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notesSlides/notesSlide195.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78.xml" ContentType="application/vnd.openxmlformats-officedocument.presentationml.notesSlide+xml"/>
  <Override PartName="/ppt/notesSlides/notesSlide189.xml" ContentType="application/vnd.openxmlformats-officedocument.presentationml.notesSlide+xml"/>
  <Override PartName="/ppt/ink/ink1.xml" ContentType="application/inkml+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238"/>
  </p:notesMasterIdLst>
  <p:sldIdLst>
    <p:sldId id="546" r:id="rId2"/>
    <p:sldId id="281" r:id="rId3"/>
    <p:sldId id="493" r:id="rId4"/>
    <p:sldId id="559" r:id="rId5"/>
    <p:sldId id="257" r:id="rId6"/>
    <p:sldId id="492" r:id="rId7"/>
    <p:sldId id="258" r:id="rId8"/>
    <p:sldId id="494" r:id="rId9"/>
    <p:sldId id="259" r:id="rId10"/>
    <p:sldId id="362" r:id="rId11"/>
    <p:sldId id="543" r:id="rId12"/>
    <p:sldId id="385" r:id="rId13"/>
    <p:sldId id="386" r:id="rId14"/>
    <p:sldId id="387" r:id="rId15"/>
    <p:sldId id="388" r:id="rId16"/>
    <p:sldId id="389" r:id="rId17"/>
    <p:sldId id="390" r:id="rId18"/>
    <p:sldId id="396" r:id="rId19"/>
    <p:sldId id="397" r:id="rId20"/>
    <p:sldId id="511" r:id="rId21"/>
    <p:sldId id="484" r:id="rId22"/>
    <p:sldId id="463" r:id="rId23"/>
    <p:sldId id="464" r:id="rId24"/>
    <p:sldId id="465" r:id="rId25"/>
    <p:sldId id="398" r:id="rId26"/>
    <p:sldId id="399" r:id="rId27"/>
    <p:sldId id="402" r:id="rId28"/>
    <p:sldId id="400" r:id="rId29"/>
    <p:sldId id="460" r:id="rId30"/>
    <p:sldId id="461" r:id="rId31"/>
    <p:sldId id="462" r:id="rId32"/>
    <p:sldId id="506" r:id="rId33"/>
    <p:sldId id="507" r:id="rId34"/>
    <p:sldId id="555" r:id="rId35"/>
    <p:sldId id="395" r:id="rId36"/>
    <p:sldId id="403" r:id="rId37"/>
    <p:sldId id="394" r:id="rId38"/>
    <p:sldId id="466" r:id="rId39"/>
    <p:sldId id="391" r:id="rId40"/>
    <p:sldId id="404" r:id="rId41"/>
    <p:sldId id="456" r:id="rId42"/>
    <p:sldId id="482" r:id="rId43"/>
    <p:sldId id="406" r:id="rId44"/>
    <p:sldId id="407" r:id="rId45"/>
    <p:sldId id="554" r:id="rId46"/>
    <p:sldId id="540" r:id="rId47"/>
    <p:sldId id="261" r:id="rId48"/>
    <p:sldId id="408" r:id="rId49"/>
    <p:sldId id="283" r:id="rId50"/>
    <p:sldId id="544" r:id="rId51"/>
    <p:sldId id="512" r:id="rId52"/>
    <p:sldId id="691" r:id="rId53"/>
    <p:sldId id="364" r:id="rId54"/>
    <p:sldId id="561" r:id="rId55"/>
    <p:sldId id="560" r:id="rId56"/>
    <p:sldId id="562" r:id="rId57"/>
    <p:sldId id="545" r:id="rId58"/>
    <p:sldId id="515" r:id="rId59"/>
    <p:sldId id="516" r:id="rId60"/>
    <p:sldId id="517" r:id="rId61"/>
    <p:sldId id="518" r:id="rId62"/>
    <p:sldId id="563" r:id="rId63"/>
    <p:sldId id="330" r:id="rId64"/>
    <p:sldId id="690" r:id="rId65"/>
    <p:sldId id="564" r:id="rId66"/>
    <p:sldId id="490" r:id="rId67"/>
    <p:sldId id="262" r:id="rId68"/>
    <p:sldId id="263" r:id="rId69"/>
    <p:sldId id="410" r:id="rId70"/>
    <p:sldId id="411" r:id="rId71"/>
    <p:sldId id="370" r:id="rId72"/>
    <p:sldId id="565" r:id="rId73"/>
    <p:sldId id="497" r:id="rId74"/>
    <p:sldId id="566" r:id="rId75"/>
    <p:sldId id="264" r:id="rId76"/>
    <p:sldId id="365" r:id="rId77"/>
    <p:sldId id="366" r:id="rId78"/>
    <p:sldId id="367" r:id="rId79"/>
    <p:sldId id="495" r:id="rId80"/>
    <p:sldId id="368" r:id="rId81"/>
    <p:sldId id="276" r:id="rId82"/>
    <p:sldId id="277" r:id="rId83"/>
    <p:sldId id="275" r:id="rId84"/>
    <p:sldId id="483" r:id="rId85"/>
    <p:sldId id="575" r:id="rId86"/>
    <p:sldId id="572" r:id="rId87"/>
    <p:sldId id="573" r:id="rId88"/>
    <p:sldId id="574" r:id="rId89"/>
    <p:sldId id="371" r:id="rId90"/>
    <p:sldId id="491" r:id="rId91"/>
    <p:sldId id="413" r:id="rId92"/>
    <p:sldId id="268" r:id="rId93"/>
    <p:sldId id="541" r:id="rId94"/>
    <p:sldId id="567" r:id="rId95"/>
    <p:sldId id="568" r:id="rId96"/>
    <p:sldId id="569" r:id="rId97"/>
    <p:sldId id="373" r:id="rId98"/>
    <p:sldId id="374" r:id="rId99"/>
    <p:sldId id="375" r:id="rId100"/>
    <p:sldId id="376" r:id="rId101"/>
    <p:sldId id="421" r:id="rId102"/>
    <p:sldId id="570" r:id="rId103"/>
    <p:sldId id="459" r:id="rId104"/>
    <p:sldId id="571" r:id="rId105"/>
    <p:sldId id="576" r:id="rId106"/>
    <p:sldId id="381" r:id="rId107"/>
    <p:sldId id="577" r:id="rId108"/>
    <p:sldId id="578" r:id="rId109"/>
    <p:sldId id="279" r:id="rId110"/>
    <p:sldId id="579" r:id="rId111"/>
    <p:sldId id="424" r:id="rId112"/>
    <p:sldId id="429" r:id="rId113"/>
    <p:sldId id="430" r:id="rId114"/>
    <p:sldId id="428" r:id="rId115"/>
    <p:sldId id="521" r:id="rId116"/>
    <p:sldId id="580" r:id="rId117"/>
    <p:sldId id="432" r:id="rId118"/>
    <p:sldId id="547" r:id="rId119"/>
    <p:sldId id="431" r:id="rId120"/>
    <p:sldId id="522" r:id="rId121"/>
    <p:sldId id="523" r:id="rId122"/>
    <p:sldId id="422" r:id="rId123"/>
    <p:sldId id="433" r:id="rId124"/>
    <p:sldId id="434" r:id="rId125"/>
    <p:sldId id="425" r:id="rId126"/>
    <p:sldId id="423" r:id="rId127"/>
    <p:sldId id="549" r:id="rId128"/>
    <p:sldId id="426" r:id="rId129"/>
    <p:sldId id="427" r:id="rId130"/>
    <p:sldId id="524" r:id="rId131"/>
    <p:sldId id="489" r:id="rId132"/>
    <p:sldId id="581" r:id="rId133"/>
    <p:sldId id="333" r:id="rId134"/>
    <p:sldId id="334" r:id="rId135"/>
    <p:sldId id="335" r:id="rId136"/>
    <p:sldId id="336" r:id="rId137"/>
    <p:sldId id="337" r:id="rId138"/>
    <p:sldId id="338" r:id="rId139"/>
    <p:sldId id="339" r:id="rId140"/>
    <p:sldId id="309" r:id="rId141"/>
    <p:sldId id="526" r:id="rId142"/>
    <p:sldId id="525" r:id="rId143"/>
    <p:sldId id="310" r:id="rId144"/>
    <p:sldId id="438" r:id="rId145"/>
    <p:sldId id="498" r:id="rId146"/>
    <p:sldId id="542" r:id="rId147"/>
    <p:sldId id="302" r:id="rId148"/>
    <p:sldId id="527" r:id="rId149"/>
    <p:sldId id="311" r:id="rId150"/>
    <p:sldId id="467" r:id="rId151"/>
    <p:sldId id="312" r:id="rId152"/>
    <p:sldId id="314" r:id="rId153"/>
    <p:sldId id="313" r:id="rId154"/>
    <p:sldId id="315" r:id="rId155"/>
    <p:sldId id="316" r:id="rId156"/>
    <p:sldId id="551" r:id="rId157"/>
    <p:sldId id="584" r:id="rId158"/>
    <p:sldId id="499" r:id="rId159"/>
    <p:sldId id="585" r:id="rId160"/>
    <p:sldId id="529" r:id="rId161"/>
    <p:sldId id="552" r:id="rId162"/>
    <p:sldId id="409" r:id="rId163"/>
    <p:sldId id="340" r:id="rId164"/>
    <p:sldId id="528" r:id="rId165"/>
    <p:sldId id="471" r:id="rId166"/>
    <p:sldId id="472" r:id="rId167"/>
    <p:sldId id="500" r:id="rId168"/>
    <p:sldId id="439" r:id="rId169"/>
    <p:sldId id="476" r:id="rId170"/>
    <p:sldId id="530" r:id="rId171"/>
    <p:sldId id="382" r:id="rId172"/>
    <p:sldId id="550" r:id="rId173"/>
    <p:sldId id="384" r:id="rId174"/>
    <p:sldId id="440" r:id="rId175"/>
    <p:sldId id="318" r:id="rId176"/>
    <p:sldId id="441" r:id="rId177"/>
    <p:sldId id="452" r:id="rId178"/>
    <p:sldId id="451" r:id="rId179"/>
    <p:sldId id="538" r:id="rId180"/>
    <p:sldId id="533" r:id="rId181"/>
    <p:sldId id="534" r:id="rId182"/>
    <p:sldId id="478" r:id="rId183"/>
    <p:sldId id="531" r:id="rId184"/>
    <p:sldId id="532" r:id="rId185"/>
    <p:sldId id="535" r:id="rId186"/>
    <p:sldId id="536" r:id="rId187"/>
    <p:sldId id="537" r:id="rId188"/>
    <p:sldId id="319" r:id="rId189"/>
    <p:sldId id="539" r:id="rId190"/>
    <p:sldId id="320" r:id="rId191"/>
    <p:sldId id="583" r:id="rId192"/>
    <p:sldId id="442" r:id="rId193"/>
    <p:sldId id="477" r:id="rId194"/>
    <p:sldId id="505" r:id="rId195"/>
    <p:sldId id="322" r:id="rId196"/>
    <p:sldId id="415" r:id="rId197"/>
    <p:sldId id="443" r:id="rId198"/>
    <p:sldId id="444" r:id="rId199"/>
    <p:sldId id="504" r:id="rId200"/>
    <p:sldId id="454" r:id="rId201"/>
    <p:sldId id="502" r:id="rId202"/>
    <p:sldId id="417" r:id="rId203"/>
    <p:sldId id="453" r:id="rId204"/>
    <p:sldId id="486" r:id="rId205"/>
    <p:sldId id="557" r:id="rId206"/>
    <p:sldId id="558" r:id="rId207"/>
    <p:sldId id="341" r:id="rId208"/>
    <p:sldId id="479" r:id="rId209"/>
    <p:sldId id="344" r:id="rId210"/>
    <p:sldId id="553" r:id="rId211"/>
    <p:sldId id="358" r:id="rId212"/>
    <p:sldId id="418" r:id="rId213"/>
    <p:sldId id="360" r:id="rId214"/>
    <p:sldId id="414" r:id="rId215"/>
    <p:sldId id="455" r:id="rId216"/>
    <p:sldId id="359" r:id="rId217"/>
    <p:sldId id="348" r:id="rId218"/>
    <p:sldId id="361" r:id="rId219"/>
    <p:sldId id="480" r:id="rId220"/>
    <p:sldId id="487" r:id="rId221"/>
    <p:sldId id="349" r:id="rId222"/>
    <p:sldId id="445" r:id="rId223"/>
    <p:sldId id="350" r:id="rId224"/>
    <p:sldId id="509" r:id="rId225"/>
    <p:sldId id="446" r:id="rId226"/>
    <p:sldId id="352" r:id="rId227"/>
    <p:sldId id="447" r:id="rId228"/>
    <p:sldId id="448" r:id="rId229"/>
    <p:sldId id="449" r:id="rId230"/>
    <p:sldId id="450" r:id="rId231"/>
    <p:sldId id="353" r:id="rId232"/>
    <p:sldId id="354" r:id="rId233"/>
    <p:sldId id="488" r:id="rId234"/>
    <p:sldId id="356" r:id="rId235"/>
    <p:sldId id="510" r:id="rId236"/>
    <p:sldId id="582" r:id="rId237"/>
  </p:sldIdLst>
  <p:sldSz cx="9144000" cy="6858000" type="screen4x3"/>
  <p:notesSz cx="6858000" cy="9144000"/>
  <p:defaultTextStyle>
    <a:defPPr>
      <a:defRPr lang="zh-CN"/>
    </a:defPPr>
    <a:lvl1pPr algn="ctr" rtl="0" fontAlgn="base">
      <a:spcBef>
        <a:spcPct val="0"/>
      </a:spcBef>
      <a:spcAft>
        <a:spcPct val="0"/>
      </a:spcAft>
      <a:defRPr sz="2400" kern="1200">
        <a:solidFill>
          <a:schemeClr val="tx1"/>
        </a:solidFill>
        <a:latin typeface="Tahoma" pitchFamily="34" charset="0"/>
        <a:ea typeface="宋体" pitchFamily="2" charset="-122"/>
        <a:cs typeface="+mn-cs"/>
      </a:defRPr>
    </a:lvl1pPr>
    <a:lvl2pPr marL="457200" algn="ctr" rtl="0" fontAlgn="base">
      <a:spcBef>
        <a:spcPct val="0"/>
      </a:spcBef>
      <a:spcAft>
        <a:spcPct val="0"/>
      </a:spcAft>
      <a:defRPr sz="2400" kern="1200">
        <a:solidFill>
          <a:schemeClr val="tx1"/>
        </a:solidFill>
        <a:latin typeface="Tahoma" pitchFamily="34" charset="0"/>
        <a:ea typeface="宋体" pitchFamily="2" charset="-122"/>
        <a:cs typeface="+mn-cs"/>
      </a:defRPr>
    </a:lvl2pPr>
    <a:lvl3pPr marL="914400" algn="ctr" rtl="0" fontAlgn="base">
      <a:spcBef>
        <a:spcPct val="0"/>
      </a:spcBef>
      <a:spcAft>
        <a:spcPct val="0"/>
      </a:spcAft>
      <a:defRPr sz="2400" kern="1200">
        <a:solidFill>
          <a:schemeClr val="tx1"/>
        </a:solidFill>
        <a:latin typeface="Tahoma" pitchFamily="34" charset="0"/>
        <a:ea typeface="宋体" pitchFamily="2" charset="-122"/>
        <a:cs typeface="+mn-cs"/>
      </a:defRPr>
    </a:lvl3pPr>
    <a:lvl4pPr marL="1371600" algn="ctr" rtl="0" fontAlgn="base">
      <a:spcBef>
        <a:spcPct val="0"/>
      </a:spcBef>
      <a:spcAft>
        <a:spcPct val="0"/>
      </a:spcAft>
      <a:defRPr sz="2400" kern="1200">
        <a:solidFill>
          <a:schemeClr val="tx1"/>
        </a:solidFill>
        <a:latin typeface="Tahoma" pitchFamily="34" charset="0"/>
        <a:ea typeface="宋体" pitchFamily="2" charset="-122"/>
        <a:cs typeface="+mn-cs"/>
      </a:defRPr>
    </a:lvl4pPr>
    <a:lvl5pPr marL="1828800" algn="ctr" rtl="0" fontAlgn="base">
      <a:spcBef>
        <a:spcPct val="0"/>
      </a:spcBef>
      <a:spcAft>
        <a:spcPct val="0"/>
      </a:spcAft>
      <a:defRPr sz="2400" kern="1200">
        <a:solidFill>
          <a:schemeClr val="tx1"/>
        </a:solidFill>
        <a:latin typeface="Tahoma" pitchFamily="34" charset="0"/>
        <a:ea typeface="宋体" pitchFamily="2" charset="-122"/>
        <a:cs typeface="+mn-cs"/>
      </a:defRPr>
    </a:lvl5pPr>
    <a:lvl6pPr marL="2286000" algn="l" defTabSz="914400" rtl="0" eaLnBrk="1" latinLnBrk="0" hangingPunct="1">
      <a:defRPr sz="2400" kern="1200">
        <a:solidFill>
          <a:schemeClr val="tx1"/>
        </a:solidFill>
        <a:latin typeface="Tahoma" pitchFamily="34" charset="0"/>
        <a:ea typeface="宋体" pitchFamily="2" charset="-122"/>
        <a:cs typeface="+mn-cs"/>
      </a:defRPr>
    </a:lvl6pPr>
    <a:lvl7pPr marL="2743200" algn="l" defTabSz="914400" rtl="0" eaLnBrk="1" latinLnBrk="0" hangingPunct="1">
      <a:defRPr sz="2400" kern="1200">
        <a:solidFill>
          <a:schemeClr val="tx1"/>
        </a:solidFill>
        <a:latin typeface="Tahoma" pitchFamily="34" charset="0"/>
        <a:ea typeface="宋体" pitchFamily="2" charset="-122"/>
        <a:cs typeface="+mn-cs"/>
      </a:defRPr>
    </a:lvl7pPr>
    <a:lvl8pPr marL="3200400" algn="l" defTabSz="914400" rtl="0" eaLnBrk="1" latinLnBrk="0" hangingPunct="1">
      <a:defRPr sz="2400" kern="1200">
        <a:solidFill>
          <a:schemeClr val="tx1"/>
        </a:solidFill>
        <a:latin typeface="Tahoma" pitchFamily="34" charset="0"/>
        <a:ea typeface="宋体" pitchFamily="2" charset="-122"/>
        <a:cs typeface="+mn-cs"/>
      </a:defRPr>
    </a:lvl8pPr>
    <a:lvl9pPr marL="3657600" algn="l" defTabSz="914400" rtl="0" eaLnBrk="1" latinLnBrk="0" hangingPunct="1">
      <a:defRPr sz="2400" kern="1200">
        <a:solidFill>
          <a:schemeClr val="tx1"/>
        </a:solidFill>
        <a:latin typeface="Tahoma" pitchFamily="34" charset="0"/>
        <a:ea typeface="宋体"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9999"/>
    <a:srgbClr val="333399"/>
    <a:srgbClr val="CC00FF"/>
    <a:srgbClr val="CCECFF"/>
    <a:srgbClr val="66FF99"/>
    <a:srgbClr val="66FF66"/>
    <a:srgbClr val="FFFF66"/>
    <a:srgbClr val="CC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34587" autoAdjust="0"/>
    <p:restoredTop sz="86085" autoAdjust="0"/>
  </p:normalViewPr>
  <p:slideViewPr>
    <p:cSldViewPr>
      <p:cViewPr>
        <p:scale>
          <a:sx n="66" d="100"/>
          <a:sy n="66" d="100"/>
        </p:scale>
        <p:origin x="-1248" y="24"/>
      </p:cViewPr>
      <p:guideLst>
        <p:guide orient="horz" pos="2160"/>
        <p:guide pos="2880"/>
      </p:guideLst>
    </p:cSldViewPr>
  </p:slideViewPr>
  <p:outlineViewPr>
    <p:cViewPr>
      <p:scale>
        <a:sx n="33" d="100"/>
        <a:sy n="33" d="100"/>
      </p:scale>
      <p:origin x="0" y="25878"/>
    </p:cViewPr>
  </p:outlineViewPr>
  <p:notesTextViewPr>
    <p:cViewPr>
      <p:scale>
        <a:sx n="150" d="100"/>
        <a:sy n="150" d="100"/>
      </p:scale>
      <p:origin x="0" y="0"/>
    </p:cViewPr>
  </p:notesTextViewPr>
  <p:sorterViewPr>
    <p:cViewPr varScale="1">
      <p:scale>
        <a:sx n="1" d="1"/>
        <a:sy n="1" d="1"/>
      </p:scale>
      <p:origin x="0" y="1221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29.wmf"/><Relationship Id="rId4"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image" Target="../media/image32.wmf"/><Relationship Id="rId7" Type="http://schemas.openxmlformats.org/officeDocument/2006/relationships/image" Target="../media/image36.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5" Type="http://schemas.openxmlformats.org/officeDocument/2006/relationships/image" Target="../media/image34.wmf"/><Relationship Id="rId4"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traceFormat>
        <inkml:channelProperties>
          <inkml:channelProperty channel="X" name="resolution" value="28.36565" units="1/cm"/>
          <inkml:channelProperty channel="Y" name="resolution" value="28.33948" units="1/cm"/>
        </inkml:channelProperties>
      </inkml:inkSource>
      <inkml:timestamp xml:id="ts0" timeString="2013-09-17T01:22:34.0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inkml:trace>
  <inkml:trace contextRef="#ctx0" brushRef="#br0" timeOffset="29890">2080 5083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atin typeface="Arial" pitchFamily="34" charset="0"/>
              </a:defRPr>
            </a:lvl1pPr>
          </a:lstStyle>
          <a:p>
            <a:pPr>
              <a:defRPr/>
            </a:pPr>
            <a:endParaRPr lang="en-US" altLang="zh-CN"/>
          </a:p>
        </p:txBody>
      </p:sp>
      <p:sp>
        <p:nvSpPr>
          <p:cNvPr id="1771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endParaRPr lang="en-US" altLang="zh-CN"/>
          </a:p>
        </p:txBody>
      </p:sp>
      <p:sp>
        <p:nvSpPr>
          <p:cNvPr id="1597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71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771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atin typeface="Arial" pitchFamily="34" charset="0"/>
              </a:defRPr>
            </a:lvl1pPr>
          </a:lstStyle>
          <a:p>
            <a:pPr>
              <a:defRPr/>
            </a:pPr>
            <a:endParaRPr lang="en-US" altLang="zh-CN"/>
          </a:p>
        </p:txBody>
      </p:sp>
      <p:sp>
        <p:nvSpPr>
          <p:cNvPr id="1771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C137CEFC-D495-4D58-B5AB-591A842F5EAB}" type="slidenum">
              <a:rPr lang="en-US" altLang="zh-CN"/>
              <a:pPr>
                <a:defRPr/>
              </a:pPr>
              <a:t>‹#›</a:t>
            </a:fld>
            <a:endParaRPr lang="en-US" altLang="zh-CN"/>
          </a:p>
        </p:txBody>
      </p:sp>
    </p:spTree>
    <p:extLst>
      <p:ext uri="{BB962C8B-B14F-4D97-AF65-F5344CB8AC3E}">
        <p14:creationId xmlns="" xmlns:p14="http://schemas.microsoft.com/office/powerpoint/2010/main" val="41658110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E9A2488D-1A86-41AD-801E-0A6BBCFEC8B5}" type="slidenum">
              <a:rPr lang="en-US" altLang="zh-CN"/>
              <a:pPr/>
              <a:t>1</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819365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p>
            <a:fld id="{61AB5376-6EFE-4E31-A946-79A762017BF0}" type="slidenum">
              <a:rPr lang="en-US" altLang="zh-CN"/>
              <a:pPr/>
              <a:t>10</a:t>
            </a:fld>
            <a:endParaRPr lang="en-US" altLang="zh-CN"/>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1341994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125</a:t>
            </a:fld>
            <a:endParaRPr lang="en-US" altLang="zh-CN"/>
          </a:p>
        </p:txBody>
      </p:sp>
    </p:spTree>
    <p:extLst>
      <p:ext uri="{BB962C8B-B14F-4D97-AF65-F5344CB8AC3E}">
        <p14:creationId xmlns="" xmlns:p14="http://schemas.microsoft.com/office/powerpoint/2010/main" val="9942955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楷体" panose="02010609060101010101" pitchFamily="49" charset="-122"/>
                <a:ea typeface="楷体" panose="02010609060101010101" pitchFamily="49" charset="-122"/>
              </a:rPr>
              <a:t>     发射入轨能正常工作的</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卫星的集合称为</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a:t>
            </a:r>
            <a:r>
              <a:rPr lang="zh-CN" altLang="en-US" dirty="0">
                <a:effectLst/>
                <a:latin typeface="楷体" panose="02010609060101010101" pitchFamily="49" charset="-122"/>
                <a:ea typeface="楷体" panose="02010609060101010101" pitchFamily="49" charset="-122"/>
              </a:rPr>
              <a:t>  </a:t>
            </a:r>
            <a:endParaRPr lang="en-US" altLang="zh-CN" dirty="0">
              <a:effectLst/>
              <a:latin typeface="楷体" panose="02010609060101010101" pitchFamily="49" charset="-122"/>
              <a:ea typeface="楷体" panose="02010609060101010101" pitchFamily="49" charset="-122"/>
            </a:endParaRPr>
          </a:p>
          <a:p>
            <a:r>
              <a:rPr lang="en-US" altLang="zh-CN" dirty="0">
                <a:effectLst/>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卫星星座的空间部分是由</a:t>
            </a:r>
            <a:r>
              <a:rPr lang="en-US" altLang="zh-CN" dirty="0">
                <a:latin typeface="楷体" panose="02010609060101010101" pitchFamily="49" charset="-122"/>
                <a:ea typeface="楷体" panose="02010609060101010101" pitchFamily="49" charset="-122"/>
              </a:rPr>
              <a:t>24</a:t>
            </a:r>
            <a:r>
              <a:rPr lang="zh-CN" altLang="en-US" dirty="0">
                <a:latin typeface="楷体" panose="02010609060101010101" pitchFamily="49" charset="-122"/>
                <a:ea typeface="楷体" panose="02010609060101010101" pitchFamily="49" charset="-122"/>
              </a:rPr>
              <a:t>颗</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工作卫星所组成。这些</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工作卫星共同组成了</a:t>
            </a:r>
            <a:r>
              <a:rPr lang="en-US" altLang="zh-CN" dirty="0">
                <a:latin typeface="楷体" panose="02010609060101010101" pitchFamily="49" charset="-122"/>
                <a:ea typeface="楷体" panose="02010609060101010101" pitchFamily="49" charset="-122"/>
              </a:rPr>
              <a:t>GPS</a:t>
            </a:r>
            <a:r>
              <a:rPr lang="zh-CN" altLang="en-US" dirty="0">
                <a:latin typeface="楷体" panose="02010609060101010101" pitchFamily="49" charset="-122"/>
                <a:ea typeface="楷体" panose="02010609060101010101" pitchFamily="49" charset="-122"/>
              </a:rPr>
              <a:t>卫星星座，其中</a:t>
            </a:r>
            <a:r>
              <a:rPr lang="en-US" altLang="zh-CN" dirty="0">
                <a:latin typeface="楷体" panose="02010609060101010101" pitchFamily="49" charset="-122"/>
                <a:ea typeface="楷体" panose="02010609060101010101" pitchFamily="49" charset="-122"/>
              </a:rPr>
              <a:t>21</a:t>
            </a:r>
            <a:r>
              <a:rPr lang="zh-CN" altLang="en-US" dirty="0">
                <a:latin typeface="楷体" panose="02010609060101010101" pitchFamily="49" charset="-122"/>
                <a:ea typeface="楷体" panose="02010609060101010101" pitchFamily="49" charset="-122"/>
              </a:rPr>
              <a:t>颗为可用于导航的卫星，</a:t>
            </a:r>
            <a:r>
              <a:rPr lang="en-US" altLang="zh-CN" dirty="0">
                <a:latin typeface="楷体" panose="02010609060101010101" pitchFamily="49" charset="-122"/>
                <a:ea typeface="楷体" panose="02010609060101010101" pitchFamily="49" charset="-122"/>
              </a:rPr>
              <a:t>3</a:t>
            </a:r>
            <a:r>
              <a:rPr lang="zh-CN" altLang="en-US" dirty="0">
                <a:latin typeface="楷体" panose="02010609060101010101" pitchFamily="49" charset="-122"/>
                <a:ea typeface="楷体" panose="02010609060101010101" pitchFamily="49" charset="-122"/>
              </a:rPr>
              <a:t>颗为活动的备用卫星。</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en-US" dirty="0">
                <a:latin typeface="楷体" panose="02010609060101010101" pitchFamily="49" charset="-122"/>
                <a:ea typeface="楷体" panose="02010609060101010101" pitchFamily="49" charset="-122"/>
              </a:rPr>
              <a:t>这</a:t>
            </a:r>
            <a:r>
              <a:rPr lang="en-US" altLang="zh-CN" dirty="0">
                <a:latin typeface="楷体" panose="02010609060101010101" pitchFamily="49" charset="-122"/>
                <a:ea typeface="楷体" panose="02010609060101010101" pitchFamily="49" charset="-122"/>
              </a:rPr>
              <a:t>24</a:t>
            </a:r>
            <a:r>
              <a:rPr lang="zh-CN" altLang="en-US" dirty="0">
                <a:latin typeface="楷体" panose="02010609060101010101" pitchFamily="49" charset="-122"/>
                <a:ea typeface="楷体" panose="02010609060101010101" pitchFamily="49" charset="-122"/>
              </a:rPr>
              <a:t>颗卫星分布在</a:t>
            </a:r>
            <a:r>
              <a:rPr lang="en-US" altLang="zh-CN" dirty="0">
                <a:latin typeface="楷体" panose="02010609060101010101" pitchFamily="49" charset="-122"/>
                <a:ea typeface="楷体" panose="02010609060101010101" pitchFamily="49" charset="-122"/>
              </a:rPr>
              <a:t>6</a:t>
            </a:r>
            <a:r>
              <a:rPr lang="zh-CN" altLang="en-US" dirty="0">
                <a:latin typeface="楷体" panose="02010609060101010101" pitchFamily="49" charset="-122"/>
                <a:ea typeface="楷体" panose="02010609060101010101" pitchFamily="49" charset="-122"/>
              </a:rPr>
              <a:t>个倾角为</a:t>
            </a:r>
            <a:r>
              <a:rPr lang="en-US" altLang="zh-CN" dirty="0">
                <a:latin typeface="楷体" panose="02010609060101010101" pitchFamily="49" charset="-122"/>
                <a:ea typeface="楷体" panose="02010609060101010101" pitchFamily="49" charset="-122"/>
              </a:rPr>
              <a:t>55°</a:t>
            </a:r>
            <a:r>
              <a:rPr lang="zh-CN" altLang="en-US" dirty="0">
                <a:latin typeface="楷体" panose="02010609060101010101" pitchFamily="49" charset="-122"/>
                <a:ea typeface="楷体" panose="02010609060101010101" pitchFamily="49" charset="-122"/>
              </a:rPr>
              <a:t>的轨道上绕地球运行。</a:t>
            </a:r>
            <a:endParaRPr lang="en-US" altLang="zh-CN" dirty="0">
              <a:latin typeface="楷体" panose="02010609060101010101" pitchFamily="49" charset="-122"/>
              <a:ea typeface="楷体" panose="02010609060101010101" pitchFamily="49" charset="-122"/>
            </a:endParaRPr>
          </a:p>
          <a:p>
            <a:r>
              <a:rPr lang="en-US" altLang="zh-CN" dirty="0">
                <a:latin typeface="楷体" panose="02010609060101010101" pitchFamily="49" charset="-122"/>
                <a:ea typeface="楷体" panose="02010609060101010101" pitchFamily="49" charset="-122"/>
              </a:rPr>
              <a:t>     </a:t>
            </a:r>
            <a:r>
              <a:rPr lang="zh-CN" altLang="en-US" b="0" dirty="0">
                <a:latin typeface="楷体" panose="02010609060101010101" pitchFamily="49" charset="-122"/>
                <a:ea typeface="楷体" panose="02010609060101010101" pitchFamily="49" charset="-122"/>
              </a:rPr>
              <a:t>卫星的运行周期约为</a:t>
            </a:r>
            <a:r>
              <a:rPr lang="en-US" altLang="zh-CN" b="0" dirty="0">
                <a:latin typeface="楷体" panose="02010609060101010101" pitchFamily="49" charset="-122"/>
                <a:ea typeface="楷体" panose="02010609060101010101" pitchFamily="49" charset="-122"/>
              </a:rPr>
              <a:t>12</a:t>
            </a:r>
            <a:r>
              <a:rPr lang="zh-CN" altLang="en-US" b="0" dirty="0">
                <a:latin typeface="楷体" panose="02010609060101010101" pitchFamily="49" charset="-122"/>
                <a:ea typeface="楷体" panose="02010609060101010101" pitchFamily="49" charset="-122"/>
              </a:rPr>
              <a:t>恒星时。每颗</a:t>
            </a:r>
            <a:r>
              <a:rPr lang="en-US" altLang="zh-CN" b="0" dirty="0">
                <a:latin typeface="楷体" panose="02010609060101010101" pitchFamily="49" charset="-122"/>
                <a:ea typeface="楷体" panose="02010609060101010101" pitchFamily="49" charset="-122"/>
              </a:rPr>
              <a:t>GPS</a:t>
            </a:r>
            <a:r>
              <a:rPr lang="zh-CN" altLang="en-US" b="0" dirty="0">
                <a:latin typeface="楷体" panose="02010609060101010101" pitchFamily="49" charset="-122"/>
                <a:ea typeface="楷体" panose="02010609060101010101" pitchFamily="49" charset="-122"/>
              </a:rPr>
              <a:t>工作卫星都发出用于导航定位的信号。</a:t>
            </a:r>
            <a:endParaRPr lang="en-US" altLang="zh-CN" b="0" dirty="0">
              <a:latin typeface="楷体" panose="02010609060101010101" pitchFamily="49" charset="-122"/>
              <a:ea typeface="楷体" panose="02010609060101010101" pitchFamily="49" charset="-122"/>
            </a:endParaRPr>
          </a:p>
          <a:p>
            <a:r>
              <a:rPr lang="en-US" altLang="zh-CN" b="0" dirty="0">
                <a:latin typeface="楷体" panose="02010609060101010101" pitchFamily="49" charset="-122"/>
                <a:ea typeface="楷体" panose="02010609060101010101" pitchFamily="49" charset="-122"/>
              </a:rPr>
              <a:t>     GPS</a:t>
            </a:r>
            <a:r>
              <a:rPr lang="zh-CN" altLang="en-US" b="0" dirty="0">
                <a:latin typeface="楷体" panose="02010609060101010101" pitchFamily="49" charset="-122"/>
                <a:ea typeface="楷体" panose="02010609060101010101" pitchFamily="49" charset="-122"/>
              </a:rPr>
              <a:t>用户正是利用这些信号来进行工作的。</a:t>
            </a:r>
          </a:p>
          <a:p>
            <a:r>
              <a:rPr lang="zh-CN" altLang="en-US" b="0" dirty="0">
                <a:latin typeface="楷体" panose="02010609060101010101" pitchFamily="49" charset="-122"/>
                <a:ea typeface="楷体" panose="02010609060101010101" pitchFamily="49" charset="-122"/>
              </a:rPr>
              <a:t>     任意时刻任何区域天顶不少于</a:t>
            </a:r>
            <a:r>
              <a:rPr lang="en-US" altLang="zh-CN" b="0" dirty="0">
                <a:latin typeface="楷体" panose="02010609060101010101" pitchFamily="49" charset="-122"/>
                <a:ea typeface="楷体" panose="02010609060101010101" pitchFamily="49" charset="-122"/>
              </a:rPr>
              <a:t>6</a:t>
            </a:r>
            <a:r>
              <a:rPr lang="zh-CN" altLang="en-US" b="0" dirty="0">
                <a:latin typeface="楷体" panose="02010609060101010101" pitchFamily="49" charset="-122"/>
                <a:ea typeface="楷体" panose="02010609060101010101" pitchFamily="49" charset="-122"/>
              </a:rPr>
              <a:t>个卫星，一般</a:t>
            </a:r>
            <a:r>
              <a:rPr lang="en-US" altLang="zh-CN" b="0" dirty="0">
                <a:latin typeface="楷体" panose="02010609060101010101" pitchFamily="49" charset="-122"/>
                <a:ea typeface="楷体" panose="02010609060101010101" pitchFamily="49" charset="-122"/>
              </a:rPr>
              <a:t>6-9</a:t>
            </a:r>
            <a:r>
              <a:rPr lang="zh-CN" altLang="en-US" b="0" dirty="0">
                <a:latin typeface="楷体" panose="02010609060101010101" pitchFamily="49" charset="-122"/>
                <a:ea typeface="楷体" panose="02010609060101010101" pitchFamily="49" charset="-122"/>
              </a:rPr>
              <a:t>颗，可见卫星。</a:t>
            </a:r>
          </a:p>
          <a:p>
            <a:r>
              <a:rPr lang="en-US" altLang="zh-CN" b="0" dirty="0">
                <a:latin typeface="楷体" panose="02010609060101010101" pitchFamily="49" charset="-122"/>
                <a:ea typeface="楷体" panose="02010609060101010101" pitchFamily="49" charset="-122"/>
              </a:rPr>
              <a:t>     GPS</a:t>
            </a:r>
            <a:r>
              <a:rPr lang="zh-CN" altLang="en-US" b="0" dirty="0">
                <a:latin typeface="楷体" panose="02010609060101010101" pitchFamily="49" charset="-122"/>
                <a:ea typeface="楷体" panose="02010609060101010101" pitchFamily="49" charset="-122"/>
              </a:rPr>
              <a:t>定位的基本原理是根据高速运动的卫星瞬间位置作为已知的起算数据，采用空间距离后方交会的方法，确定待测点的位置。</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GPS satellites are uniformly distributed in a total of six orbits (i.e., there are four satellites per orbit) and they circle the earth twice a day at approximately 7000 miles per hour.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The number of satellites and their spatial distribution ensure that at least eight satellites can be seen</a:t>
            </a:r>
            <a:r>
              <a:rPr lang="en-US" altLang="zh-CN" sz="1200" kern="1200" baseline="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simultaneously from almost anywhere on the planet.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Each satellite constantly broadcasts coded radio waves (known as pseudorandom code) that contain information on the identity of the particular satellite, the location of the satellite, the satellite’s status (i.e., whether it is working properly), and the date and time a signal has been sent.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a:solidFill>
                  <a:schemeClr val="tx1"/>
                </a:solidFill>
                <a:effectLst/>
                <a:latin typeface="Arial" charset="0"/>
                <a:ea typeface="宋体" pitchFamily="2" charset="-122"/>
                <a:cs typeface="+mn-cs"/>
              </a:rPr>
              <a:t>    </a:t>
            </a:r>
            <a:r>
              <a:rPr lang="en-US" altLang="zh-CN" sz="1200" kern="1200" dirty="0">
                <a:solidFill>
                  <a:schemeClr val="tx1"/>
                </a:solidFill>
                <a:effectLst/>
                <a:latin typeface="Arial" charset="0"/>
                <a:ea typeface="宋体" pitchFamily="2" charset="-122"/>
                <a:cs typeface="+mn-cs"/>
              </a:rPr>
              <a:t>In addition to the satellites, GPS further relies on infrastructure on the ground to monitor satellite health, signal integrity, and orbital configuration.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At least six monitor stations </a:t>
            </a:r>
            <a:r>
              <a:rPr lang="en-US" altLang="zh-CN" sz="1200" u="sng" kern="1200" dirty="0">
                <a:solidFill>
                  <a:schemeClr val="tx1"/>
                </a:solidFill>
                <a:effectLst/>
                <a:latin typeface="Arial" charset="0"/>
                <a:ea typeface="宋体" pitchFamily="2" charset="-122"/>
                <a:cs typeface="+mn-cs"/>
              </a:rPr>
              <a:t>located around the world </a:t>
            </a:r>
            <a:r>
              <a:rPr lang="en-US" altLang="zh-CN" sz="1200" kern="1200" dirty="0">
                <a:solidFill>
                  <a:schemeClr val="tx1"/>
                </a:solidFill>
                <a:effectLst/>
                <a:latin typeface="Arial" charset="0"/>
                <a:ea typeface="宋体" pitchFamily="2" charset="-122"/>
                <a:cs typeface="+mn-cs"/>
              </a:rPr>
              <a:t>constantly receive the data sent by the satellites and forward the information to a master control station (MCS).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     The MCS (located near Colorado Springs, Colorado) uses the data from the monitor stations to compute corrections to the satellites’ orbital and clock information, which are then sent back to the appropriate satellites via ground antennas.</a:t>
            </a:r>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127</a:t>
            </a:fld>
            <a:endParaRPr lang="en-US" altLang="zh-CN"/>
          </a:p>
        </p:txBody>
      </p:sp>
    </p:spTree>
    <p:extLst>
      <p:ext uri="{BB962C8B-B14F-4D97-AF65-F5344CB8AC3E}">
        <p14:creationId xmlns="" xmlns:p14="http://schemas.microsoft.com/office/powerpoint/2010/main" val="111175208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129</a:t>
            </a:fld>
            <a:endParaRPr lang="en-US"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Industrial</a:t>
            </a:r>
            <a:r>
              <a:rPr lang="zh-CN" altLang="en-US" dirty="0"/>
              <a:t>，</a:t>
            </a:r>
            <a:r>
              <a:rPr lang="en-US" altLang="zh-CN" dirty="0"/>
              <a:t>Scientific,</a:t>
            </a:r>
            <a:r>
              <a:rPr lang="en-US" altLang="zh-CN" baseline="0" dirty="0"/>
              <a:t> and Medical</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130</a:t>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131</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3084998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8A88C-2856-4967-B646-06670A0CEBD2}" type="slidenum">
              <a:rPr lang="en-US" altLang="zh-CN"/>
              <a:pPr/>
              <a:t>132</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47F598E8-A3B8-4759-A7C3-959F9E9307CF}" type="slidenum">
              <a:rPr lang="en-US" altLang="zh-CN"/>
              <a:pPr/>
              <a:t>133</a:t>
            </a:fld>
            <a:endParaRPr lang="en-US" altLang="zh-CN"/>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4712988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p>
            <a:fld id="{2968D3AA-2259-4579-96CD-CF84955654FD}" type="slidenum">
              <a:rPr lang="en-US" altLang="zh-CN"/>
              <a:pPr/>
              <a:t>134</a:t>
            </a:fld>
            <a:endParaRPr lang="en-US" altLang="zh-CN"/>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6576767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B12F6E0D-C471-419F-B974-8B305B502A60}" type="slidenum">
              <a:rPr lang="en-US" altLang="zh-CN"/>
              <a:pPr/>
              <a:t>135</a:t>
            </a:fld>
            <a:endParaRPr lang="en-US" altLang="zh-CN"/>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11691372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1241522A-F877-427A-9BFD-BE9FAD093363}" type="slidenum">
              <a:rPr lang="en-US" altLang="zh-CN"/>
              <a:pPr/>
              <a:t>136</a:t>
            </a:fld>
            <a:endParaRPr lang="en-US" altLang="zh-CN"/>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40528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474AD2B8-640B-4DDF-AA4B-690AA69102B7}" type="slidenum">
              <a:rPr lang="en-US" altLang="zh-CN"/>
              <a:pPr/>
              <a:t>11</a:t>
            </a:fld>
            <a:endParaRPr lang="en-US" altLang="zh-CN"/>
          </a:p>
        </p:txBody>
      </p:sp>
      <p:sp>
        <p:nvSpPr>
          <p:cNvPr id="189443" name="Rectangle 2"/>
          <p:cNvSpPr>
            <a:spLocks noGrp="1" noRot="1" noChangeAspect="1" noChangeArrowheads="1" noTextEdit="1"/>
          </p:cNvSpPr>
          <p:nvPr>
            <p:ph type="sldImg"/>
          </p:nvPr>
        </p:nvSpPr>
        <p:spPr>
          <a:xfrm>
            <a:off x="1144588" y="687388"/>
            <a:ext cx="4568825" cy="3425825"/>
          </a:xfrm>
          <a:ln w="12700" cap="flat"/>
        </p:spPr>
      </p:sp>
      <p:sp>
        <p:nvSpPr>
          <p:cNvPr id="189444"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dirty="0"/>
          </a:p>
        </p:txBody>
      </p:sp>
    </p:spTree>
    <p:extLst>
      <p:ext uri="{BB962C8B-B14F-4D97-AF65-F5344CB8AC3E}">
        <p14:creationId xmlns="" xmlns:p14="http://schemas.microsoft.com/office/powerpoint/2010/main" val="197013449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E7D6A481-B9A9-4DB8-A542-73BA896EA9C3}" type="slidenum">
              <a:rPr lang="en-US" altLang="zh-CN"/>
              <a:pPr/>
              <a:t>137</a:t>
            </a:fld>
            <a:endParaRPr lang="en-US" altLang="zh-CN"/>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16234204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FA5B8111-AE43-40BF-AF76-7480E3EBBDA9}" type="slidenum">
              <a:rPr lang="en-US" altLang="zh-CN"/>
              <a:pPr/>
              <a:t>138</a:t>
            </a:fld>
            <a:endParaRPr lang="en-US" altLang="zh-CN"/>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835912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FFC76E46-9AAB-41C2-AA8F-66361B3D27BF}" type="slidenum">
              <a:rPr lang="en-US" altLang="zh-CN"/>
              <a:pPr/>
              <a:t>139</a:t>
            </a:fld>
            <a:endParaRPr lang="en-US" altLang="zh-CN"/>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a:t>time elapse </a:t>
            </a:r>
            <a:endParaRPr lang="zh-CN" altLang="zh-CN" sz="1200" dirty="0"/>
          </a:p>
          <a:p>
            <a:pPr eaLnBrk="1" hangingPunct="1"/>
            <a:endParaRPr lang="zh-CN" altLang="zh-CN" dirty="0"/>
          </a:p>
        </p:txBody>
      </p:sp>
    </p:spTree>
    <p:extLst>
      <p:ext uri="{BB962C8B-B14F-4D97-AF65-F5344CB8AC3E}">
        <p14:creationId xmlns="" xmlns:p14="http://schemas.microsoft.com/office/powerpoint/2010/main" val="16217325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389B0846-62BC-4A65-8261-3E16726E9A6A}" type="slidenum">
              <a:rPr lang="en-US" altLang="zh-CN"/>
              <a:pPr/>
              <a:t>140</a:t>
            </a:fld>
            <a:endParaRPr lang="en-US" altLang="zh-CN"/>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9422182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142</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7066806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F8645113-53CC-4D0C-9251-89C29A2FCD55}" type="slidenum">
              <a:rPr lang="en-US" altLang="zh-CN"/>
              <a:pPr/>
              <a:t>143</a:t>
            </a:fld>
            <a:endParaRPr lang="en-US" altLang="zh-CN"/>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latin typeface="Arial" pitchFamily="34" charset="0"/>
                <a:ea typeface="宋体" pitchFamily="2" charset="-122"/>
                <a:cs typeface="+mn-cs"/>
              </a:rPr>
              <a:t>Erbium Doped Fiber Amplifier </a:t>
            </a:r>
            <a:r>
              <a:rPr lang="zh-CN" altLang="en-US" sz="1200" dirty="0">
                <a:solidFill>
                  <a:srgbClr val="C00000"/>
                </a:solidFill>
              </a:rPr>
              <a:t>掺饵光纤放大器</a:t>
            </a:r>
            <a:r>
              <a:rPr lang="en-US" altLang="zh-CN" sz="1200" dirty="0">
                <a:solidFill>
                  <a:srgbClr val="C00000"/>
                </a:solidFill>
              </a:rPr>
              <a:t>.</a:t>
            </a:r>
          </a:p>
          <a:p>
            <a:r>
              <a:rPr lang="zh-CN" altLang="en-US" sz="1200" kern="1200" baseline="0" dirty="0">
                <a:solidFill>
                  <a:schemeClr val="tx1"/>
                </a:solidFill>
                <a:latin typeface="Arial" pitchFamily="34" charset="0"/>
                <a:ea typeface="宋体" pitchFamily="2" charset="-122"/>
                <a:cs typeface="+mn-cs"/>
              </a:rPr>
              <a:t>使用一根光纤来同时传输多个光载波信号。</a:t>
            </a:r>
            <a:endParaRPr lang="zh-CN" altLang="en-US" sz="1200" dirty="0">
              <a:solidFill>
                <a:srgbClr val="C00000"/>
              </a:solidFill>
            </a:endParaRPr>
          </a:p>
          <a:p>
            <a:pPr eaLnBrk="1" hangingPunct="1"/>
            <a:endParaRPr lang="zh-CN" altLang="zh-CN" dirty="0"/>
          </a:p>
        </p:txBody>
      </p:sp>
    </p:spTree>
    <p:extLst>
      <p:ext uri="{BB962C8B-B14F-4D97-AF65-F5344CB8AC3E}">
        <p14:creationId xmlns="" xmlns:p14="http://schemas.microsoft.com/office/powerpoint/2010/main" val="228238745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546" name="Rectangle 2"/>
          <p:cNvSpPr>
            <a:spLocks noGrp="1" noRot="1" noChangeAspect="1" noChangeArrowheads="1" noTextEdit="1"/>
          </p:cNvSpPr>
          <p:nvPr>
            <p:ph type="sldImg"/>
          </p:nvPr>
        </p:nvSpPr>
        <p:spPr>
          <a:ln/>
        </p:spPr>
      </p:sp>
      <p:sp>
        <p:nvSpPr>
          <p:cNvPr id="87654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014501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146</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6027872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9EA0AE3F-C2AB-41E6-B7A3-721209169DC4}" type="slidenum">
              <a:rPr lang="en-US" altLang="zh-CN"/>
              <a:pPr/>
              <a:t>147</a:t>
            </a:fld>
            <a:endParaRPr lang="en-US" altLang="zh-CN"/>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45868901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61FD7DC2-D4B1-4C78-9959-D44C3B9512D0}" type="slidenum">
              <a:rPr lang="en-US" altLang="zh-CN"/>
              <a:pPr/>
              <a:t>149</a:t>
            </a:fld>
            <a:endParaRPr lang="en-US" altLang="zh-CN"/>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01825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p>
            <a:fld id="{31A8FEB6-B14D-42D3-B6E7-886952F671DE}" type="slidenum">
              <a:rPr lang="en-US" altLang="zh-CN"/>
              <a:pPr/>
              <a:t>12</a:t>
            </a:fld>
            <a:endParaRPr lang="en-US" altLang="zh-CN"/>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2846746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62" name="Rectangle 2"/>
          <p:cNvSpPr>
            <a:spLocks noGrp="1" noRot="1" noChangeAspect="1" noChangeArrowheads="1" noTextEdit="1"/>
          </p:cNvSpPr>
          <p:nvPr>
            <p:ph type="sldImg"/>
          </p:nvPr>
        </p:nvSpPr>
        <p:spPr>
          <a:ln/>
        </p:spPr>
      </p:sp>
      <p:sp>
        <p:nvSpPr>
          <p:cNvPr id="911363" name="Rectangle 3"/>
          <p:cNvSpPr>
            <a:spLocks noGrp="1" noChangeArrowheads="1"/>
          </p:cNvSpPr>
          <p:nvPr>
            <p:ph type="body" idx="1"/>
          </p:nvPr>
        </p:nvSpPr>
        <p:spPr/>
        <p:txBody>
          <a:bodyPr/>
          <a:lstStyle/>
          <a:p>
            <a:r>
              <a:rPr lang="en-US" altLang="zh-CN" dirty="0"/>
              <a:t>Spread</a:t>
            </a:r>
            <a:r>
              <a:rPr lang="en-US" altLang="zh-CN" baseline="0" dirty="0"/>
              <a:t> signal = Original signal * Spreading code</a:t>
            </a:r>
          </a:p>
        </p:txBody>
      </p:sp>
    </p:spTree>
    <p:extLst>
      <p:ext uri="{BB962C8B-B14F-4D97-AF65-F5344CB8AC3E}">
        <p14:creationId xmlns="" xmlns:p14="http://schemas.microsoft.com/office/powerpoint/2010/main" val="316194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EB7551DC-A3E2-4263-85F2-1382060C060F}" type="slidenum">
              <a:rPr lang="en-US" altLang="zh-CN"/>
              <a:pPr/>
              <a:t>151</a:t>
            </a:fld>
            <a:endParaRPr lang="en-US" altLang="zh-CN"/>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289771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02489FB8-B63A-4E62-8F06-69D51057BC67}" type="slidenum">
              <a:rPr lang="en-US" altLang="zh-CN"/>
              <a:pPr/>
              <a:t>152</a:t>
            </a:fld>
            <a:endParaRPr lang="en-US" altLang="zh-CN"/>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5227160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D978ED2B-3104-4E28-AF05-317A37821277}" type="slidenum">
              <a:rPr lang="en-US" altLang="zh-CN"/>
              <a:pPr/>
              <a:t>153</a:t>
            </a:fld>
            <a:endParaRPr lang="en-US" altLang="zh-CN"/>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9523593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48442BB4-3A05-47ED-BEF5-ED98469BAD24}" type="slidenum">
              <a:rPr lang="en-US" altLang="zh-CN"/>
              <a:pPr/>
              <a:t>154</a:t>
            </a:fld>
            <a:endParaRPr lang="en-US" altLang="zh-CN"/>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9425460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p:spPr>
        <p:txBody>
          <a:bodyPr/>
          <a:lstStyle/>
          <a:p>
            <a:fld id="{57548638-0377-4814-9046-848D6FE8C469}" type="slidenum">
              <a:rPr lang="en-US" altLang="zh-CN"/>
              <a:pPr/>
              <a:t>155</a:t>
            </a:fld>
            <a:endParaRPr lang="en-US" altLang="zh-CN"/>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7860879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CCA451B6-BAC6-4CA2-9E21-825BBAC5545C}" type="slidenum">
              <a:rPr lang="zh-CN" altLang="en-US"/>
              <a:pPr/>
              <a:t>156</a:t>
            </a:fld>
            <a:endParaRPr lang="en-US" altLang="zh-CN"/>
          </a:p>
        </p:txBody>
      </p:sp>
      <p:sp>
        <p:nvSpPr>
          <p:cNvPr id="364547" name="Rectangle 2"/>
          <p:cNvSpPr>
            <a:spLocks noGrp="1" noRot="1" noChangeAspect="1" noChangeArrowheads="1" noTextEdit="1"/>
          </p:cNvSpPr>
          <p:nvPr>
            <p:ph type="sldImg"/>
          </p:nvPr>
        </p:nvSpPr>
        <p:spPr>
          <a:ln/>
        </p:spPr>
      </p:sp>
      <p:sp>
        <p:nvSpPr>
          <p:cNvPr id="364548"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 xmlns:p14="http://schemas.microsoft.com/office/powerpoint/2010/main" val="2266071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E59947-862B-496B-87AB-AB79B8DCAE12}" type="slidenum">
              <a:rPr lang="zh-CN" altLang="en-US"/>
              <a:pPr/>
              <a:t>157</a:t>
            </a:fld>
            <a:endParaRPr lang="en-US" altLang="zh-CN"/>
          </a:p>
        </p:txBody>
      </p:sp>
      <p:sp>
        <p:nvSpPr>
          <p:cNvPr id="1512450" name="Rectangle 2"/>
          <p:cNvSpPr>
            <a:spLocks noGrp="1" noRot="1" noChangeAspect="1" noChangeArrowheads="1" noTextEdit="1"/>
          </p:cNvSpPr>
          <p:nvPr>
            <p:ph type="sldImg"/>
          </p:nvPr>
        </p:nvSpPr>
        <p:spPr>
          <a:ln/>
        </p:spPr>
      </p:sp>
      <p:sp>
        <p:nvSpPr>
          <p:cNvPr id="1512451"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22161969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158</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71894394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159</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p>
            <a:fld id="{76A15303-84E3-4180-8C65-09DA0E5759D7}" type="slidenum">
              <a:rPr lang="en-US" altLang="zh-CN"/>
              <a:pPr/>
              <a:t>13</a:t>
            </a:fld>
            <a:endParaRPr lang="en-US" altLang="zh-CN"/>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10464697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ln/>
        </p:spPr>
      </p:sp>
      <p:sp>
        <p:nvSpPr>
          <p:cNvPr id="867331" name="Rectangle 3"/>
          <p:cNvSpPr>
            <a:spLocks noGrp="1" noChangeArrowheads="1"/>
          </p:cNvSpPr>
          <p:nvPr>
            <p:ph type="body" idx="1"/>
          </p:nvPr>
        </p:nvSpPr>
        <p:spPr/>
        <p:txBody>
          <a:bodyPr/>
          <a:lstStyle/>
          <a:p>
            <a:r>
              <a:rPr lang="en-US" altLang="zh-CN" dirty="0"/>
              <a:t>What</a:t>
            </a:r>
            <a:r>
              <a:rPr lang="en-US" altLang="zh-CN" baseline="0" dirty="0"/>
              <a:t> if a low pass and large-bandwidth channel is available? </a:t>
            </a:r>
            <a:endParaRPr lang="zh-CN" altLang="en-US" dirty="0"/>
          </a:p>
        </p:txBody>
      </p:sp>
    </p:spTree>
    <p:extLst>
      <p:ext uri="{BB962C8B-B14F-4D97-AF65-F5344CB8AC3E}">
        <p14:creationId xmlns="" xmlns:p14="http://schemas.microsoft.com/office/powerpoint/2010/main" val="192279127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4275B4C2-BB76-40E6-9C3D-A997F25F78DC}" type="slidenum">
              <a:rPr lang="en-US" altLang="zh-CN"/>
              <a:pPr/>
              <a:t>161</a:t>
            </a:fld>
            <a:endParaRPr lang="en-US" altLang="zh-CN"/>
          </a:p>
        </p:txBody>
      </p:sp>
      <p:sp>
        <p:nvSpPr>
          <p:cNvPr id="241667" name="Rectangle 2"/>
          <p:cNvSpPr>
            <a:spLocks noGrp="1" noRot="1" noChangeAspect="1" noChangeArrowheads="1" noTextEdit="1"/>
          </p:cNvSpPr>
          <p:nvPr>
            <p:ph type="sldImg"/>
          </p:nvPr>
        </p:nvSpPr>
        <p:spPr>
          <a:xfrm>
            <a:off x="1144588" y="687388"/>
            <a:ext cx="4568825" cy="3425825"/>
          </a:xfrm>
          <a:ln w="12700" cap="flat"/>
        </p:spPr>
      </p:sp>
      <p:sp>
        <p:nvSpPr>
          <p:cNvPr id="241668"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17830717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sz="1200" baseline="0" dirty="0"/>
              <a:t>    </a:t>
            </a:r>
            <a:r>
              <a:rPr lang="en-US" altLang="zh-CN" sz="1200" dirty="0"/>
              <a:t>The use of both analog and digital transmissions for a computer to computer call.  </a:t>
            </a:r>
          </a:p>
          <a:p>
            <a:pPr eaLnBrk="1" hangingPunct="1"/>
            <a:r>
              <a:rPr lang="en-US" altLang="zh-CN" sz="1200" dirty="0"/>
              <a:t>    Conversion is done by the modems and </a:t>
            </a:r>
            <a:r>
              <a:rPr lang="en-US" altLang="zh-CN" sz="1200" dirty="0" err="1"/>
              <a:t>Codecs</a:t>
            </a:r>
            <a:r>
              <a:rPr lang="en-US" altLang="zh-CN" sz="1200" dirty="0"/>
              <a:t>.</a:t>
            </a:r>
          </a:p>
          <a:p>
            <a:pPr eaLnBrk="1" hangingPunct="1"/>
            <a:endParaRPr lang="en-US" altLang="zh-CN" sz="1200"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162</a:t>
            </a:fld>
            <a:endParaRPr lang="en-US" altLang="zh-CN"/>
          </a:p>
        </p:txBody>
      </p:sp>
    </p:spTree>
    <p:extLst>
      <p:ext uri="{BB962C8B-B14F-4D97-AF65-F5344CB8AC3E}">
        <p14:creationId xmlns="" xmlns:p14="http://schemas.microsoft.com/office/powerpoint/2010/main" val="9478481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FDC5CA42-C5C2-4960-9D44-AA094DED196E}" type="slidenum">
              <a:rPr lang="en-US" altLang="zh-CN"/>
              <a:pPr/>
              <a:t>163</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pPr eaLnBrk="1" hangingPunct="1"/>
            <a:r>
              <a:rPr lang="en-US" altLang="zh-CN" sz="1200" dirty="0"/>
              <a:t>An </a:t>
            </a:r>
            <a:r>
              <a:rPr lang="en-US" altLang="zh-CN" sz="1200" dirty="0">
                <a:solidFill>
                  <a:srgbClr val="FF0000"/>
                </a:solidFill>
              </a:rPr>
              <a:t>analog </a:t>
            </a:r>
            <a:r>
              <a:rPr lang="en-US" altLang="zh-CN" sz="1200" dirty="0"/>
              <a:t>signal</a:t>
            </a:r>
            <a:r>
              <a:rPr lang="en-US" altLang="zh-CN" sz="1200" dirty="0">
                <a:solidFill>
                  <a:srgbClr val="FF0000"/>
                </a:solidFill>
              </a:rPr>
              <a:t> </a:t>
            </a:r>
            <a:r>
              <a:rPr lang="en-US" altLang="zh-CN" sz="1200" dirty="0"/>
              <a:t>has </a:t>
            </a:r>
            <a:r>
              <a:rPr lang="en-US" altLang="zh-CN" sz="1200" dirty="0">
                <a:solidFill>
                  <a:srgbClr val="FF0000"/>
                </a:solidFill>
              </a:rPr>
              <a:t>infinitely many </a:t>
            </a:r>
            <a:r>
              <a:rPr lang="en-US" altLang="zh-CN" sz="1200" dirty="0"/>
              <a:t>levels of intensity (</a:t>
            </a:r>
            <a:r>
              <a:rPr lang="zh-CN" altLang="en-US" sz="1200" dirty="0"/>
              <a:t>强度</a:t>
            </a:r>
            <a:r>
              <a:rPr lang="en-US" altLang="zh-CN" sz="1200" dirty="0"/>
              <a:t>) over a period of time. </a:t>
            </a:r>
            <a:endParaRPr lang="zh-CN" altLang="zh-CN" dirty="0"/>
          </a:p>
        </p:txBody>
      </p:sp>
    </p:spTree>
    <p:extLst>
      <p:ext uri="{BB962C8B-B14F-4D97-AF65-F5344CB8AC3E}">
        <p14:creationId xmlns="" xmlns:p14="http://schemas.microsoft.com/office/powerpoint/2010/main" val="79049078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A991E9-FD1F-4761-AA89-A6D839D3F8B7}" type="slidenum">
              <a:rPr lang="zh-CN" altLang="en-US"/>
              <a:pPr/>
              <a:t>164</a:t>
            </a:fld>
            <a:endParaRPr lang="en-US" altLang="zh-CN"/>
          </a:p>
        </p:txBody>
      </p:sp>
      <p:sp>
        <p:nvSpPr>
          <p:cNvPr id="989186" name="Rectangle 2"/>
          <p:cNvSpPr>
            <a:spLocks noGrp="1" noRot="1" noChangeAspect="1" noChangeArrowheads="1" noTextEdit="1"/>
          </p:cNvSpPr>
          <p:nvPr>
            <p:ph type="sldImg"/>
          </p:nvPr>
        </p:nvSpPr>
        <p:spPr>
          <a:ln/>
        </p:spPr>
      </p:sp>
      <p:sp>
        <p:nvSpPr>
          <p:cNvPr id="989187" name="Rectangle 3"/>
          <p:cNvSpPr>
            <a:spLocks noGrp="1" noChangeArrowheads="1"/>
          </p:cNvSpPr>
          <p:nvPr>
            <p:ph type="body" idx="1"/>
          </p:nvPr>
        </p:nvSpPr>
        <p:spPr/>
        <p:txBody>
          <a:bodyPr/>
          <a:lstStyle/>
          <a:p>
            <a:r>
              <a:rPr lang="en-US" altLang="zh-CN" dirty="0"/>
              <a:t>hold</a:t>
            </a:r>
            <a:endParaRPr lang="zh-CN" altLang="en-US" dirty="0"/>
          </a:p>
        </p:txBody>
      </p:sp>
    </p:spTree>
    <p:extLst>
      <p:ext uri="{BB962C8B-B14F-4D97-AF65-F5344CB8AC3E}">
        <p14:creationId xmlns="" xmlns:p14="http://schemas.microsoft.com/office/powerpoint/2010/main" val="415936112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9D143B-9F18-4A37-9AEB-13FA64580491}" type="slidenum">
              <a:rPr lang="zh-CN" altLang="en-US"/>
              <a:pPr/>
              <a:t>165</a:t>
            </a:fld>
            <a:endParaRPr lang="en-US" altLang="zh-CN"/>
          </a:p>
        </p:txBody>
      </p:sp>
      <p:sp>
        <p:nvSpPr>
          <p:cNvPr id="975874" name="Rectangle 2"/>
          <p:cNvSpPr>
            <a:spLocks noGrp="1" noRot="1" noChangeAspect="1" noChangeArrowheads="1" noTextEdit="1"/>
          </p:cNvSpPr>
          <p:nvPr>
            <p:ph type="sldImg"/>
          </p:nvPr>
        </p:nvSpPr>
        <p:spPr>
          <a:ln/>
        </p:spPr>
      </p:sp>
      <p:sp>
        <p:nvSpPr>
          <p:cNvPr id="975875"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85643630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44474A-3DB4-4613-B070-E3EA62C7E318}" type="slidenum">
              <a:rPr lang="zh-CN" altLang="en-US"/>
              <a:pPr/>
              <a:t>166</a:t>
            </a:fld>
            <a:endParaRPr lang="en-US" altLang="zh-CN"/>
          </a:p>
        </p:txBody>
      </p:sp>
      <p:sp>
        <p:nvSpPr>
          <p:cNvPr id="973826" name="Rectangle 2"/>
          <p:cNvSpPr>
            <a:spLocks noGrp="1" noRot="1" noChangeAspect="1" noChangeArrowheads="1" noTextEdit="1"/>
          </p:cNvSpPr>
          <p:nvPr>
            <p:ph type="sldImg"/>
          </p:nvPr>
        </p:nvSpPr>
        <p:spPr>
          <a:ln/>
        </p:spPr>
      </p:sp>
      <p:sp>
        <p:nvSpPr>
          <p:cNvPr id="973827" name="Rectangle 3"/>
          <p:cNvSpPr>
            <a:spLocks noGrp="1" noChangeArrowheads="1"/>
          </p:cNvSpPr>
          <p:nvPr>
            <p:ph type="body" idx="1"/>
          </p:nvPr>
        </p:nvSpPr>
        <p:spPr/>
        <p:txBody>
          <a:bodyPr/>
          <a:lstStyle/>
          <a:p>
            <a:pPr marL="228600" indent="-228600">
              <a:buAutoNum type="arabicParenBoth"/>
            </a:pPr>
            <a:r>
              <a:rPr lang="en-US" altLang="zh-CN" dirty="0"/>
              <a:t>Ideal Sampling</a:t>
            </a:r>
          </a:p>
          <a:p>
            <a:r>
              <a:rPr lang="en-US" altLang="zh-CN" dirty="0"/>
              <a:t>    In ideal sampling, </a:t>
            </a:r>
            <a:r>
              <a:rPr lang="en-US" altLang="zh-CN" b="1" dirty="0"/>
              <a:t>pulses</a:t>
            </a:r>
            <a:r>
              <a:rPr lang="en-US" altLang="zh-CN" dirty="0"/>
              <a:t> from the analog signal are sampled. </a:t>
            </a:r>
          </a:p>
          <a:p>
            <a:r>
              <a:rPr lang="en-US" altLang="zh-CN" dirty="0"/>
              <a:t>   </a:t>
            </a:r>
            <a:r>
              <a:rPr lang="en-US" altLang="zh-CN" baseline="0" dirty="0"/>
              <a:t> </a:t>
            </a:r>
            <a:r>
              <a:rPr lang="en-US" altLang="zh-CN" dirty="0"/>
              <a:t>This is an ideal sampling method and cannot be easily implemented.</a:t>
            </a:r>
          </a:p>
          <a:p>
            <a:r>
              <a:rPr lang="en-US" altLang="zh-CN" dirty="0"/>
              <a:t>(2) Natural Sampling</a:t>
            </a:r>
          </a:p>
          <a:p>
            <a:r>
              <a:rPr lang="en-US" altLang="zh-CN" dirty="0"/>
              <a:t>    In natural sampling, a high-speed switch is turned on </a:t>
            </a:r>
            <a:r>
              <a:rPr lang="en-US" altLang="zh-CN" u="sng" dirty="0"/>
              <a:t>for only the small period of time</a:t>
            </a:r>
            <a:r>
              <a:rPr lang="en-US" altLang="zh-CN" u="none" dirty="0"/>
              <a:t> </a:t>
            </a:r>
            <a:r>
              <a:rPr lang="en-US" altLang="zh-CN" dirty="0"/>
              <a:t>when the sampling occurs. </a:t>
            </a:r>
          </a:p>
          <a:p>
            <a:r>
              <a:rPr lang="en-US" altLang="zh-CN" dirty="0"/>
              <a:t>    The result is a sequence of samples that </a:t>
            </a:r>
            <a:r>
              <a:rPr lang="en-US" altLang="zh-CN" dirty="0">
                <a:solidFill>
                  <a:schemeClr val="hlink"/>
                </a:solidFill>
              </a:rPr>
              <a:t>retains</a:t>
            </a:r>
            <a:r>
              <a:rPr lang="en-US" altLang="zh-CN" dirty="0"/>
              <a:t> the shape of the analog signal.</a:t>
            </a:r>
          </a:p>
          <a:p>
            <a:pPr marL="0" indent="0">
              <a:buNone/>
            </a:pPr>
            <a:r>
              <a:rPr lang="en-US" altLang="zh-CN" dirty="0"/>
              <a:t>(3) Sample and Hold</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    The most common sampling method, called </a:t>
            </a:r>
            <a:r>
              <a:rPr lang="en-US" altLang="zh-CN" dirty="0">
                <a:solidFill>
                  <a:schemeClr val="hlink"/>
                </a:solidFill>
              </a:rPr>
              <a:t>sample </a:t>
            </a:r>
            <a:r>
              <a:rPr lang="en-US" altLang="zh-CN" dirty="0"/>
              <a:t>and</a:t>
            </a:r>
            <a:r>
              <a:rPr lang="en-US" altLang="zh-CN" dirty="0">
                <a:solidFill>
                  <a:schemeClr val="hlink"/>
                </a:solidFill>
              </a:rPr>
              <a:t> hold</a:t>
            </a:r>
            <a:r>
              <a:rPr lang="en-US" altLang="zh-CN" dirty="0"/>
              <a:t>, however, create </a:t>
            </a:r>
            <a:r>
              <a:rPr lang="en-US" altLang="zh-CN" u="sng" dirty="0"/>
              <a:t>flat-top samples</a:t>
            </a:r>
            <a:r>
              <a:rPr lang="en-US" altLang="zh-CN" u="none" dirty="0"/>
              <a:t> </a:t>
            </a:r>
            <a:r>
              <a:rPr lang="en-US" altLang="zh-CN" dirty="0"/>
              <a:t>(</a:t>
            </a:r>
            <a:r>
              <a:rPr lang="zh-CN" altLang="en-US" dirty="0"/>
              <a:t>方顶样本</a:t>
            </a:r>
            <a:r>
              <a:rPr lang="en-US" altLang="zh-CN" dirty="0"/>
              <a:t>) by using a circuit.</a:t>
            </a:r>
            <a:r>
              <a:rPr lang="en-US" altLang="zh-CN" sz="1050" dirty="0"/>
              <a:t>   </a:t>
            </a:r>
            <a:endParaRPr lang="zh-CN" altLang="en-US" sz="1050" dirty="0"/>
          </a:p>
          <a:p>
            <a:pPr marL="0" indent="0">
              <a:buNone/>
            </a:pPr>
            <a:endParaRPr lang="zh-CN" altLang="en-US" dirty="0"/>
          </a:p>
        </p:txBody>
      </p:sp>
    </p:spTree>
    <p:extLst>
      <p:ext uri="{BB962C8B-B14F-4D97-AF65-F5344CB8AC3E}">
        <p14:creationId xmlns="" xmlns:p14="http://schemas.microsoft.com/office/powerpoint/2010/main" val="270049542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082E40-A2A0-4C04-8D5E-E47A7E70E375}" type="slidenum">
              <a:rPr lang="zh-CN" altLang="en-US"/>
              <a:pPr/>
              <a:t>167</a:t>
            </a:fld>
            <a:endParaRPr lang="en-US" altLang="zh-CN"/>
          </a:p>
        </p:txBody>
      </p:sp>
      <p:sp>
        <p:nvSpPr>
          <p:cNvPr id="979970" name="Rectangle 2"/>
          <p:cNvSpPr>
            <a:spLocks noGrp="1" noRot="1" noChangeAspect="1" noChangeArrowheads="1" noTextEdit="1"/>
          </p:cNvSpPr>
          <p:nvPr>
            <p:ph type="sldImg"/>
          </p:nvPr>
        </p:nvSpPr>
        <p:spPr>
          <a:ln/>
        </p:spPr>
      </p:sp>
      <p:sp>
        <p:nvSpPr>
          <p:cNvPr id="979971" name="Rectangle 3"/>
          <p:cNvSpPr>
            <a:spLocks noGrp="1" noChangeArrowheads="1"/>
          </p:cNvSpPr>
          <p:nvPr>
            <p:ph type="body" idx="1"/>
          </p:nvPr>
        </p:nvSpPr>
        <p:spPr/>
        <p:txBody>
          <a:bodyPr/>
          <a:lstStyle/>
          <a:p>
            <a:r>
              <a:rPr lang="en-US" altLang="zh-CN" dirty="0"/>
              <a:t>Sample</a:t>
            </a:r>
            <a:r>
              <a:rPr lang="en-US" altLang="zh-CN" baseline="0" dirty="0"/>
              <a:t> Period Ts =</a:t>
            </a:r>
            <a:endParaRPr lang="zh-CN" altLang="en-US" dirty="0"/>
          </a:p>
        </p:txBody>
      </p:sp>
    </p:spTree>
    <p:extLst>
      <p:ext uri="{BB962C8B-B14F-4D97-AF65-F5344CB8AC3E}">
        <p14:creationId xmlns="" xmlns:p14="http://schemas.microsoft.com/office/powerpoint/2010/main" val="39432622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C2A70B-63E3-44CE-8C32-03C163E6BDB7}" type="slidenum">
              <a:rPr lang="zh-CN" altLang="en-US"/>
              <a:pPr/>
              <a:t>169</a:t>
            </a:fld>
            <a:endParaRPr lang="en-US" altLang="zh-CN"/>
          </a:p>
        </p:txBody>
      </p:sp>
      <p:sp>
        <p:nvSpPr>
          <p:cNvPr id="1218562" name="Rectangle 2"/>
          <p:cNvSpPr>
            <a:spLocks noGrp="1" noRot="1" noChangeAspect="1" noChangeArrowheads="1" noTextEdit="1"/>
          </p:cNvSpPr>
          <p:nvPr>
            <p:ph type="sldImg"/>
          </p:nvPr>
        </p:nvSpPr>
        <p:spPr>
          <a:ln/>
        </p:spPr>
      </p:sp>
      <p:sp>
        <p:nvSpPr>
          <p:cNvPr id="1218563"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32521385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Rot="1" noChangeAspect="1" noChangeArrowheads="1" noTextEdit="1"/>
          </p:cNvSpPr>
          <p:nvPr>
            <p:ph type="sldImg"/>
          </p:nvPr>
        </p:nvSpPr>
        <p:spPr>
          <a:ln/>
        </p:spPr>
      </p:sp>
      <p:sp>
        <p:nvSpPr>
          <p:cNvPr id="901123"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335736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p>
            <a:fld id="{8F5D6D25-205E-40C4-B48F-AA3E2B9044F0}" type="slidenum">
              <a:rPr lang="en-US" altLang="zh-CN"/>
              <a:pPr/>
              <a:t>14</a:t>
            </a:fld>
            <a:endParaRPr lang="en-US" altLang="zh-CN"/>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3117584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CAF4AB04-629C-4809-93E1-A8FEF27A1841}" type="slidenum">
              <a:rPr lang="en-US" altLang="zh-CN"/>
              <a:pPr/>
              <a:t>171</a:t>
            </a:fld>
            <a:endParaRPr lang="en-US" altLang="zh-CN"/>
          </a:p>
        </p:txBody>
      </p:sp>
      <p:sp>
        <p:nvSpPr>
          <p:cNvPr id="242691" name="Rectangle 2"/>
          <p:cNvSpPr>
            <a:spLocks noGrp="1" noRot="1" noChangeAspect="1" noChangeArrowheads="1" noTextEdit="1"/>
          </p:cNvSpPr>
          <p:nvPr>
            <p:ph type="sldImg"/>
          </p:nvPr>
        </p:nvSpPr>
        <p:spPr>
          <a:xfrm>
            <a:off x="1144588" y="687388"/>
            <a:ext cx="4568825" cy="3425825"/>
          </a:xfrm>
          <a:ln w="12700" cap="flat"/>
        </p:spPr>
      </p:sp>
      <p:sp>
        <p:nvSpPr>
          <p:cNvPr id="242692"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227204284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FDC5CA42-C5C2-4960-9D44-AA094DED196E}" type="slidenum">
              <a:rPr lang="en-US" altLang="zh-CN"/>
              <a:pPr/>
              <a:t>172</a:t>
            </a:fld>
            <a:endParaRPr lang="en-US" altLang="zh-CN"/>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25701138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p:spPr>
        <p:txBody>
          <a:bodyPr/>
          <a:lstStyle/>
          <a:p>
            <a:fld id="{7BAEF894-D471-463D-BC53-C4E08DC3C5B2}" type="slidenum">
              <a:rPr lang="en-US" altLang="zh-CN"/>
              <a:pPr/>
              <a:t>173</a:t>
            </a:fld>
            <a:endParaRPr lang="en-US" altLang="zh-CN"/>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356284718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174</a:t>
            </a:fld>
            <a:endParaRPr lang="en-US" altLang="zh-CN"/>
          </a:p>
        </p:txBody>
      </p:sp>
    </p:spTree>
    <p:extLst>
      <p:ext uri="{BB962C8B-B14F-4D97-AF65-F5344CB8AC3E}">
        <p14:creationId xmlns="" xmlns:p14="http://schemas.microsoft.com/office/powerpoint/2010/main" val="18134926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1D98DD21-2421-451B-8174-99B33A7D019E}" type="slidenum">
              <a:rPr lang="en-US" altLang="zh-CN"/>
              <a:pPr/>
              <a:t>175</a:t>
            </a:fld>
            <a:endParaRPr lang="en-US" altLang="zh-CN"/>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55766991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DA9A67C5-0AE7-42E0-B1BD-EB99F142D2B9}" type="slidenum">
              <a:rPr lang="en-US" altLang="zh-CN"/>
              <a:pPr/>
              <a:t>176</a:t>
            </a:fld>
            <a:endParaRPr lang="en-US" altLang="zh-CN"/>
          </a:p>
        </p:txBody>
      </p:sp>
      <p:sp>
        <p:nvSpPr>
          <p:cNvPr id="245763" name="Rectangle 2"/>
          <p:cNvSpPr>
            <a:spLocks noGrp="1" noRot="1" noChangeAspect="1" noChangeArrowheads="1" noTextEdit="1"/>
          </p:cNvSpPr>
          <p:nvPr>
            <p:ph type="sldImg"/>
          </p:nvPr>
        </p:nvSpPr>
        <p:spPr>
          <a:xfrm>
            <a:off x="1144588" y="687388"/>
            <a:ext cx="4568825" cy="3425825"/>
          </a:xfrm>
          <a:ln w="12700" cap="flat"/>
        </p:spPr>
      </p:sp>
      <p:sp>
        <p:nvSpPr>
          <p:cNvPr id="245764"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6868118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7"/>
          <p:cNvSpPr>
            <a:spLocks noGrp="1" noChangeArrowheads="1"/>
          </p:cNvSpPr>
          <p:nvPr>
            <p:ph type="sldNum" sz="quarter" idx="5"/>
          </p:nvPr>
        </p:nvSpPr>
        <p:spPr>
          <a:noFill/>
        </p:spPr>
        <p:txBody>
          <a:bodyPr/>
          <a:lstStyle/>
          <a:p>
            <a:fld id="{FE5F2E11-EC86-4B4F-8DC5-0812BFA15363}" type="slidenum">
              <a:rPr lang="en-US" altLang="zh-CN"/>
              <a:pPr/>
              <a:t>177</a:t>
            </a:fld>
            <a:endParaRPr lang="en-US" altLang="zh-CN"/>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22834182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1A3C4336-3E8A-486C-A6AA-E11A11280733}" type="slidenum">
              <a:rPr lang="en-US" altLang="zh-CN"/>
              <a:pPr/>
              <a:t>178</a:t>
            </a:fld>
            <a:endParaRPr lang="en-US" altLang="zh-CN"/>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r>
              <a:rPr lang="en-US" altLang="zh-CN" sz="1200" b="0" i="0" kern="1200" dirty="0">
                <a:solidFill>
                  <a:schemeClr val="tx1"/>
                </a:solidFill>
                <a:effectLst/>
                <a:latin typeface="Arial" pitchFamily="34" charset="0"/>
                <a:ea typeface="宋体" pitchFamily="2" charset="-122"/>
                <a:cs typeface="+mn-cs"/>
              </a:rPr>
              <a:t>synchronous payload encapsulation</a:t>
            </a:r>
            <a:r>
              <a:rPr lang="en-US" altLang="zh-CN" sz="1200" b="0" i="0" kern="1200" baseline="0" dirty="0">
                <a:solidFill>
                  <a:schemeClr val="tx1"/>
                </a:solidFill>
                <a:effectLst/>
                <a:latin typeface="Arial" pitchFamily="34" charset="0"/>
                <a:ea typeface="宋体" pitchFamily="2" charset="-122"/>
                <a:cs typeface="+mn-cs"/>
              </a:rPr>
              <a:t> </a:t>
            </a:r>
            <a:r>
              <a:rPr lang="zh-CN" altLang="en-US" sz="1200" b="0" i="0" kern="1200" dirty="0">
                <a:solidFill>
                  <a:schemeClr val="tx1"/>
                </a:solidFill>
                <a:effectLst/>
                <a:latin typeface="Arial" pitchFamily="34" charset="0"/>
                <a:ea typeface="宋体" pitchFamily="2" charset="-122"/>
                <a:cs typeface="+mn-cs"/>
              </a:rPr>
              <a:t>同步负载封装</a:t>
            </a:r>
          </a:p>
          <a:p>
            <a:pPr eaLnBrk="1" hangingPunct="1"/>
            <a:endParaRPr lang="zh-CN" altLang="zh-CN" dirty="0"/>
          </a:p>
        </p:txBody>
      </p:sp>
    </p:spTree>
    <p:extLst>
      <p:ext uri="{BB962C8B-B14F-4D97-AF65-F5344CB8AC3E}">
        <p14:creationId xmlns="" xmlns:p14="http://schemas.microsoft.com/office/powerpoint/2010/main" val="363869945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7"/>
          <p:cNvSpPr>
            <a:spLocks noGrp="1" noChangeArrowheads="1"/>
          </p:cNvSpPr>
          <p:nvPr>
            <p:ph type="sldNum" sz="quarter" idx="5"/>
          </p:nvPr>
        </p:nvSpPr>
        <p:spPr>
          <a:noFill/>
        </p:spPr>
        <p:txBody>
          <a:bodyPr/>
          <a:lstStyle/>
          <a:p>
            <a:fld id="{4D7FC7B8-C0BB-4FB8-B049-5D87F67E9C86}" type="slidenum">
              <a:rPr lang="en-US" altLang="zh-CN"/>
              <a:pPr/>
              <a:t>179</a:t>
            </a:fld>
            <a:endParaRPr lang="en-US" altLang="zh-CN"/>
          </a:p>
        </p:txBody>
      </p:sp>
      <p:sp>
        <p:nvSpPr>
          <p:cNvPr id="475139" name="Rectangle 2"/>
          <p:cNvSpPr>
            <a:spLocks noGrp="1" noRot="1" noChangeAspect="1" noChangeArrowheads="1" noTextEdit="1"/>
          </p:cNvSpPr>
          <p:nvPr>
            <p:ph type="sldImg"/>
          </p:nvPr>
        </p:nvSpPr>
        <p:spPr>
          <a:ln/>
        </p:spPr>
      </p:sp>
      <p:sp>
        <p:nvSpPr>
          <p:cNvPr id="475140" name="Rectangle 3"/>
          <p:cNvSpPr>
            <a:spLocks noGrp="1" noChangeArrowheads="1"/>
          </p:cNvSpPr>
          <p:nvPr>
            <p:ph type="body" idx="1"/>
          </p:nvPr>
        </p:nvSpPr>
        <p:spPr>
          <a:noFill/>
          <a:ln/>
        </p:spPr>
        <p:txBody>
          <a:bodyPr/>
          <a:lstStyle/>
          <a:p>
            <a:pPr>
              <a:spcBef>
                <a:spcPct val="0"/>
              </a:spcBef>
            </a:pPr>
            <a:r>
              <a:rPr lang="en-US" altLang="zh-CN" dirty="0"/>
              <a:t>From</a:t>
            </a:r>
            <a:r>
              <a:rPr lang="en-US" altLang="zh-CN" baseline="0" dirty="0"/>
              <a:t> </a:t>
            </a:r>
            <a:r>
              <a:rPr lang="en-US" altLang="zh-CN" b="1" baseline="0" dirty="0"/>
              <a:t>Data Communications and networking, 4</a:t>
            </a:r>
            <a:r>
              <a:rPr lang="en-US" altLang="zh-CN" b="1" baseline="30000" dirty="0"/>
              <a:t>th</a:t>
            </a:r>
            <a:r>
              <a:rPr lang="en-US" altLang="zh-CN" b="1" baseline="0" dirty="0"/>
              <a:t> edition</a:t>
            </a:r>
            <a:r>
              <a:rPr lang="en-US" altLang="zh-CN" b="1" dirty="0"/>
              <a:t>   </a:t>
            </a:r>
          </a:p>
          <a:p>
            <a:pPr>
              <a:spcBef>
                <a:spcPct val="0"/>
              </a:spcBef>
            </a:pPr>
            <a:r>
              <a:rPr lang="en-US" altLang="zh-CN" dirty="0"/>
              <a:t>    The synchronous payload envelope (SPE) contains the user data and the overhead related to the user data (</a:t>
            </a:r>
            <a:r>
              <a:rPr lang="en-US" altLang="zh-CN" dirty="0">
                <a:solidFill>
                  <a:schemeClr val="hlink"/>
                </a:solidFill>
              </a:rPr>
              <a:t>path overhead</a:t>
            </a:r>
            <a:r>
              <a:rPr lang="en-US" altLang="zh-CN" dirty="0"/>
              <a:t>) .</a:t>
            </a:r>
          </a:p>
          <a:p>
            <a:pPr>
              <a:spcBef>
                <a:spcPct val="0"/>
              </a:spcBef>
            </a:pPr>
            <a:r>
              <a:rPr lang="en-US" altLang="zh-CN" dirty="0"/>
              <a:t>    One SPE does not </a:t>
            </a:r>
            <a:r>
              <a:rPr lang="en-US" altLang="zh-CN" dirty="0">
                <a:solidFill>
                  <a:schemeClr val="hlink"/>
                </a:solidFill>
              </a:rPr>
              <a:t>necessarily</a:t>
            </a:r>
            <a:r>
              <a:rPr lang="en-US" altLang="zh-CN" dirty="0"/>
              <a:t> fit it into one STS-1 frame; it may be split between two frames,  as we will see shortly. </a:t>
            </a:r>
          </a:p>
          <a:p>
            <a:pPr>
              <a:spcBef>
                <a:spcPct val="0"/>
              </a:spcBef>
            </a:pPr>
            <a:r>
              <a:rPr lang="en-US" altLang="zh-CN" dirty="0"/>
              <a:t>    This means that the path overhead, the leftmost </a:t>
            </a:r>
            <a:r>
              <a:rPr lang="en-US" altLang="zh-CN" dirty="0">
                <a:solidFill>
                  <a:schemeClr val="hlink"/>
                </a:solidFill>
              </a:rPr>
              <a:t>column</a:t>
            </a:r>
            <a:r>
              <a:rPr lang="en-US" altLang="zh-CN" dirty="0"/>
              <a:t> of an SPE, does not necessarily align with the section or line overhead.</a:t>
            </a:r>
            <a:r>
              <a:rPr lang="en-US" altLang="zh-CN" sz="900" dirty="0"/>
              <a:t>   </a:t>
            </a:r>
          </a:p>
          <a:p>
            <a:pPr>
              <a:spcBef>
                <a:spcPct val="0"/>
              </a:spcBef>
            </a:pPr>
            <a:r>
              <a:rPr lang="en-US" altLang="zh-CN" dirty="0"/>
              <a:t>    The path overhead must added first to the user data to create an SPE, and then an SPE can be inserted into one or two frames. </a:t>
            </a:r>
          </a:p>
          <a:p>
            <a:pPr>
              <a:spcBef>
                <a:spcPct val="0"/>
              </a:spcBef>
            </a:pPr>
            <a:r>
              <a:rPr lang="en-US" altLang="zh-CN" dirty="0"/>
              <a:t>    Path overhead consists of 9 bytes. </a:t>
            </a:r>
          </a:p>
          <a:p>
            <a:pPr>
              <a:spcBef>
                <a:spcPct val="0"/>
              </a:spcBef>
            </a:pPr>
            <a:r>
              <a:rPr lang="en-US" altLang="zh-CN" dirty="0"/>
              <a:t>    The labels, functions, and arrangement of these bytes are shown in Figure 17.9.       </a:t>
            </a:r>
          </a:p>
          <a:p>
            <a:pPr>
              <a:spcBef>
                <a:spcPct val="0"/>
              </a:spcBef>
              <a:buFont typeface="Wingdings" pitchFamily="2" charset="2"/>
              <a:buNone/>
            </a:pPr>
            <a:endParaRPr lang="en-US" altLang="zh-CN" b="1" dirty="0">
              <a:solidFill>
                <a:schemeClr val="hlink"/>
              </a:solidFill>
            </a:endParaRPr>
          </a:p>
          <a:p>
            <a:pPr>
              <a:spcBef>
                <a:spcPct val="0"/>
              </a:spcBef>
              <a:buFont typeface="Wingdings" pitchFamily="2" charset="2"/>
              <a:buNone/>
            </a:pPr>
            <a:r>
              <a:rPr lang="en-US" altLang="zh-CN" b="1" dirty="0">
                <a:solidFill>
                  <a:schemeClr val="hlink"/>
                </a:solidFill>
              </a:rPr>
              <a:t>Path parity byte (B3)</a:t>
            </a:r>
            <a:endParaRPr lang="en-US" altLang="zh-CN" b="1" dirty="0"/>
          </a:p>
          <a:p>
            <a:pPr>
              <a:spcBef>
                <a:spcPct val="0"/>
              </a:spcBef>
              <a:buFont typeface="Wingdings" pitchFamily="2" charset="2"/>
              <a:buNone/>
            </a:pPr>
            <a:r>
              <a:rPr lang="en-US" altLang="zh-CN" dirty="0"/>
              <a:t>   Byte B3 is for bit interleaved parity, like bytes B1 and B2, but calculated over SPE bits. </a:t>
            </a:r>
          </a:p>
          <a:p>
            <a:pPr>
              <a:spcBef>
                <a:spcPct val="0"/>
              </a:spcBef>
              <a:buFont typeface="Wingdings" pitchFamily="2" charset="2"/>
              <a:buNone/>
            </a:pPr>
            <a:r>
              <a:rPr lang="en-US" altLang="zh-CN" dirty="0"/>
              <a:t>   It is actually calculated over the previous SPE in the stream. </a:t>
            </a:r>
          </a:p>
          <a:p>
            <a:pPr>
              <a:spcBef>
                <a:spcPct val="0"/>
              </a:spcBef>
              <a:buFont typeface="Wingdings" pitchFamily="2" charset="2"/>
              <a:buNone/>
            </a:pPr>
            <a:r>
              <a:rPr lang="en-US" altLang="zh-CN" b="1" dirty="0">
                <a:solidFill>
                  <a:schemeClr val="hlink"/>
                </a:solidFill>
              </a:rPr>
              <a:t>Path signal label byte (C2)</a:t>
            </a:r>
            <a:endParaRPr lang="en-US" altLang="zh-CN" b="1" dirty="0"/>
          </a:p>
          <a:p>
            <a:pPr>
              <a:spcBef>
                <a:spcPct val="0"/>
              </a:spcBef>
              <a:buFont typeface="Wingdings" pitchFamily="2" charset="2"/>
              <a:buNone/>
            </a:pPr>
            <a:r>
              <a:rPr lang="en-US" altLang="zh-CN" dirty="0"/>
              <a:t>   Byte C2 is the path identification byte. </a:t>
            </a:r>
          </a:p>
          <a:p>
            <a:pPr>
              <a:spcBef>
                <a:spcPct val="0"/>
              </a:spcBef>
              <a:buFont typeface="Wingdings" pitchFamily="2" charset="2"/>
              <a:buNone/>
            </a:pPr>
            <a:r>
              <a:rPr lang="en-US" altLang="zh-CN" dirty="0"/>
              <a:t>   It is used to identify different protocols used at higher levels (such as IP or ATM) whose data are being carried in the SPE.   </a:t>
            </a:r>
          </a:p>
          <a:p>
            <a:pPr eaLnBrk="1" hangingPunct="1"/>
            <a:endParaRPr lang="en-US" altLang="zh-CN" dirty="0"/>
          </a:p>
        </p:txBody>
      </p:sp>
    </p:spTree>
    <p:extLst>
      <p:ext uri="{BB962C8B-B14F-4D97-AF65-F5344CB8AC3E}">
        <p14:creationId xmlns="" xmlns:p14="http://schemas.microsoft.com/office/powerpoint/2010/main" val="350787361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FCDF7A-3DF6-4548-9278-8D5D4AEEC58F}" type="slidenum">
              <a:rPr lang="zh-CN" altLang="en-US"/>
              <a:pPr/>
              <a:t>180</a:t>
            </a:fld>
            <a:endParaRPr lang="en-US" altLang="zh-CN"/>
          </a:p>
        </p:txBody>
      </p:sp>
      <p:sp>
        <p:nvSpPr>
          <p:cNvPr id="997378" name="Rectangle 2"/>
          <p:cNvSpPr>
            <a:spLocks noGrp="1" noRot="1" noChangeAspect="1" noChangeArrowheads="1" noTextEdit="1"/>
          </p:cNvSpPr>
          <p:nvPr>
            <p:ph type="sldImg"/>
          </p:nvPr>
        </p:nvSpPr>
        <p:spPr>
          <a:ln/>
        </p:spPr>
      </p:sp>
      <p:sp>
        <p:nvSpPr>
          <p:cNvPr id="997379"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924823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fld id="{8E7235C9-3C47-4545-92FD-5B2846DD20FF}" type="slidenum">
              <a:rPr lang="en-US" altLang="zh-CN"/>
              <a:pPr/>
              <a:t>15</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16748861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C56A9D-108B-4C56-B325-6DEED10E4D8B}" type="slidenum">
              <a:rPr lang="zh-CN" altLang="en-US"/>
              <a:pPr/>
              <a:t>181</a:t>
            </a:fld>
            <a:endParaRPr lang="en-US" altLang="zh-CN"/>
          </a:p>
        </p:txBody>
      </p:sp>
      <p:sp>
        <p:nvSpPr>
          <p:cNvPr id="1096706" name="Rectangle 2"/>
          <p:cNvSpPr>
            <a:spLocks noGrp="1" noRot="1" noChangeAspect="1" noChangeArrowheads="1" noTextEdit="1"/>
          </p:cNvSpPr>
          <p:nvPr>
            <p:ph type="sldImg"/>
          </p:nvPr>
        </p:nvSpPr>
        <p:spPr>
          <a:ln/>
        </p:spPr>
      </p:sp>
      <p:sp>
        <p:nvSpPr>
          <p:cNvPr id="109670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63765673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70900-682E-406D-94B6-B3F158839018}" type="slidenum">
              <a:rPr lang="zh-CN" altLang="en-US"/>
              <a:pPr/>
              <a:t>182</a:t>
            </a:fld>
            <a:endParaRPr lang="en-US" altLang="zh-CN"/>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293681772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04551A-D5B9-4317-9A2D-B8611966AD61}" type="slidenum">
              <a:rPr lang="zh-CN" altLang="en-US"/>
              <a:pPr/>
              <a:t>183</a:t>
            </a:fld>
            <a:endParaRPr lang="en-US" altLang="zh-CN"/>
          </a:p>
        </p:txBody>
      </p:sp>
      <p:sp>
        <p:nvSpPr>
          <p:cNvPr id="922626" name="Rectangle 2"/>
          <p:cNvSpPr>
            <a:spLocks noGrp="1" noRot="1" noChangeAspect="1" noChangeArrowheads="1" noTextEdit="1"/>
          </p:cNvSpPr>
          <p:nvPr>
            <p:ph type="sldImg"/>
          </p:nvPr>
        </p:nvSpPr>
        <p:spPr>
          <a:ln/>
        </p:spPr>
      </p:sp>
      <p:sp>
        <p:nvSpPr>
          <p:cNvPr id="92262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42310010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C109B2-B954-45EE-85AA-DB7B4DB62ACB}" type="slidenum">
              <a:rPr lang="zh-CN" altLang="en-US"/>
              <a:pPr/>
              <a:t>184</a:t>
            </a:fld>
            <a:endParaRPr lang="en-US" altLang="zh-CN"/>
          </a:p>
        </p:txBody>
      </p:sp>
      <p:sp>
        <p:nvSpPr>
          <p:cNvPr id="923650" name="Rectangle 2"/>
          <p:cNvSpPr>
            <a:spLocks noGrp="1" noRot="1" noChangeAspect="1" noChangeArrowheads="1" noTextEdit="1"/>
          </p:cNvSpPr>
          <p:nvPr>
            <p:ph type="sldImg"/>
          </p:nvPr>
        </p:nvSpPr>
        <p:spPr>
          <a:ln/>
        </p:spPr>
      </p:sp>
      <p:sp>
        <p:nvSpPr>
          <p:cNvPr id="923651"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8126219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E3F4B2-DC16-479F-995D-36A276872A87}" type="slidenum">
              <a:rPr lang="zh-CN" altLang="en-US"/>
              <a:pPr/>
              <a:t>185</a:t>
            </a:fld>
            <a:endParaRPr lang="en-US" altLang="zh-CN"/>
          </a:p>
        </p:txBody>
      </p:sp>
      <p:sp>
        <p:nvSpPr>
          <p:cNvPr id="924674" name="Rectangle 2"/>
          <p:cNvSpPr>
            <a:spLocks noGrp="1" noRot="1" noChangeAspect="1" noChangeArrowheads="1" noTextEdit="1"/>
          </p:cNvSpPr>
          <p:nvPr>
            <p:ph type="sldImg"/>
          </p:nvPr>
        </p:nvSpPr>
        <p:spPr>
          <a:ln/>
        </p:spPr>
      </p:sp>
      <p:sp>
        <p:nvSpPr>
          <p:cNvPr id="924675"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37265908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CC210-4816-47BE-A173-5FFE30EA2F93}" type="slidenum">
              <a:rPr lang="zh-CN" altLang="en-US"/>
              <a:pPr/>
              <a:t>186</a:t>
            </a:fld>
            <a:endParaRPr lang="en-US" altLang="zh-CN"/>
          </a:p>
        </p:txBody>
      </p:sp>
      <p:sp>
        <p:nvSpPr>
          <p:cNvPr id="925698" name="Rectangle 2"/>
          <p:cNvSpPr>
            <a:spLocks noGrp="1" noRot="1" noChangeAspect="1" noChangeArrowheads="1" noTextEdit="1"/>
          </p:cNvSpPr>
          <p:nvPr>
            <p:ph type="sldImg"/>
          </p:nvPr>
        </p:nvSpPr>
        <p:spPr>
          <a:ln/>
        </p:spPr>
      </p:sp>
      <p:sp>
        <p:nvSpPr>
          <p:cNvPr id="925699"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404912906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057683-6703-4507-9CF0-CA41FB90BAF3}" type="slidenum">
              <a:rPr lang="zh-CN" altLang="en-US"/>
              <a:pPr/>
              <a:t>187</a:t>
            </a:fld>
            <a:endParaRPr lang="en-US" altLang="zh-CN"/>
          </a:p>
        </p:txBody>
      </p:sp>
      <p:sp>
        <p:nvSpPr>
          <p:cNvPr id="926722" name="Rectangle 2"/>
          <p:cNvSpPr>
            <a:spLocks noGrp="1" noRot="1" noChangeAspect="1" noChangeArrowheads="1" noTextEdit="1"/>
          </p:cNvSpPr>
          <p:nvPr>
            <p:ph type="sldImg"/>
          </p:nvPr>
        </p:nvSpPr>
        <p:spPr>
          <a:ln/>
        </p:spPr>
      </p:sp>
      <p:sp>
        <p:nvSpPr>
          <p:cNvPr id="926723"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4170713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900FF07D-EF65-4A94-867E-2DFB630420AB}" type="slidenum">
              <a:rPr lang="en-US" altLang="zh-CN"/>
              <a:pPr/>
              <a:t>188</a:t>
            </a:fld>
            <a:endParaRPr lang="en-US" altLang="zh-CN"/>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pPr eaLnBrk="1" hangingPunct="1"/>
            <a:r>
              <a:rPr lang="en-US" dirty="0"/>
              <a:t>ITU-T: International Telecommunication Union Telecommunication Standardization Sector</a:t>
            </a:r>
            <a:endParaRPr lang="zh-CN" altLang="zh-CN" dirty="0"/>
          </a:p>
        </p:txBody>
      </p:sp>
    </p:spTree>
    <p:extLst>
      <p:ext uri="{BB962C8B-B14F-4D97-AF65-F5344CB8AC3E}">
        <p14:creationId xmlns="" xmlns:p14="http://schemas.microsoft.com/office/powerpoint/2010/main" val="29722070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9EC7F6A1-F4F7-4761-BA3F-57525C577992}" type="slidenum">
              <a:rPr lang="en-US" altLang="zh-CN"/>
              <a:pPr/>
              <a:t>190</a:t>
            </a:fld>
            <a:endParaRPr lang="en-US" altLang="zh-CN"/>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387569830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FBD4DD5A-D18F-4878-A40E-290A842D735F}" type="slidenum">
              <a:rPr lang="en-US" altLang="zh-CN"/>
              <a:pPr/>
              <a:t>192</a:t>
            </a:fld>
            <a:endParaRPr lang="en-US" altLang="zh-CN"/>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251805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5C941E36-777F-4A94-83CF-900E3B77A4C2}" type="slidenum">
              <a:rPr lang="en-US" altLang="zh-CN"/>
              <a:pPr/>
              <a:t>16</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9535362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E62C7C-B480-42D8-A743-1EFB8E62F6D2}" type="slidenum">
              <a:rPr lang="zh-CN" altLang="en-US"/>
              <a:pPr/>
              <a:t>193</a:t>
            </a:fld>
            <a:endParaRPr lang="en-US" altLang="zh-CN"/>
          </a:p>
        </p:txBody>
      </p:sp>
      <p:sp>
        <p:nvSpPr>
          <p:cNvPr id="912386" name="Rectangle 2"/>
          <p:cNvSpPr>
            <a:spLocks noGrp="1" noRot="1" noChangeAspect="1" noChangeArrowheads="1" noTextEdit="1"/>
          </p:cNvSpPr>
          <p:nvPr>
            <p:ph type="sldImg"/>
          </p:nvPr>
        </p:nvSpPr>
        <p:spPr>
          <a:ln/>
        </p:spPr>
      </p:sp>
      <p:sp>
        <p:nvSpPr>
          <p:cNvPr id="912387"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369308359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BCD5F221-65B6-44AD-9070-D3D94B8F40E7}" type="slidenum">
              <a:rPr lang="en-US" altLang="zh-CN"/>
              <a:pPr/>
              <a:t>194</a:t>
            </a:fld>
            <a:endParaRPr lang="en-US" altLang="zh-CN"/>
          </a:p>
        </p:txBody>
      </p:sp>
      <p:sp>
        <p:nvSpPr>
          <p:cNvPr id="471043" name="Rectangle 2"/>
          <p:cNvSpPr>
            <a:spLocks noGrp="1" noRot="1" noChangeAspect="1" noChangeArrowheads="1" noTextEdit="1"/>
          </p:cNvSpPr>
          <p:nvPr>
            <p:ph type="sldImg"/>
          </p:nvPr>
        </p:nvSpPr>
        <p:spPr>
          <a:ln/>
        </p:spPr>
      </p:sp>
      <p:sp>
        <p:nvSpPr>
          <p:cNvPr id="471044" name="Rectangle 3"/>
          <p:cNvSpPr>
            <a:spLocks noGrp="1" noChangeArrowheads="1"/>
          </p:cNvSpPr>
          <p:nvPr>
            <p:ph type="body" idx="1"/>
          </p:nvPr>
        </p:nvSpPr>
        <p:spPr>
          <a:noFill/>
          <a:ln/>
        </p:spPr>
        <p:txBody>
          <a:bodyPr/>
          <a:lstStyle/>
          <a:p>
            <a:pPr eaLnBrk="1" hangingPunct="1"/>
            <a:r>
              <a:rPr lang="en-US" altLang="zh-CN" dirty="0"/>
              <a:t>Photonic layer </a:t>
            </a:r>
            <a:endParaRPr lang="zh-CN" altLang="zh-CN" dirty="0"/>
          </a:p>
        </p:txBody>
      </p:sp>
    </p:spTree>
    <p:extLst>
      <p:ext uri="{BB962C8B-B14F-4D97-AF65-F5344CB8AC3E}">
        <p14:creationId xmlns="" xmlns:p14="http://schemas.microsoft.com/office/powerpoint/2010/main" val="141166762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26C5D432-0C32-4BBB-8708-3E0915F09135}" type="slidenum">
              <a:rPr lang="en-US" altLang="zh-CN"/>
              <a:pPr/>
              <a:t>195</a:t>
            </a:fld>
            <a:endParaRPr lang="en-US" altLang="zh-CN"/>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66101554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36B32E34-2855-4419-A2D6-EF9BADA6633A}" type="slidenum">
              <a:rPr lang="en-US" altLang="zh-CN"/>
              <a:pPr/>
              <a:t>196</a:t>
            </a:fld>
            <a:endParaRPr lang="en-US" altLang="zh-CN"/>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9094305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6469BA0A-A351-46B6-9F54-94245D24194D}" type="slidenum">
              <a:rPr lang="en-US" altLang="zh-CN"/>
              <a:pPr/>
              <a:t>197</a:t>
            </a:fld>
            <a:endParaRPr lang="en-US" altLang="zh-CN"/>
          </a:p>
        </p:txBody>
      </p:sp>
      <p:sp>
        <p:nvSpPr>
          <p:cNvPr id="253955" name="Rectangle 2"/>
          <p:cNvSpPr>
            <a:spLocks noGrp="1" noRot="1" noChangeAspect="1" noChangeArrowheads="1" noTextEdit="1"/>
          </p:cNvSpPr>
          <p:nvPr>
            <p:ph type="sldImg"/>
          </p:nvPr>
        </p:nvSpPr>
        <p:spPr>
          <a:xfrm>
            <a:off x="1144588" y="687388"/>
            <a:ext cx="4568825" cy="3425825"/>
          </a:xfrm>
          <a:ln w="12700" cap="flat"/>
        </p:spPr>
      </p:sp>
      <p:sp>
        <p:nvSpPr>
          <p:cNvPr id="253956"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171902049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3F6CAA56-BCE7-4000-8A52-5476F4F4AE03}" type="slidenum">
              <a:rPr lang="en-US" altLang="zh-CN"/>
              <a:pPr/>
              <a:t>198</a:t>
            </a:fld>
            <a:endParaRPr lang="en-US" altLang="zh-CN"/>
          </a:p>
        </p:txBody>
      </p:sp>
      <p:sp>
        <p:nvSpPr>
          <p:cNvPr id="254979" name="Rectangle 2"/>
          <p:cNvSpPr>
            <a:spLocks noGrp="1" noRot="1" noChangeAspect="1" noChangeArrowheads="1" noTextEdit="1"/>
          </p:cNvSpPr>
          <p:nvPr>
            <p:ph type="sldImg"/>
          </p:nvPr>
        </p:nvSpPr>
        <p:spPr>
          <a:xfrm>
            <a:off x="1144588" y="687388"/>
            <a:ext cx="4568825" cy="3425825"/>
          </a:xfrm>
          <a:ln w="12700" cap="flat"/>
        </p:spPr>
      </p:sp>
      <p:sp>
        <p:nvSpPr>
          <p:cNvPr id="254980"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639861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3F6CAA56-BCE7-4000-8A52-5476F4F4AE03}" type="slidenum">
              <a:rPr lang="en-US" altLang="zh-CN"/>
              <a:pPr/>
              <a:t>199</a:t>
            </a:fld>
            <a:endParaRPr lang="en-US" altLang="zh-CN"/>
          </a:p>
        </p:txBody>
      </p:sp>
      <p:sp>
        <p:nvSpPr>
          <p:cNvPr id="254979" name="Rectangle 2"/>
          <p:cNvSpPr>
            <a:spLocks noGrp="1" noRot="1" noChangeAspect="1" noChangeArrowheads="1" noTextEdit="1"/>
          </p:cNvSpPr>
          <p:nvPr>
            <p:ph type="sldImg"/>
          </p:nvPr>
        </p:nvSpPr>
        <p:spPr>
          <a:xfrm>
            <a:off x="1144588" y="687388"/>
            <a:ext cx="4568825" cy="3425825"/>
          </a:xfrm>
          <a:ln w="12700" cap="flat"/>
        </p:spPr>
      </p:sp>
      <p:sp>
        <p:nvSpPr>
          <p:cNvPr id="254980"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179376223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DD815B1B-6BA3-48C3-93C1-1762C96FFC0A}" type="slidenum">
              <a:rPr lang="en-US" altLang="zh-CN"/>
              <a:pPr/>
              <a:t>200</a:t>
            </a:fld>
            <a:endParaRPr lang="en-US" altLang="zh-CN"/>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5016859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8AE30A-5A44-4251-992D-7CD2F987F618}" type="slidenum">
              <a:rPr lang="zh-CN" altLang="en-US"/>
              <a:pPr/>
              <a:t>201</a:t>
            </a:fld>
            <a:endParaRPr lang="en-US" altLang="zh-CN"/>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245005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FAF791C1-9AF7-4EDE-9B5D-680F547F2D91}" type="slidenum">
              <a:rPr lang="en-US" altLang="zh-CN"/>
              <a:pPr/>
              <a:t>202</a:t>
            </a:fld>
            <a:endParaRPr lang="en-US" altLang="zh-CN"/>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605540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E364516F-46B5-4607-BAA9-448EDE33BF01}" type="slidenum">
              <a:rPr lang="en-US" altLang="zh-CN"/>
              <a:pPr/>
              <a:t>17</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6381779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p:cNvSpPr>
            <a:spLocks noGrp="1" noChangeArrowheads="1"/>
          </p:cNvSpPr>
          <p:nvPr>
            <p:ph type="sldNum" sz="quarter" idx="5"/>
          </p:nvPr>
        </p:nvSpPr>
        <p:spPr>
          <a:noFill/>
        </p:spPr>
        <p:txBody>
          <a:bodyPr/>
          <a:lstStyle/>
          <a:p>
            <a:fld id="{620F7054-6A56-4ABD-A00B-76061B53540B}" type="slidenum">
              <a:rPr lang="en-US" altLang="zh-CN"/>
              <a:pPr/>
              <a:t>203</a:t>
            </a:fld>
            <a:endParaRPr lang="en-US" altLang="zh-CN"/>
          </a:p>
        </p:txBody>
      </p:sp>
      <p:sp>
        <p:nvSpPr>
          <p:cNvPr id="258051" name="Rectangle 2"/>
          <p:cNvSpPr>
            <a:spLocks noGrp="1" noRot="1" noChangeAspect="1" noChangeArrowheads="1" noTextEdit="1"/>
          </p:cNvSpPr>
          <p:nvPr>
            <p:ph type="sldImg"/>
          </p:nvPr>
        </p:nvSpPr>
        <p:spPr>
          <a:ln/>
        </p:spPr>
      </p:sp>
      <p:sp>
        <p:nvSpPr>
          <p:cNvPr id="2580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683837216"/>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204</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2860740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5AEEF461-9CFC-4453-A7B1-A9A586B2CAFF}" type="slidenum">
              <a:rPr lang="en-US" altLang="zh-CN"/>
              <a:pPr/>
              <a:t>207</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5187139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5AEEF461-9CFC-4453-A7B1-A9A586B2CAFF}" type="slidenum">
              <a:rPr lang="en-US" altLang="zh-CN"/>
              <a:pPr/>
              <a:t>208</a:t>
            </a:fld>
            <a:endParaRPr lang="en-US" altLang="zh-CN"/>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93529032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p:cNvSpPr>
            <a:spLocks noGrp="1" noChangeArrowheads="1"/>
          </p:cNvSpPr>
          <p:nvPr>
            <p:ph type="sldNum" sz="quarter" idx="5"/>
          </p:nvPr>
        </p:nvSpPr>
        <p:spPr>
          <a:noFill/>
        </p:spPr>
        <p:txBody>
          <a:bodyPr/>
          <a:lstStyle/>
          <a:p>
            <a:fld id="{F7897743-9283-4C29-B145-64AAC98081D8}" type="slidenum">
              <a:rPr lang="en-US" altLang="zh-CN"/>
              <a:pPr/>
              <a:t>209</a:t>
            </a:fld>
            <a:endParaRPr lang="en-US" altLang="zh-CN"/>
          </a:p>
        </p:txBody>
      </p:sp>
      <p:sp>
        <p:nvSpPr>
          <p:cNvPr id="260099" name="Rectangle 2"/>
          <p:cNvSpPr>
            <a:spLocks noGrp="1" noRot="1" noChangeAspect="1" noChangeArrowheads="1" noTextEdit="1"/>
          </p:cNvSpPr>
          <p:nvPr>
            <p:ph type="sldImg"/>
          </p:nvPr>
        </p:nvSpPr>
        <p:spPr>
          <a:ln/>
        </p:spPr>
      </p:sp>
      <p:sp>
        <p:nvSpPr>
          <p:cNvPr id="2601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1916516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7BF339E5-E1B9-4C4D-88F3-312A2BE02DA8}" type="slidenum">
              <a:rPr lang="en-US" altLang="zh-CN">
                <a:latin typeface="Arial" charset="0"/>
                <a:ea typeface="宋体" charset="-122"/>
              </a:rPr>
              <a:pPr/>
              <a:t>210</a:t>
            </a:fld>
            <a:endParaRPr lang="en-US" altLang="zh-CN">
              <a:latin typeface="Arial" charset="0"/>
              <a:ea typeface="宋体" charset="-122"/>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zh-CN" altLang="zh-CN">
              <a:latin typeface="Arial" charset="0"/>
              <a:ea typeface="宋体" charset="-122"/>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EE1E6994-D475-4C03-A9A2-54F28BB91DF5}" type="slidenum">
              <a:rPr lang="en-US" altLang="zh-CN"/>
              <a:pPr/>
              <a:t>211</a:t>
            </a:fld>
            <a:endParaRPr lang="en-US" altLang="zh-CN"/>
          </a:p>
        </p:txBody>
      </p:sp>
      <p:sp>
        <p:nvSpPr>
          <p:cNvPr id="262147" name="Rectangle 2"/>
          <p:cNvSpPr>
            <a:spLocks noGrp="1" noRot="1" noChangeAspect="1" noChangeArrowheads="1" noTextEdit="1"/>
          </p:cNvSpPr>
          <p:nvPr>
            <p:ph type="sldImg"/>
          </p:nvPr>
        </p:nvSpPr>
        <p:spPr>
          <a:ln/>
        </p:spPr>
      </p:sp>
      <p:sp>
        <p:nvSpPr>
          <p:cNvPr id="262148" name="Rectangle 3"/>
          <p:cNvSpPr>
            <a:spLocks noGrp="1" noChangeArrowheads="1"/>
          </p:cNvSpPr>
          <p:nvPr>
            <p:ph type="body" idx="1"/>
          </p:nvPr>
        </p:nvSpPr>
        <p:spPr>
          <a:noFill/>
          <a:ln/>
        </p:spPr>
        <p:txBody>
          <a:bodyPr/>
          <a:lstStyle/>
          <a:p>
            <a:pPr eaLnBrk="1" hangingPunct="1"/>
            <a:r>
              <a:rPr lang="zh-CN" altLang="en-US" dirty="0"/>
              <a:t>音调</a:t>
            </a:r>
            <a:r>
              <a:rPr lang="en-US" altLang="zh-CN" dirty="0"/>
              <a:t>: 4.312</a:t>
            </a:r>
            <a:r>
              <a:rPr lang="en-US" altLang="zh-CN" baseline="0" dirty="0"/>
              <a:t> </a:t>
            </a:r>
            <a:r>
              <a:rPr lang="en-US" altLang="zh-CN" baseline="0" dirty="0" err="1"/>
              <a:t>khz</a:t>
            </a:r>
            <a:endParaRPr lang="zh-CN" altLang="zh-CN" dirty="0"/>
          </a:p>
        </p:txBody>
      </p:sp>
    </p:spTree>
    <p:extLst>
      <p:ext uri="{BB962C8B-B14F-4D97-AF65-F5344CB8AC3E}">
        <p14:creationId xmlns="" xmlns:p14="http://schemas.microsoft.com/office/powerpoint/2010/main" val="294841440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RJ-11</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212</a:t>
            </a:fld>
            <a:endParaRPr lang="en-US" altLang="zh-CN"/>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AB9F32C4-C32F-43A7-B505-E39022C07D7D}" type="slidenum">
              <a:rPr lang="en-US" altLang="zh-CN"/>
              <a:pPr/>
              <a:t>213</a:t>
            </a:fld>
            <a:endParaRPr lang="en-US" altLang="zh-CN"/>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52824364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2B56BFD3-60BF-46FC-A251-DC787EE9AF73}" type="slidenum">
              <a:rPr lang="en-US" altLang="zh-CN"/>
              <a:pPr/>
              <a:t>214</a:t>
            </a:fld>
            <a:endParaRPr lang="en-US" altLang="zh-CN"/>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45708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p>
            <a:fld id="{3266192B-67D3-4C9A-B256-0240D70D1AFC}" type="slidenum">
              <a:rPr lang="en-US" altLang="zh-CN"/>
              <a:pPr/>
              <a:t>18</a:t>
            </a:fld>
            <a:endParaRPr lang="en-US" altLang="zh-CN"/>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99991899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p:spPr>
        <p:txBody>
          <a:bodyPr/>
          <a:lstStyle/>
          <a:p>
            <a:fld id="{93770566-8F6A-43E6-969C-DF88F307F5F0}" type="slidenum">
              <a:rPr lang="en-US" altLang="zh-CN"/>
              <a:pPr/>
              <a:t>215</a:t>
            </a:fld>
            <a:endParaRPr lang="en-US" altLang="zh-CN"/>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7258575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3EA23436-8BD7-40EF-B29C-DCFA78D24962}" type="slidenum">
              <a:rPr lang="en-US" altLang="zh-CN"/>
              <a:pPr/>
              <a:t>216</a:t>
            </a:fld>
            <a:endParaRPr lang="en-US" altLang="zh-CN"/>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4218428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3B779864-4980-481F-96E7-D9CD66074D66}" type="slidenum">
              <a:rPr lang="en-US" altLang="zh-CN"/>
              <a:pPr/>
              <a:t>217</a:t>
            </a:fld>
            <a:endParaRPr lang="en-US" altLang="zh-CN"/>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pPr eaLnBrk="1" hangingPunct="1"/>
            <a:r>
              <a:rPr lang="zh-CN" altLang="en-US" sz="1200" b="0" i="0" kern="1200" dirty="0">
                <a:solidFill>
                  <a:schemeClr val="tx1"/>
                </a:solidFill>
                <a:latin typeface="Arial" pitchFamily="34" charset="0"/>
                <a:ea typeface="宋体" pitchFamily="2" charset="-122"/>
                <a:cs typeface="+mn-cs"/>
              </a:rPr>
              <a:t>简易老式电话服务（</a:t>
            </a:r>
            <a:r>
              <a:rPr lang="en-US" sz="1200" b="0" i="0" kern="1200" dirty="0">
                <a:solidFill>
                  <a:schemeClr val="tx1"/>
                </a:solidFill>
                <a:latin typeface="Arial" pitchFamily="34" charset="0"/>
                <a:ea typeface="宋体" pitchFamily="2" charset="-122"/>
                <a:cs typeface="+mn-cs"/>
              </a:rPr>
              <a:t>Plain Old Telephone Service）</a:t>
            </a:r>
            <a:endParaRPr lang="zh-CN" altLang="zh-CN" dirty="0"/>
          </a:p>
        </p:txBody>
      </p:sp>
    </p:spTree>
    <p:extLst>
      <p:ext uri="{BB962C8B-B14F-4D97-AF65-F5344CB8AC3E}">
        <p14:creationId xmlns="" xmlns:p14="http://schemas.microsoft.com/office/powerpoint/2010/main" val="328029578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8FA4960A-1DD0-4FA0-8382-CE17CE52779E}" type="slidenum">
              <a:rPr lang="en-US" altLang="zh-CN"/>
              <a:pPr/>
              <a:t>218</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1511979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8FA4960A-1DD0-4FA0-8382-CE17CE52779E}" type="slidenum">
              <a:rPr lang="en-US" altLang="zh-CN"/>
              <a:pPr/>
              <a:t>219</a:t>
            </a:fld>
            <a:endParaRPr lang="en-US" altLang="zh-CN"/>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335305257"/>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220</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3679593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3B21290B-6EBE-4C21-A847-09B952A1E097}" type="slidenum">
              <a:rPr lang="en-US" altLang="zh-CN"/>
              <a:pPr/>
              <a:t>221</a:t>
            </a:fld>
            <a:endParaRPr lang="en-US" altLang="zh-CN"/>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422006530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6A8B6D62-AE88-4E64-BDCD-D536E058894D}" type="slidenum">
              <a:rPr lang="en-US" altLang="zh-CN"/>
              <a:pPr/>
              <a:t>222</a:t>
            </a:fld>
            <a:endParaRPr lang="en-US" altLang="zh-CN"/>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pPr eaLnBrk="1" hangingPunct="1"/>
            <a:r>
              <a:rPr lang="en-US" altLang="zh-CN" dirty="0"/>
              <a:t>optical</a:t>
            </a:r>
            <a:r>
              <a:rPr lang="en-US" altLang="zh-CN" baseline="0" dirty="0"/>
              <a:t> fiber vs. fiber optics</a:t>
            </a:r>
          </a:p>
          <a:p>
            <a:pPr eaLnBrk="1" hangingPunct="1"/>
            <a:r>
              <a:rPr lang="en-US" altLang="zh-CN" baseline="0" dirty="0"/>
              <a:t>coaxial cable </a:t>
            </a:r>
          </a:p>
          <a:p>
            <a:pPr eaLnBrk="1" hangingPunct="1"/>
            <a:r>
              <a:rPr lang="en-US" altLang="zh-CN" baseline="0" dirty="0"/>
              <a:t>antenna</a:t>
            </a:r>
          </a:p>
          <a:p>
            <a:pPr eaLnBrk="1" hangingPunct="1"/>
            <a:endParaRPr lang="zh-CN" altLang="zh-CN" dirty="0"/>
          </a:p>
        </p:txBody>
      </p:sp>
    </p:spTree>
    <p:extLst>
      <p:ext uri="{BB962C8B-B14F-4D97-AF65-F5344CB8AC3E}">
        <p14:creationId xmlns="" xmlns:p14="http://schemas.microsoft.com/office/powerpoint/2010/main" val="318407933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F797CD10-C41B-4ED7-886F-BCE079A4BB3B}" type="slidenum">
              <a:rPr lang="en-US" altLang="zh-CN"/>
              <a:pPr/>
              <a:t>223</a:t>
            </a:fld>
            <a:endParaRPr lang="en-US" altLang="zh-CN"/>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97220345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BB41AD-5619-4618-9F1F-224357214603}" type="slidenum">
              <a:rPr lang="en-US" altLang="zh-CN"/>
              <a:pPr/>
              <a:t>224</a:t>
            </a:fld>
            <a:endParaRPr lang="en-US" altLang="zh-CN"/>
          </a:p>
        </p:txBody>
      </p:sp>
      <p:sp>
        <p:nvSpPr>
          <p:cNvPr id="292866" name="Rectangle 2"/>
          <p:cNvSpPr>
            <a:spLocks noGrp="1" noRot="1" noChangeAspect="1" noChangeArrowheads="1" noTextEdit="1"/>
          </p:cNvSpPr>
          <p:nvPr>
            <p:ph type="sldImg"/>
          </p:nvPr>
        </p:nvSpPr>
        <p:spPr>
          <a:ln/>
        </p:spPr>
      </p:sp>
      <p:sp>
        <p:nvSpPr>
          <p:cNvPr id="292867" name="Rectangle 3"/>
          <p:cNvSpPr>
            <a:spLocks noGrp="1" noChangeArrowheads="1"/>
          </p:cNvSpPr>
          <p:nvPr>
            <p:ph type="body" idx="1"/>
          </p:nvPr>
        </p:nvSpPr>
        <p:spPr/>
        <p:txBody>
          <a:bodyPr/>
          <a:lstStyle/>
          <a:p>
            <a:endParaRPr lang="zh-CN" altLang="zh-CN" dirty="0"/>
          </a:p>
        </p:txBody>
      </p:sp>
    </p:spTree>
    <p:extLst>
      <p:ext uri="{BB962C8B-B14F-4D97-AF65-F5344CB8AC3E}">
        <p14:creationId xmlns="" xmlns:p14="http://schemas.microsoft.com/office/powerpoint/2010/main" val="2125070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08445C3E-48B9-4DBF-A5E7-4F8AA2538467}" type="slidenum">
              <a:rPr lang="en-US" altLang="zh-CN"/>
              <a:pPr/>
              <a:t>19</a:t>
            </a:fld>
            <a:endParaRPr lang="en-US" altLang="zh-CN"/>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p:spPr>
        <p:txBody>
          <a:bodyPr/>
          <a:lstStyle/>
          <a:p>
            <a:pPr eaLnBrk="1" hangingPunct="1"/>
            <a:r>
              <a:rPr lang="en-US" altLang="zh-CN" dirty="0" err="1"/>
              <a:t>cos</a:t>
            </a:r>
            <a:r>
              <a:rPr lang="en-US" altLang="zh-CN" dirty="0"/>
              <a:t>(a)= sin(pi/2-a)= -sin(a-pi/2)</a:t>
            </a:r>
            <a:endParaRPr lang="zh-CN" altLang="zh-CN" dirty="0"/>
          </a:p>
        </p:txBody>
      </p:sp>
    </p:spTree>
    <p:extLst>
      <p:ext uri="{BB962C8B-B14F-4D97-AF65-F5344CB8AC3E}">
        <p14:creationId xmlns="" xmlns:p14="http://schemas.microsoft.com/office/powerpoint/2010/main" val="64701756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68955AE9-4388-47D8-8B6C-BB6C76A5F48E}" type="slidenum">
              <a:rPr lang="en-US" altLang="zh-CN"/>
              <a:pPr/>
              <a:t>225</a:t>
            </a:fld>
            <a:endParaRPr lang="en-US" altLang="zh-CN"/>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pPr eaLnBrk="1" hangingPunct="1"/>
            <a:r>
              <a:rPr lang="en-US" altLang="zh-CN" dirty="0"/>
              <a:t>SONET - Synchronous Optical Network  </a:t>
            </a:r>
            <a:r>
              <a:rPr lang="zh-CN" altLang="en-US" dirty="0"/>
              <a:t>同步光纤网络</a:t>
            </a:r>
          </a:p>
          <a:p>
            <a:pPr eaLnBrk="1" hangingPunct="1"/>
            <a:r>
              <a:rPr lang="en-US" altLang="zh-CN" dirty="0"/>
              <a:t>WDM  - Wave Division Multiplexing   </a:t>
            </a:r>
            <a:r>
              <a:rPr lang="zh-CN" altLang="en-US" dirty="0"/>
              <a:t>波分多路复用</a:t>
            </a:r>
          </a:p>
        </p:txBody>
      </p:sp>
    </p:spTree>
    <p:extLst>
      <p:ext uri="{BB962C8B-B14F-4D97-AF65-F5344CB8AC3E}">
        <p14:creationId xmlns="" xmlns:p14="http://schemas.microsoft.com/office/powerpoint/2010/main" val="13343030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7"/>
          <p:cNvSpPr>
            <a:spLocks noGrp="1" noChangeArrowheads="1"/>
          </p:cNvSpPr>
          <p:nvPr>
            <p:ph type="sldNum" sz="quarter" idx="5"/>
          </p:nvPr>
        </p:nvSpPr>
        <p:spPr>
          <a:noFill/>
        </p:spPr>
        <p:txBody>
          <a:bodyPr/>
          <a:lstStyle/>
          <a:p>
            <a:fld id="{140680C2-AC6A-45D0-AAC0-CDEE900991D4}" type="slidenum">
              <a:rPr lang="en-US" altLang="zh-CN"/>
              <a:pPr/>
              <a:t>226</a:t>
            </a:fld>
            <a:endParaRPr lang="en-US" altLang="zh-CN"/>
          </a:p>
        </p:txBody>
      </p:sp>
      <p:sp>
        <p:nvSpPr>
          <p:cNvPr id="275459" name="Rectangle 2"/>
          <p:cNvSpPr>
            <a:spLocks noGrp="1" noRot="1" noChangeAspect="1" noChangeArrowheads="1" noTextEdit="1"/>
          </p:cNvSpPr>
          <p:nvPr>
            <p:ph type="sldImg"/>
          </p:nvPr>
        </p:nvSpPr>
        <p:spPr>
          <a:ln/>
        </p:spPr>
      </p:sp>
      <p:sp>
        <p:nvSpPr>
          <p:cNvPr id="275460"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378522449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4787E882-45E0-48C6-91B7-340BD69ECDE8}" type="slidenum">
              <a:rPr lang="en-US" altLang="zh-CN"/>
              <a:pPr/>
              <a:t>231</a:t>
            </a:fld>
            <a:endParaRPr lang="en-US" altLang="zh-CN"/>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02027944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5"/>
          </p:nvPr>
        </p:nvSpPr>
        <p:spPr>
          <a:noFill/>
        </p:spPr>
        <p:txBody>
          <a:bodyPr/>
          <a:lstStyle/>
          <a:p>
            <a:fld id="{B60ED232-28D7-4B96-BFA7-910429B65C26}" type="slidenum">
              <a:rPr lang="en-US" altLang="zh-CN"/>
              <a:pPr/>
              <a:t>232</a:t>
            </a:fld>
            <a:endParaRPr lang="en-US" altLang="zh-CN"/>
          </a:p>
        </p:txBody>
      </p:sp>
      <p:sp>
        <p:nvSpPr>
          <p:cNvPr id="277507" name="Rectangle 2"/>
          <p:cNvSpPr>
            <a:spLocks noGrp="1" noRot="1" noChangeAspect="1" noChangeArrowheads="1" noTextEdit="1"/>
          </p:cNvSpPr>
          <p:nvPr>
            <p:ph type="sldImg"/>
          </p:nvPr>
        </p:nvSpPr>
        <p:spPr>
          <a:ln/>
        </p:spPr>
      </p:sp>
      <p:sp>
        <p:nvSpPr>
          <p:cNvPr id="2775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51404716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233</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47886905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7"/>
          <p:cNvSpPr>
            <a:spLocks noGrp="1" noChangeArrowheads="1"/>
          </p:cNvSpPr>
          <p:nvPr>
            <p:ph type="sldNum" sz="quarter" idx="5"/>
          </p:nvPr>
        </p:nvSpPr>
        <p:spPr>
          <a:noFill/>
        </p:spPr>
        <p:txBody>
          <a:bodyPr/>
          <a:lstStyle/>
          <a:p>
            <a:fld id="{0969FA04-8BD2-40BE-9CD9-114A0D6ACF12}" type="slidenum">
              <a:rPr lang="en-US" altLang="zh-CN"/>
              <a:pPr/>
              <a:t>234</a:t>
            </a:fld>
            <a:endParaRPr lang="en-US" altLang="zh-CN"/>
          </a:p>
        </p:txBody>
      </p:sp>
      <p:sp>
        <p:nvSpPr>
          <p:cNvPr id="279555" name="Rectangle 2"/>
          <p:cNvSpPr>
            <a:spLocks noGrp="1" noRot="1" noChangeAspect="1" noChangeArrowheads="1" noTextEdit="1"/>
          </p:cNvSpPr>
          <p:nvPr>
            <p:ph type="sldImg"/>
          </p:nvPr>
        </p:nvSpPr>
        <p:spPr>
          <a:ln/>
        </p:spPr>
      </p:sp>
      <p:sp>
        <p:nvSpPr>
          <p:cNvPr id="2795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55885646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    </a:t>
            </a:r>
            <a:r>
              <a:rPr lang="en-US" altLang="zh-CN" dirty="0"/>
              <a:t>OLT(</a:t>
            </a:r>
            <a:r>
              <a:rPr lang="en-US" altLang="zh-CN" baseline="0" dirty="0"/>
              <a:t>Optical Line Terminal)</a:t>
            </a:r>
            <a:r>
              <a:rPr lang="zh-CN" altLang="en-US" baseline="0" dirty="0"/>
              <a:t>是连接到光纤干线的终端设备。</a:t>
            </a:r>
            <a:endParaRPr lang="en-US" altLang="zh-CN" baseline="0" dirty="0"/>
          </a:p>
          <a:p>
            <a:r>
              <a:rPr lang="en-US" altLang="zh-CN" baseline="0" dirty="0"/>
              <a:t>    OLT</a:t>
            </a:r>
            <a:r>
              <a:rPr lang="zh-CN" altLang="en-US" baseline="0" dirty="0"/>
              <a:t>把收到的下行数据发往无源的</a:t>
            </a:r>
            <a:r>
              <a:rPr lang="en-US" altLang="zh-CN" baseline="0" dirty="0"/>
              <a:t>1:N</a:t>
            </a:r>
            <a:r>
              <a:rPr lang="zh-CN" altLang="en-US" baseline="0" dirty="0"/>
              <a:t>光分路器</a:t>
            </a:r>
            <a:r>
              <a:rPr lang="en-US" altLang="zh-CN" baseline="0" dirty="0"/>
              <a:t>(splitter)</a:t>
            </a:r>
            <a:r>
              <a:rPr lang="zh-CN" altLang="en-US" baseline="0" dirty="0"/>
              <a:t>。 </a:t>
            </a:r>
            <a:endParaRPr lang="en-US" altLang="zh-CN" dirty="0"/>
          </a:p>
          <a:p>
            <a:r>
              <a:rPr lang="en-US" altLang="zh-CN" baseline="0" dirty="0"/>
              <a:t>    </a:t>
            </a:r>
            <a:r>
              <a:rPr lang="zh-CN" altLang="en-US" dirty="0"/>
              <a:t>为了有效地利用光纤资源，在光纤干线和广大用户之间，还需要铺设一段中间的转换装置</a:t>
            </a:r>
            <a:r>
              <a:rPr lang="en-US" altLang="zh-CN" dirty="0"/>
              <a:t>, </a:t>
            </a:r>
            <a:r>
              <a:rPr lang="zh-CN" altLang="en-US" dirty="0"/>
              <a:t>即光配线网</a:t>
            </a:r>
            <a:r>
              <a:rPr lang="en-US" altLang="zh-CN" dirty="0"/>
              <a:t>ODN(Optical Distribution</a:t>
            </a:r>
            <a:r>
              <a:rPr lang="en-US" altLang="zh-CN" baseline="0" dirty="0"/>
              <a:t> Network)</a:t>
            </a:r>
            <a:r>
              <a:rPr lang="en-US" altLang="zh-CN" dirty="0"/>
              <a:t>,</a:t>
            </a:r>
            <a:r>
              <a:rPr lang="zh-CN" altLang="en-US" dirty="0"/>
              <a:t>使得数几十个家庭（</a:t>
            </a:r>
            <a:r>
              <a:rPr lang="en-US" altLang="zh-CN" dirty="0"/>
              <a:t>1:N</a:t>
            </a:r>
            <a:r>
              <a:rPr lang="zh-CN" altLang="en-US" dirty="0"/>
              <a:t>中的</a:t>
            </a:r>
            <a:r>
              <a:rPr lang="en-US" altLang="zh-CN" dirty="0"/>
              <a:t>N</a:t>
            </a:r>
            <a:r>
              <a:rPr lang="zh-CN" altLang="en-US" dirty="0"/>
              <a:t>）能够共享一根光纤干线。</a:t>
            </a:r>
            <a:r>
              <a:rPr lang="zh-CN" altLang="en-US" baseline="0" dirty="0"/>
              <a:t> </a:t>
            </a:r>
            <a:endParaRPr lang="en-US" altLang="zh-CN" baseline="0" dirty="0"/>
          </a:p>
          <a:p>
            <a:r>
              <a:rPr lang="en-US" altLang="zh-CN" baseline="0" dirty="0"/>
              <a:t>    </a:t>
            </a:r>
            <a:r>
              <a:rPr lang="zh-CN" altLang="en-US" baseline="0" dirty="0"/>
              <a:t>无源的光配线网常称为无源光网络</a:t>
            </a:r>
            <a:r>
              <a:rPr lang="en-US" altLang="zh-CN" baseline="0" dirty="0"/>
              <a:t>PON(Passive Optical Network)</a:t>
            </a:r>
            <a:r>
              <a:rPr lang="zh-CN" altLang="en-US" baseline="0" dirty="0"/>
              <a:t>。</a:t>
            </a:r>
            <a:endParaRPr lang="en-US" altLang="zh-CN" baseline="0" dirty="0"/>
          </a:p>
          <a:p>
            <a:r>
              <a:rPr lang="zh-CN" altLang="en-US" baseline="0" dirty="0"/>
              <a:t>    如果</a:t>
            </a:r>
            <a:r>
              <a:rPr lang="en-US" altLang="zh-CN" baseline="0" dirty="0"/>
              <a:t>ONU</a:t>
            </a:r>
            <a:r>
              <a:rPr lang="zh-CN" altLang="en-US" baseline="0" dirty="0"/>
              <a:t>在用户家中，那就是光纤到户</a:t>
            </a:r>
            <a:r>
              <a:rPr lang="en-US" altLang="zh-CN" baseline="0" dirty="0"/>
              <a:t>FTTH</a:t>
            </a:r>
            <a:r>
              <a:rPr lang="zh-CN" altLang="en-US" baseline="0" dirty="0"/>
              <a:t>了。</a:t>
            </a:r>
            <a:endParaRPr lang="en-US" altLang="zh-CN" baseline="0" dirty="0"/>
          </a:p>
          <a:p>
            <a:endParaRPr lang="en-US" altLang="zh-CN" baseline="0" dirty="0"/>
          </a:p>
          <a:p>
            <a:r>
              <a:rPr lang="en-US" altLang="zh-CN" baseline="0" dirty="0"/>
              <a:t>    </a:t>
            </a:r>
            <a:r>
              <a:rPr lang="zh-CN" altLang="en-US" baseline="0" dirty="0"/>
              <a:t>光配线网采用波分复用，上行和下行分别使用不同的波长。</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235</a:t>
            </a:fld>
            <a:endParaRPr lang="en-US"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p>
            <a:fld id="{E9A2488D-1A86-41AD-801E-0A6BBCFEC8B5}" type="slidenum">
              <a:rPr lang="en-US" altLang="zh-CN"/>
              <a:pPr/>
              <a:t>236</a:t>
            </a:fld>
            <a:endParaRPr lang="en-US" altLang="zh-CN"/>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819365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2</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709218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70367C-4495-45AB-8CB4-060211384988}" type="slidenum">
              <a:rPr lang="zh-CN" altLang="en-US"/>
              <a:pPr/>
              <a:t>20</a:t>
            </a:fld>
            <a:endParaRPr lang="en-US" altLang="zh-CN"/>
          </a:p>
        </p:txBody>
      </p:sp>
      <p:sp>
        <p:nvSpPr>
          <p:cNvPr id="918530" name="Rectangle 2"/>
          <p:cNvSpPr>
            <a:spLocks noGrp="1" noRot="1" noChangeAspect="1" noChangeArrowheads="1" noTextEdit="1"/>
          </p:cNvSpPr>
          <p:nvPr>
            <p:ph type="sldImg"/>
          </p:nvPr>
        </p:nvSpPr>
        <p:spPr>
          <a:ln/>
        </p:spPr>
      </p:sp>
      <p:sp>
        <p:nvSpPr>
          <p:cNvPr id="918531"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908957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82F9EC-3043-416C-BB32-33EB673B179F}" type="slidenum">
              <a:rPr lang="zh-CN" altLang="en-US"/>
              <a:pPr/>
              <a:t>21</a:t>
            </a:fld>
            <a:endParaRPr lang="en-US" altLang="zh-CN"/>
          </a:p>
        </p:txBody>
      </p:sp>
      <p:sp>
        <p:nvSpPr>
          <p:cNvPr id="919554" name="Rectangle 2"/>
          <p:cNvSpPr>
            <a:spLocks noGrp="1" noRot="1" noChangeAspect="1" noChangeArrowheads="1" noTextEdit="1"/>
          </p:cNvSpPr>
          <p:nvPr>
            <p:ph type="sldImg"/>
          </p:nvPr>
        </p:nvSpPr>
        <p:spPr>
          <a:ln/>
        </p:spPr>
      </p:sp>
      <p:sp>
        <p:nvSpPr>
          <p:cNvPr id="919555"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2059086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sin(a)*</a:t>
            </a:r>
            <a:r>
              <a:rPr lang="en-US" altLang="zh-CN" dirty="0" err="1"/>
              <a:t>cos</a:t>
            </a:r>
            <a:r>
              <a:rPr lang="en-US" altLang="zh-CN" dirty="0"/>
              <a:t>(b)=1/2[sin(</a:t>
            </a:r>
            <a:r>
              <a:rPr lang="en-US" altLang="zh-CN" dirty="0" err="1"/>
              <a:t>a+b</a:t>
            </a:r>
            <a:r>
              <a:rPr lang="en-US" altLang="zh-CN" dirty="0"/>
              <a:t>)+sin(a-b)]</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6D45DEA0-7D5F-4BA1-A834-3644BD3DC2FB}" type="slidenum">
              <a:rPr lang="en-US" altLang="zh-CN"/>
              <a:pPr/>
              <a:t>25</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p:spPr>
        <p:txBody>
          <a:bodyPr/>
          <a:lstStyle/>
          <a:p>
            <a:pPr eaLnBrk="1" hangingPunct="1"/>
            <a:r>
              <a:rPr lang="en-US" altLang="zh-CN" dirty="0"/>
              <a:t>ASCII:</a:t>
            </a:r>
            <a:r>
              <a:rPr lang="en-US" altLang="zh-CN" baseline="0" dirty="0"/>
              <a:t> American Standard Code for Information Interchange</a:t>
            </a:r>
            <a:endParaRPr lang="zh-CN" altLang="zh-CN" dirty="0"/>
          </a:p>
        </p:txBody>
      </p:sp>
    </p:spTree>
    <p:extLst>
      <p:ext uri="{BB962C8B-B14F-4D97-AF65-F5344CB8AC3E}">
        <p14:creationId xmlns="" xmlns:p14="http://schemas.microsoft.com/office/powerpoint/2010/main" val="3995669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88CC0485-AEF7-448C-A72B-444CCAF5AE18}" type="slidenum">
              <a:rPr lang="en-US" altLang="zh-CN"/>
              <a:pPr/>
              <a:t>26</a:t>
            </a:fld>
            <a:endParaRPr lang="en-US" altLang="zh-CN"/>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48583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949CBC68-7145-49FD-856B-0D1125624A08}" type="slidenum">
              <a:rPr lang="en-US" altLang="zh-CN"/>
              <a:pPr/>
              <a:t>27</a:t>
            </a:fld>
            <a:endParaRPr lang="en-US" altLang="zh-CN"/>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308218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D1718109-4821-4922-A25B-F1066545ABE8}" type="slidenum">
              <a:rPr lang="en-US" altLang="zh-CN"/>
              <a:pPr/>
              <a:t>28</a:t>
            </a:fld>
            <a:endParaRPr lang="en-US" altLang="zh-CN"/>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158826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415EC-80DE-4BF2-AE17-B51C7247CB64}" type="slidenum">
              <a:rPr lang="zh-CN" altLang="en-US"/>
              <a:pPr/>
              <a:t>29</a:t>
            </a:fld>
            <a:endParaRPr lang="en-US" altLang="zh-CN"/>
          </a:p>
        </p:txBody>
      </p:sp>
      <p:sp>
        <p:nvSpPr>
          <p:cNvPr id="1169410" name="Rectangle 2"/>
          <p:cNvSpPr>
            <a:spLocks noGrp="1" noRot="1" noChangeAspect="1" noChangeArrowheads="1" noTextEdit="1"/>
          </p:cNvSpPr>
          <p:nvPr>
            <p:ph type="sldImg"/>
          </p:nvPr>
        </p:nvSpPr>
        <p:spPr>
          <a:ln/>
        </p:spPr>
      </p:sp>
      <p:sp>
        <p:nvSpPr>
          <p:cNvPr id="1169411"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2748063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30</a:t>
            </a:fld>
            <a:endParaRPr lang="en-US" altLang="zh-CN"/>
          </a:p>
        </p:txBody>
      </p:sp>
    </p:spTree>
    <p:extLst>
      <p:ext uri="{BB962C8B-B14F-4D97-AF65-F5344CB8AC3E}">
        <p14:creationId xmlns="" xmlns:p14="http://schemas.microsoft.com/office/powerpoint/2010/main" val="306103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3</a:t>
            </a:fld>
            <a:endParaRPr lang="en-US" altLang="zh-CN"/>
          </a:p>
        </p:txBody>
      </p:sp>
    </p:spTree>
    <p:extLst>
      <p:ext uri="{BB962C8B-B14F-4D97-AF65-F5344CB8AC3E}">
        <p14:creationId xmlns="" xmlns:p14="http://schemas.microsoft.com/office/powerpoint/2010/main" val="274434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1D2AA1DD-4F9C-4295-A9A6-32752EE3F468}" type="slidenum">
              <a:rPr lang="en-US" altLang="zh-CN"/>
              <a:pPr/>
              <a:t>32</a:t>
            </a:fld>
            <a:endParaRPr lang="en-US" altLang="zh-CN"/>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r>
              <a:rPr lang="en-US" altLang="zh-CN" dirty="0"/>
              <a:t>1+1/2+1/3+1/4+... </a:t>
            </a:r>
            <a:br>
              <a:rPr lang="en-US" altLang="zh-CN" dirty="0"/>
            </a:br>
            <a:r>
              <a:rPr lang="zh-CN" altLang="en-US" dirty="0"/>
              <a:t>分段 </a:t>
            </a:r>
            <a:br>
              <a:rPr lang="zh-CN" altLang="en-US" dirty="0"/>
            </a:br>
            <a:r>
              <a:rPr lang="en-US" altLang="zh-CN" dirty="0"/>
              <a:t>=1+1/2+(1/3+1/4)+(1/5+1/6+1/7+1/8)+(1/9+1/10...+1/16)+... </a:t>
            </a:r>
            <a:br>
              <a:rPr lang="en-US" altLang="zh-CN" dirty="0"/>
            </a:br>
            <a:r>
              <a:rPr lang="zh-CN" altLang="en-US" dirty="0"/>
              <a:t>放缩法，每个括号里统一分母 </a:t>
            </a:r>
            <a:br>
              <a:rPr lang="zh-CN" altLang="en-US" dirty="0"/>
            </a:br>
            <a:r>
              <a:rPr lang="en-US" altLang="zh-CN" dirty="0"/>
              <a:t>&gt;1+1/2+(1/4+1/4)+(1/8+1/8+1/8+1/8)+(1/16+1/16...+1/16)+... </a:t>
            </a:r>
            <a:br>
              <a:rPr lang="en-US" altLang="zh-CN" dirty="0"/>
            </a:br>
            <a:r>
              <a:rPr lang="en-US" altLang="zh-CN" dirty="0"/>
              <a:t>=1+1/2+2/4+4/8+8/16...</a:t>
            </a:r>
            <a:br>
              <a:rPr lang="en-US" altLang="zh-CN" dirty="0"/>
            </a:br>
            <a:r>
              <a:rPr lang="en-US" altLang="zh-CN" dirty="0"/>
              <a:t>=1+1/2+1/2+1/2+...</a:t>
            </a:r>
            <a:br>
              <a:rPr lang="en-US" altLang="zh-CN" dirty="0"/>
            </a:br>
            <a:r>
              <a:rPr lang="zh-CN" altLang="en-US" dirty="0"/>
              <a:t>有无穷多个</a:t>
            </a:r>
            <a:r>
              <a:rPr lang="en-US" altLang="zh-CN" dirty="0"/>
              <a:t>1/2 </a:t>
            </a:r>
            <a:r>
              <a:rPr lang="zh-CN" altLang="en-US" dirty="0"/>
              <a:t>所以是趋于无穷大的 </a:t>
            </a:r>
            <a:endParaRPr lang="zh-CN" altLang="zh-CN" dirty="0"/>
          </a:p>
        </p:txBody>
      </p:sp>
    </p:spTree>
    <p:extLst>
      <p:ext uri="{BB962C8B-B14F-4D97-AF65-F5344CB8AC3E}">
        <p14:creationId xmlns="" xmlns:p14="http://schemas.microsoft.com/office/powerpoint/2010/main" val="4187417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33</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5925EEF5-9133-447B-A6EF-0021F6580E02}" type="slidenum">
              <a:rPr lang="en-US" altLang="zh-CN"/>
              <a:pPr/>
              <a:t>35</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437510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2D436BDF-F19B-46D2-A1F0-A5FD963C94E4}" type="slidenum">
              <a:rPr lang="en-US" altLang="zh-CN"/>
              <a:pPr/>
              <a:t>36</a:t>
            </a:fld>
            <a:endParaRPr lang="en-US" altLang="zh-CN"/>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508341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BF696AC5-2CFF-4626-A111-95059247A9BC}" type="slidenum">
              <a:rPr lang="en-US" altLang="zh-CN"/>
              <a:pPr/>
              <a:t>37</a:t>
            </a:fld>
            <a:endParaRPr lang="en-US" altLang="zh-CN"/>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455012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2D436BDF-F19B-46D2-A1F0-A5FD963C94E4}" type="slidenum">
              <a:rPr lang="en-US" altLang="zh-CN"/>
              <a:pPr/>
              <a:t>38</a:t>
            </a:fld>
            <a:endParaRPr lang="en-US" altLang="zh-CN"/>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205272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C323EF0E-2C4E-4005-BE53-79A0D5F68636}" type="slidenum">
              <a:rPr lang="en-US" altLang="zh-CN"/>
              <a:pPr/>
              <a:t>39</a:t>
            </a:fld>
            <a:endParaRPr lang="en-US"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301841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27A03A1F-5EEA-4E21-B837-39401307CC31}" type="slidenum">
              <a:rPr lang="en-US" altLang="zh-CN"/>
              <a:pPr/>
              <a:t>40</a:t>
            </a:fld>
            <a:endParaRPr lang="en-US"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256518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FD0DE2A5-F2CE-4875-B773-E89AB319FDD6}" type="slidenum">
              <a:rPr lang="en-US" altLang="zh-CN"/>
              <a:pPr/>
              <a:t>41</a:t>
            </a:fld>
            <a:endParaRPr lang="en-US"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168488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28A05C30-4871-4AF5-A56F-C04B7AD769CD}" type="slidenum">
              <a:rPr lang="en-US" altLang="zh-CN"/>
              <a:pPr/>
              <a:t>42</a:t>
            </a:fld>
            <a:endParaRPr lang="en-US" altLang="zh-CN"/>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601778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4</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605A4AA0-5AA8-4C78-B018-4C6EC785FF85}" type="slidenum">
              <a:rPr lang="en-US" altLang="zh-CN"/>
              <a:pPr/>
              <a:t>43</a:t>
            </a:fld>
            <a:endParaRPr lang="en-US" altLang="zh-CN"/>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356646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8E451A37-222C-4C6E-B63E-72F2358A3938}" type="slidenum">
              <a:rPr lang="en-US" altLang="zh-CN"/>
              <a:pPr/>
              <a:t>44</a:t>
            </a:fld>
            <a:endParaRPr lang="en-US" altLang="zh-CN"/>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080693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88CC0485-AEF7-448C-A72B-444CCAF5AE18}" type="slidenum">
              <a:rPr lang="en-US" altLang="zh-CN"/>
              <a:pPr/>
              <a:t>45</a:t>
            </a:fld>
            <a:endParaRPr lang="en-US" altLang="zh-CN"/>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p:spPr>
        <p:txBody>
          <a:bodyPr/>
          <a:lstStyle/>
          <a:p>
            <a:r>
              <a:rPr lang="en-US" altLang="zh-CN" sz="1200" kern="1200" baseline="0" dirty="0">
                <a:solidFill>
                  <a:schemeClr val="tx1"/>
                </a:solidFill>
                <a:latin typeface="Arial" pitchFamily="34" charset="0"/>
                <a:ea typeface="宋体" pitchFamily="2" charset="-122"/>
                <a:cs typeface="+mn-cs"/>
              </a:rPr>
              <a:t>    No transmission facility can transmit signals without losing some power in the process. </a:t>
            </a:r>
          </a:p>
          <a:p>
            <a:r>
              <a:rPr lang="en-US" altLang="zh-CN" sz="1200" kern="1200" baseline="0" dirty="0">
                <a:solidFill>
                  <a:schemeClr val="tx1"/>
                </a:solidFill>
                <a:latin typeface="Arial" pitchFamily="34" charset="0"/>
                <a:ea typeface="宋体" pitchFamily="2" charset="-122"/>
                <a:cs typeface="+mn-cs"/>
              </a:rPr>
              <a:t>    If all the Fourier components were equally diminished, the resulting signal would be reduced in amplitude but not distorted [i.e., it would have the same nice squared-off shape as Fig. 2-1(a)]. </a:t>
            </a:r>
          </a:p>
          <a:p>
            <a:r>
              <a:rPr lang="en-US" altLang="zh-CN" sz="1200" kern="1200" baseline="0" dirty="0">
                <a:solidFill>
                  <a:schemeClr val="tx1"/>
                </a:solidFill>
                <a:latin typeface="Arial" pitchFamily="34" charset="0"/>
                <a:ea typeface="宋体" pitchFamily="2" charset="-122"/>
                <a:cs typeface="+mn-cs"/>
              </a:rPr>
              <a:t>    Unfortunately, all transmission facilities </a:t>
            </a:r>
            <a:r>
              <a:rPr lang="en-US" altLang="zh-CN" sz="1200" u="sng" kern="1200" baseline="0" dirty="0">
                <a:solidFill>
                  <a:schemeClr val="tx1"/>
                </a:solidFill>
                <a:latin typeface="Arial" pitchFamily="34" charset="0"/>
                <a:ea typeface="宋体" pitchFamily="2" charset="-122"/>
                <a:cs typeface="+mn-cs"/>
              </a:rPr>
              <a:t>diminish</a:t>
            </a:r>
            <a:r>
              <a:rPr lang="en-US" altLang="zh-CN" sz="1200" kern="1200" baseline="0" dirty="0">
                <a:solidFill>
                  <a:schemeClr val="tx1"/>
                </a:solidFill>
                <a:latin typeface="Arial" pitchFamily="34" charset="0"/>
                <a:ea typeface="宋体" pitchFamily="2" charset="-122"/>
                <a:cs typeface="+mn-cs"/>
              </a:rPr>
              <a:t> different Fourier components </a:t>
            </a:r>
            <a:r>
              <a:rPr lang="en-US" altLang="zh-CN" sz="1200" u="sng" kern="1200" baseline="0" dirty="0">
                <a:solidFill>
                  <a:schemeClr val="tx1"/>
                </a:solidFill>
                <a:latin typeface="Arial" pitchFamily="34" charset="0"/>
                <a:ea typeface="宋体" pitchFamily="2" charset="-122"/>
                <a:cs typeface="+mn-cs"/>
              </a:rPr>
              <a:t>by</a:t>
            </a:r>
            <a:r>
              <a:rPr lang="en-US" altLang="zh-CN" sz="1200" kern="1200" baseline="0" dirty="0">
                <a:solidFill>
                  <a:schemeClr val="tx1"/>
                </a:solidFill>
                <a:latin typeface="Arial" pitchFamily="34" charset="0"/>
                <a:ea typeface="宋体" pitchFamily="2" charset="-122"/>
                <a:cs typeface="+mn-cs"/>
              </a:rPr>
              <a:t> different amounts, thus introducing distortion.</a:t>
            </a:r>
          </a:p>
          <a:p>
            <a:r>
              <a:rPr lang="en-US" altLang="zh-CN" sz="1200" kern="1200" baseline="0" dirty="0">
                <a:solidFill>
                  <a:schemeClr val="tx1"/>
                </a:solidFill>
                <a:latin typeface="Arial" pitchFamily="34" charset="0"/>
                <a:ea typeface="宋体" pitchFamily="2" charset="-122"/>
                <a:cs typeface="+mn-cs"/>
              </a:rPr>
              <a:t>    Usually, for a wire, the amplitudes are transmitted mostly undiminished from 0 up to </a:t>
            </a:r>
            <a:r>
              <a:rPr lang="en-US" altLang="zh-CN" sz="1200" i="0" kern="1200" baseline="0" dirty="0">
                <a:solidFill>
                  <a:schemeClr val="tx1"/>
                </a:solidFill>
                <a:latin typeface="Arial" pitchFamily="34" charset="0"/>
                <a:ea typeface="宋体" pitchFamily="2" charset="-122"/>
                <a:cs typeface="+mn-cs"/>
              </a:rPr>
              <a:t>some frequency </a:t>
            </a:r>
            <a:r>
              <a:rPr lang="en-US" altLang="zh-CN" sz="1200" i="0" kern="1200" baseline="0" dirty="0" err="1">
                <a:solidFill>
                  <a:schemeClr val="tx1"/>
                </a:solidFill>
                <a:latin typeface="Arial" pitchFamily="34" charset="0"/>
                <a:ea typeface="宋体" pitchFamily="2" charset="-122"/>
                <a:cs typeface="+mn-cs"/>
              </a:rPr>
              <a:t>f</a:t>
            </a:r>
            <a:r>
              <a:rPr lang="en-US" altLang="zh-CN" sz="1200" i="0" kern="1200" baseline="-25000" dirty="0" err="1">
                <a:solidFill>
                  <a:schemeClr val="tx1"/>
                </a:solidFill>
                <a:latin typeface="Arial" pitchFamily="34" charset="0"/>
                <a:ea typeface="宋体" pitchFamily="2" charset="-122"/>
                <a:cs typeface="+mn-cs"/>
              </a:rPr>
              <a:t>c</a:t>
            </a:r>
            <a:r>
              <a:rPr lang="en-US" altLang="zh-CN" sz="1200" i="0" kern="1200" baseline="0" dirty="0">
                <a:solidFill>
                  <a:schemeClr val="tx1"/>
                </a:solidFill>
                <a:latin typeface="Arial" pitchFamily="34" charset="0"/>
                <a:ea typeface="宋体" pitchFamily="2" charset="-122"/>
                <a:cs typeface="+mn-cs"/>
              </a:rPr>
              <a:t> [measured in cycles/sec or Hertz (Hz)], with all </a:t>
            </a:r>
            <a:r>
              <a:rPr lang="en-US" altLang="zh-CN" sz="1200" kern="1200" baseline="0" dirty="0">
                <a:solidFill>
                  <a:schemeClr val="tx1"/>
                </a:solidFill>
                <a:latin typeface="Arial" pitchFamily="34" charset="0"/>
                <a:ea typeface="宋体" pitchFamily="2" charset="-122"/>
                <a:cs typeface="+mn-cs"/>
              </a:rPr>
              <a:t>frequencies above this cutoff frequency attenuated. </a:t>
            </a:r>
          </a:p>
          <a:p>
            <a:r>
              <a:rPr lang="en-US" altLang="zh-CN" sz="1200" kern="1200" baseline="0" dirty="0">
                <a:solidFill>
                  <a:schemeClr val="tx1"/>
                </a:solidFill>
                <a:latin typeface="Arial" pitchFamily="34" charset="0"/>
                <a:ea typeface="宋体" pitchFamily="2" charset="-122"/>
                <a:cs typeface="+mn-cs"/>
              </a:rPr>
              <a:t>    The width of </a:t>
            </a:r>
            <a:r>
              <a:rPr lang="en-US" altLang="zh-CN" sz="1200" u="none" kern="1200" baseline="0" dirty="0">
                <a:solidFill>
                  <a:schemeClr val="tx1"/>
                </a:solidFill>
                <a:latin typeface="Arial" pitchFamily="34" charset="0"/>
                <a:ea typeface="宋体" pitchFamily="2" charset="-122"/>
                <a:cs typeface="+mn-cs"/>
              </a:rPr>
              <a:t>the</a:t>
            </a:r>
            <a:r>
              <a:rPr lang="en-US" altLang="zh-CN" sz="1200" kern="1200" baseline="0" dirty="0">
                <a:solidFill>
                  <a:schemeClr val="tx1"/>
                </a:solidFill>
                <a:latin typeface="Arial" pitchFamily="34" charset="0"/>
                <a:ea typeface="宋体" pitchFamily="2" charset="-122"/>
                <a:cs typeface="+mn-cs"/>
              </a:rPr>
              <a:t> frequency range </a:t>
            </a:r>
            <a:r>
              <a:rPr lang="en-US" altLang="zh-CN" sz="1200" u="sng" kern="1200" baseline="0" dirty="0">
                <a:solidFill>
                  <a:schemeClr val="tx1"/>
                </a:solidFill>
                <a:latin typeface="Arial" pitchFamily="34" charset="0"/>
                <a:ea typeface="宋体" pitchFamily="2" charset="-122"/>
                <a:cs typeface="+mn-cs"/>
              </a:rPr>
              <a:t>transmitted without being strongly attenuated</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is called the </a:t>
            </a:r>
            <a:r>
              <a:rPr lang="en-US" altLang="zh-CN" sz="1200" b="1" kern="1200" baseline="0" dirty="0">
                <a:solidFill>
                  <a:schemeClr val="tx1"/>
                </a:solidFill>
                <a:latin typeface="Arial" pitchFamily="34" charset="0"/>
                <a:ea typeface="宋体" pitchFamily="2" charset="-122"/>
                <a:cs typeface="+mn-cs"/>
              </a:rPr>
              <a:t>bandwidth. </a:t>
            </a:r>
          </a:p>
          <a:p>
            <a:r>
              <a:rPr lang="en-US" altLang="zh-CN" sz="1200" b="1"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In practice</a:t>
            </a:r>
            <a:r>
              <a:rPr lang="en-US" altLang="zh-CN" sz="1200" kern="1200" baseline="0" dirty="0">
                <a:solidFill>
                  <a:schemeClr val="tx1"/>
                </a:solidFill>
                <a:latin typeface="Arial" pitchFamily="34" charset="0"/>
                <a:ea typeface="宋体" pitchFamily="2" charset="-122"/>
                <a:cs typeface="+mn-cs"/>
              </a:rPr>
              <a:t>, the cutoff is not really sharp, so often the quoted bandwidth is from 0 to the frequency </a:t>
            </a:r>
            <a:r>
              <a:rPr lang="en-US" altLang="zh-CN" sz="1200" u="sng" kern="1200" baseline="0" dirty="0">
                <a:solidFill>
                  <a:schemeClr val="tx1"/>
                </a:solidFill>
                <a:latin typeface="Arial" pitchFamily="34" charset="0"/>
                <a:ea typeface="宋体" pitchFamily="2" charset="-122"/>
                <a:cs typeface="+mn-cs"/>
              </a:rPr>
              <a:t>at which</a:t>
            </a:r>
            <a:r>
              <a:rPr lang="en-US" altLang="zh-CN" sz="1200" u="none" kern="1200" baseline="0" dirty="0">
                <a:solidFill>
                  <a:schemeClr val="tx1"/>
                </a:solidFill>
                <a:latin typeface="Arial" pitchFamily="34" charset="0"/>
                <a:ea typeface="宋体" pitchFamily="2" charset="-122"/>
                <a:cs typeface="+mn-cs"/>
              </a:rPr>
              <a:t> the received power has fallen by half.</a:t>
            </a:r>
          </a:p>
          <a:p>
            <a:endParaRPr lang="en-US" altLang="zh-CN" sz="120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The bandwidth is a physical property of the transmission medium that depends on, for example, the construction, thickness, and length of a wire or fiber.</a:t>
            </a:r>
          </a:p>
          <a:p>
            <a:r>
              <a:rPr lang="en-US" altLang="zh-CN" sz="1200" kern="1200" baseline="0" dirty="0">
                <a:solidFill>
                  <a:schemeClr val="tx1"/>
                </a:solidFill>
                <a:latin typeface="Arial" pitchFamily="34" charset="0"/>
                <a:ea typeface="宋体" pitchFamily="2" charset="-122"/>
                <a:cs typeface="+mn-cs"/>
              </a:rPr>
              <a:t>    Filters are often used to further limit </a:t>
            </a:r>
            <a:r>
              <a:rPr lang="en-US" altLang="zh-CN" sz="1200" u="none" kern="1200" baseline="0" dirty="0">
                <a:solidFill>
                  <a:schemeClr val="tx1"/>
                </a:solidFill>
                <a:latin typeface="Arial" pitchFamily="34" charset="0"/>
                <a:ea typeface="宋体" pitchFamily="2" charset="-122"/>
                <a:cs typeface="+mn-cs"/>
              </a:rPr>
              <a:t>the bandwidth of a signal</a:t>
            </a:r>
            <a:r>
              <a:rPr lang="en-US" altLang="zh-CN" sz="1200" kern="1200" baseline="0" dirty="0">
                <a:solidFill>
                  <a:schemeClr val="tx1"/>
                </a:solidFill>
                <a:latin typeface="Arial" pitchFamily="34" charset="0"/>
                <a:ea typeface="宋体" pitchFamily="2" charset="-122"/>
                <a:cs typeface="+mn-cs"/>
              </a:rPr>
              <a:t>. </a:t>
            </a:r>
          </a:p>
          <a:p>
            <a:r>
              <a:rPr lang="en-US" altLang="zh-CN" sz="1200" kern="1200" baseline="0" dirty="0">
                <a:solidFill>
                  <a:schemeClr val="tx1"/>
                </a:solidFill>
                <a:latin typeface="Arial" pitchFamily="34" charset="0"/>
                <a:ea typeface="宋体" pitchFamily="2" charset="-122"/>
                <a:cs typeface="+mn-cs"/>
              </a:rPr>
              <a:t>    802.11 wireless channels are allowed to use </a:t>
            </a:r>
            <a:r>
              <a:rPr lang="en-US" altLang="zh-CN" sz="1200" u="sng" kern="1200" baseline="0" dirty="0">
                <a:solidFill>
                  <a:schemeClr val="tx1"/>
                </a:solidFill>
                <a:latin typeface="Arial" pitchFamily="34" charset="0"/>
                <a:ea typeface="宋体" pitchFamily="2" charset="-122"/>
                <a:cs typeface="+mn-cs"/>
              </a:rPr>
              <a:t>up to </a:t>
            </a:r>
            <a:r>
              <a:rPr lang="en-US" altLang="zh-CN" sz="1200" b="1" u="sng" kern="1200" baseline="0" dirty="0">
                <a:solidFill>
                  <a:schemeClr val="tx1"/>
                </a:solidFill>
                <a:latin typeface="Arial" pitchFamily="34" charset="0"/>
                <a:ea typeface="宋体" pitchFamily="2" charset="-122"/>
                <a:cs typeface="+mn-cs"/>
              </a:rPr>
              <a:t>roughly</a:t>
            </a:r>
            <a:r>
              <a:rPr lang="en-US" altLang="zh-CN" sz="1200" u="sng" kern="1200" baseline="0" dirty="0">
                <a:solidFill>
                  <a:schemeClr val="tx1"/>
                </a:solidFill>
                <a:latin typeface="Arial" pitchFamily="34" charset="0"/>
                <a:ea typeface="宋体" pitchFamily="2" charset="-122"/>
                <a:cs typeface="+mn-cs"/>
              </a:rPr>
              <a:t> 20 MHz</a:t>
            </a:r>
            <a:r>
              <a:rPr lang="en-US" altLang="zh-CN" sz="1200" kern="1200" baseline="0" dirty="0">
                <a:solidFill>
                  <a:schemeClr val="tx1"/>
                </a:solidFill>
                <a:latin typeface="Arial" pitchFamily="34" charset="0"/>
                <a:ea typeface="宋体" pitchFamily="2" charset="-122"/>
                <a:cs typeface="+mn-cs"/>
              </a:rPr>
              <a:t>, for example, so 802.11 radios </a:t>
            </a:r>
            <a:r>
              <a:rPr lang="en-US" altLang="zh-CN" sz="1200" b="1" u="none" kern="1200" baseline="0" dirty="0">
                <a:solidFill>
                  <a:schemeClr val="tx1"/>
                </a:solidFill>
                <a:latin typeface="Arial" pitchFamily="34" charset="0"/>
                <a:ea typeface="宋体" pitchFamily="2" charset="-122"/>
                <a:cs typeface="+mn-cs"/>
              </a:rPr>
              <a:t>filter</a:t>
            </a:r>
            <a:r>
              <a:rPr lang="en-US" altLang="zh-CN" sz="1200" kern="1200" baseline="0" dirty="0">
                <a:solidFill>
                  <a:schemeClr val="tx1"/>
                </a:solidFill>
                <a:latin typeface="Arial" pitchFamily="34" charset="0"/>
                <a:ea typeface="宋体" pitchFamily="2" charset="-122"/>
                <a:cs typeface="+mn-cs"/>
              </a:rPr>
              <a:t> the signal bandwidth </a:t>
            </a:r>
            <a:r>
              <a:rPr lang="en-US" altLang="zh-CN" sz="1200" b="1" kern="1200" baseline="0" dirty="0">
                <a:solidFill>
                  <a:schemeClr val="tx1"/>
                </a:solidFill>
                <a:latin typeface="Arial" pitchFamily="34" charset="0"/>
                <a:ea typeface="宋体" pitchFamily="2" charset="-122"/>
                <a:cs typeface="+mn-cs"/>
              </a:rPr>
              <a:t>to</a:t>
            </a:r>
            <a:r>
              <a:rPr lang="en-US" altLang="zh-CN" sz="1200" kern="1200" baseline="0" dirty="0">
                <a:solidFill>
                  <a:schemeClr val="tx1"/>
                </a:solidFill>
                <a:latin typeface="Arial" pitchFamily="34" charset="0"/>
                <a:ea typeface="宋体" pitchFamily="2" charset="-122"/>
                <a:cs typeface="+mn-cs"/>
              </a:rPr>
              <a:t> this size.</a:t>
            </a:r>
          </a:p>
          <a:p>
            <a:r>
              <a:rPr lang="en-US" altLang="zh-CN" sz="1200" kern="1200" baseline="0" dirty="0">
                <a:solidFill>
                  <a:schemeClr val="tx1"/>
                </a:solidFill>
                <a:latin typeface="Arial" pitchFamily="34" charset="0"/>
                <a:ea typeface="宋体" pitchFamily="2" charset="-122"/>
                <a:cs typeface="+mn-cs"/>
              </a:rPr>
              <a:t>    As another example, traditional (analog) television channels occupy 6 MHz each, on a wire or over the air. </a:t>
            </a:r>
          </a:p>
          <a:p>
            <a:r>
              <a:rPr lang="en-US" altLang="zh-CN" sz="1200" kern="1200" baseline="0" dirty="0">
                <a:solidFill>
                  <a:schemeClr val="tx1"/>
                </a:solidFill>
                <a:latin typeface="Arial" pitchFamily="34" charset="0"/>
                <a:ea typeface="宋体" pitchFamily="2" charset="-122"/>
                <a:cs typeface="+mn-cs"/>
              </a:rPr>
              <a:t>    This filtering </a:t>
            </a:r>
            <a:r>
              <a:rPr lang="en-US" altLang="zh-CN" sz="1200" b="1" kern="1200" baseline="0" dirty="0">
                <a:solidFill>
                  <a:schemeClr val="tx1"/>
                </a:solidFill>
                <a:latin typeface="Arial" pitchFamily="34" charset="0"/>
                <a:ea typeface="宋体" pitchFamily="2" charset="-122"/>
                <a:cs typeface="+mn-cs"/>
              </a:rPr>
              <a:t>lets</a:t>
            </a:r>
            <a:r>
              <a:rPr lang="en-US" altLang="zh-CN" sz="1200" kern="1200" baseline="0" dirty="0">
                <a:solidFill>
                  <a:schemeClr val="tx1"/>
                </a:solidFill>
                <a:latin typeface="Arial" pitchFamily="34" charset="0"/>
                <a:ea typeface="宋体" pitchFamily="2" charset="-122"/>
                <a:cs typeface="+mn-cs"/>
              </a:rPr>
              <a:t> more signals </a:t>
            </a:r>
            <a:r>
              <a:rPr lang="en-US" altLang="zh-CN" sz="1200" b="1" kern="1200" baseline="0" dirty="0">
                <a:solidFill>
                  <a:schemeClr val="tx1"/>
                </a:solidFill>
                <a:latin typeface="Arial" pitchFamily="34" charset="0"/>
                <a:ea typeface="宋体" pitchFamily="2" charset="-122"/>
                <a:cs typeface="+mn-cs"/>
              </a:rPr>
              <a:t>share</a:t>
            </a:r>
            <a:r>
              <a:rPr lang="en-US" altLang="zh-CN" sz="1200" kern="1200" baseline="0" dirty="0">
                <a:solidFill>
                  <a:schemeClr val="tx1"/>
                </a:solidFill>
                <a:latin typeface="Arial" pitchFamily="34" charset="0"/>
                <a:ea typeface="宋体" pitchFamily="2" charset="-122"/>
                <a:cs typeface="+mn-cs"/>
              </a:rPr>
              <a:t> </a:t>
            </a:r>
            <a:r>
              <a:rPr lang="en-US" altLang="zh-CN" sz="1200" u="none" kern="1200" baseline="0" dirty="0">
                <a:solidFill>
                  <a:schemeClr val="tx1"/>
                </a:solidFill>
                <a:latin typeface="Arial" pitchFamily="34" charset="0"/>
                <a:ea typeface="宋体" pitchFamily="2" charset="-122"/>
                <a:cs typeface="+mn-cs"/>
              </a:rPr>
              <a:t>a given region of spectrum</a:t>
            </a:r>
            <a:r>
              <a:rPr lang="en-US" altLang="zh-CN" sz="1200" kern="1200" baseline="0" dirty="0">
                <a:solidFill>
                  <a:schemeClr val="tx1"/>
                </a:solidFill>
                <a:latin typeface="Arial" pitchFamily="34" charset="0"/>
                <a:ea typeface="宋体" pitchFamily="2" charset="-122"/>
                <a:cs typeface="+mn-cs"/>
              </a:rPr>
              <a:t>, which improves the overall efficiency of the system. </a:t>
            </a:r>
          </a:p>
          <a:p>
            <a:r>
              <a:rPr lang="en-US" altLang="zh-CN" sz="1200" kern="1200" baseline="0" dirty="0">
                <a:solidFill>
                  <a:schemeClr val="tx1"/>
                </a:solidFill>
                <a:latin typeface="Arial" pitchFamily="34" charset="0"/>
                <a:ea typeface="宋体" pitchFamily="2" charset="-122"/>
                <a:cs typeface="+mn-cs"/>
              </a:rPr>
              <a:t>    It means that the frequency range for some signals will not start at zero, but this does not matter. </a:t>
            </a:r>
          </a:p>
          <a:p>
            <a:r>
              <a:rPr lang="en-US" altLang="zh-CN" sz="1200" kern="1200" baseline="0" dirty="0">
                <a:solidFill>
                  <a:schemeClr val="tx1"/>
                </a:solidFill>
                <a:latin typeface="Arial" pitchFamily="34" charset="0"/>
                <a:ea typeface="宋体" pitchFamily="2" charset="-122"/>
                <a:cs typeface="+mn-cs"/>
              </a:rPr>
              <a:t>    The bandwidth is still the width of the band of frequencies that are passed, and the information that can be carried depends </a:t>
            </a:r>
            <a:r>
              <a:rPr lang="en-US" altLang="zh-CN" sz="1200" b="1" u="sng" kern="1200" baseline="0" dirty="0">
                <a:solidFill>
                  <a:schemeClr val="tx1"/>
                </a:solidFill>
                <a:latin typeface="Arial" pitchFamily="34" charset="0"/>
                <a:ea typeface="宋体" pitchFamily="2" charset="-122"/>
                <a:cs typeface="+mn-cs"/>
              </a:rPr>
              <a:t>only on</a:t>
            </a:r>
            <a:r>
              <a:rPr lang="en-US" altLang="zh-CN" sz="1200" b="1"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this width and </a:t>
            </a:r>
            <a:r>
              <a:rPr lang="en-US" altLang="zh-CN" sz="1200" b="1" u="sng" kern="1200" baseline="0" dirty="0">
                <a:solidFill>
                  <a:schemeClr val="tx1"/>
                </a:solidFill>
                <a:latin typeface="Arial" pitchFamily="34" charset="0"/>
                <a:ea typeface="宋体" pitchFamily="2" charset="-122"/>
                <a:cs typeface="+mn-cs"/>
              </a:rPr>
              <a:t>not on</a:t>
            </a:r>
            <a:r>
              <a:rPr lang="en-US" altLang="zh-CN" sz="1200" b="1"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the starting and ending frequencies. </a:t>
            </a:r>
          </a:p>
          <a:p>
            <a:r>
              <a:rPr lang="en-US" altLang="zh-CN" sz="1200" kern="1200" baseline="0" dirty="0">
                <a:solidFill>
                  <a:schemeClr val="tx1"/>
                </a:solidFill>
                <a:latin typeface="Arial" pitchFamily="34" charset="0"/>
                <a:ea typeface="宋体" pitchFamily="2" charset="-122"/>
                <a:cs typeface="+mn-cs"/>
              </a:rPr>
              <a:t>    Signals that run from 0 up to a maximum frequency are called </a:t>
            </a:r>
            <a:r>
              <a:rPr lang="en-US" altLang="zh-CN" sz="1200" b="1" kern="1200" baseline="0" dirty="0">
                <a:solidFill>
                  <a:schemeClr val="tx1"/>
                </a:solidFill>
                <a:latin typeface="Arial" pitchFamily="34" charset="0"/>
                <a:ea typeface="宋体" pitchFamily="2" charset="-122"/>
                <a:cs typeface="+mn-cs"/>
              </a:rPr>
              <a:t>baseband signals. </a:t>
            </a:r>
          </a:p>
          <a:p>
            <a:r>
              <a:rPr lang="en-US" altLang="zh-CN" sz="1200" b="1"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Signals</a:t>
            </a:r>
            <a:r>
              <a:rPr lang="en-US" altLang="zh-CN" sz="1200" b="1" kern="1200" baseline="0" dirty="0">
                <a:solidFill>
                  <a:schemeClr val="tx1"/>
                </a:solidFill>
                <a:latin typeface="Arial" pitchFamily="34" charset="0"/>
                <a:ea typeface="宋体" pitchFamily="2" charset="-122"/>
                <a:cs typeface="+mn-cs"/>
              </a:rPr>
              <a:t> </a:t>
            </a:r>
            <a:r>
              <a:rPr lang="en-US" altLang="zh-CN" sz="1200" u="sng" kern="1200" baseline="0" dirty="0">
                <a:solidFill>
                  <a:schemeClr val="tx1"/>
                </a:solidFill>
                <a:latin typeface="Arial" pitchFamily="34" charset="0"/>
                <a:ea typeface="宋体" pitchFamily="2" charset="-122"/>
                <a:cs typeface="+mn-cs"/>
              </a:rPr>
              <a:t>that are shifted to </a:t>
            </a:r>
            <a:r>
              <a:rPr lang="en-US" altLang="zh-CN" sz="1200" b="1" u="sng" kern="1200" baseline="0" dirty="0">
                <a:solidFill>
                  <a:schemeClr val="tx1"/>
                </a:solidFill>
                <a:latin typeface="Arial" pitchFamily="34" charset="0"/>
                <a:ea typeface="宋体" pitchFamily="2" charset="-122"/>
                <a:cs typeface="+mn-cs"/>
              </a:rPr>
              <a:t>occupy</a:t>
            </a:r>
            <a:r>
              <a:rPr lang="en-US" altLang="zh-CN" sz="1200" u="sng" kern="1200" baseline="0" dirty="0">
                <a:solidFill>
                  <a:schemeClr val="tx1"/>
                </a:solidFill>
                <a:latin typeface="Arial" pitchFamily="34" charset="0"/>
                <a:ea typeface="宋体" pitchFamily="2" charset="-122"/>
                <a:cs typeface="+mn-cs"/>
              </a:rPr>
              <a:t> a higher range of frequencies</a:t>
            </a:r>
            <a:r>
              <a:rPr lang="en-US" altLang="zh-CN" sz="1200" u="none" kern="1200" baseline="0" dirty="0">
                <a:solidFill>
                  <a:schemeClr val="tx1"/>
                </a:solidFill>
                <a:latin typeface="Arial" pitchFamily="34" charset="0"/>
                <a:ea typeface="宋体" pitchFamily="2" charset="-122"/>
                <a:cs typeface="+mn-cs"/>
              </a:rPr>
              <a:t>, </a:t>
            </a:r>
            <a:r>
              <a:rPr lang="en-US" altLang="zh-CN" sz="1200" u="sng" kern="1200" baseline="0" dirty="0">
                <a:solidFill>
                  <a:schemeClr val="tx1"/>
                </a:solidFill>
                <a:latin typeface="Arial" pitchFamily="34" charset="0"/>
                <a:ea typeface="宋体" pitchFamily="2" charset="-122"/>
                <a:cs typeface="+mn-cs"/>
              </a:rPr>
              <a:t>as is the case for all wireless transmissions</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are called </a:t>
            </a:r>
            <a:r>
              <a:rPr lang="en-US" altLang="zh-CN" sz="1200" b="1" kern="1200" baseline="0" dirty="0">
                <a:solidFill>
                  <a:schemeClr val="tx1"/>
                </a:solidFill>
                <a:latin typeface="Arial" pitchFamily="34" charset="0"/>
                <a:ea typeface="宋体" pitchFamily="2" charset="-122"/>
                <a:cs typeface="+mn-cs"/>
              </a:rPr>
              <a:t>passband signals.</a:t>
            </a:r>
            <a:endParaRPr lang="zh-CN" altLang="zh-CN" dirty="0"/>
          </a:p>
        </p:txBody>
      </p:sp>
    </p:spTree>
    <p:extLst>
      <p:ext uri="{BB962C8B-B14F-4D97-AF65-F5344CB8AC3E}">
        <p14:creationId xmlns="" xmlns:p14="http://schemas.microsoft.com/office/powerpoint/2010/main" val="448583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46</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7312054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218B789F-968C-4D33-8E79-C6B80EB76144}" type="slidenum">
              <a:rPr lang="en-US" altLang="zh-CN"/>
              <a:pPr/>
              <a:t>47</a:t>
            </a:fld>
            <a:endParaRPr lang="en-US" altLang="zh-CN"/>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1924845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060B2082-1909-4D81-8430-4EA4AD3C5DA5}" type="slidenum">
              <a:rPr lang="en-US" altLang="zh-CN"/>
              <a:pPr/>
              <a:t>48</a:t>
            </a:fld>
            <a:endParaRPr lang="en-US" altLang="zh-CN"/>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531066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228FD2E9-F616-44BE-A12E-ECD1C02C627F}" type="slidenum">
              <a:rPr lang="en-US" altLang="zh-CN"/>
              <a:pPr/>
              <a:t>49</a:t>
            </a:fld>
            <a:endParaRPr lang="en-US" altLang="zh-CN"/>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761844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Rectangle 2"/>
          <p:cNvSpPr>
            <a:spLocks noGrp="1" noRot="1" noChangeAspect="1" noChangeArrowheads="1" noTextEdit="1"/>
          </p:cNvSpPr>
          <p:nvPr>
            <p:ph type="sldImg"/>
          </p:nvPr>
        </p:nvSpPr>
        <p:spPr>
          <a:ln/>
        </p:spPr>
      </p:sp>
      <p:sp>
        <p:nvSpPr>
          <p:cNvPr id="867331"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94484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FDBB7CA-4A42-42FD-B247-B8462E600764}" type="slidenum">
              <a:rPr lang="en-US" altLang="zh-CN"/>
              <a:pPr/>
              <a:t>51</a:t>
            </a:fld>
            <a:endParaRPr lang="en-US" altLang="zh-CN"/>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85306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5FDBB7CA-4A42-42FD-B247-B8462E600764}" type="slidenum">
              <a:rPr lang="en-US" altLang="zh-CN"/>
              <a:pPr/>
              <a:t>52</a:t>
            </a:fld>
            <a:endParaRPr lang="en-US" altLang="zh-CN"/>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85306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p>
            <a:fld id="{1B8879E4-26DD-4FEE-983B-6BBB640C13CA}" type="slidenum">
              <a:rPr lang="en-US" altLang="zh-CN"/>
              <a:pPr/>
              <a:t>5</a:t>
            </a:fld>
            <a:endParaRPr lang="en-US" altLang="zh-CN"/>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03601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8BE90847-EA3F-46CA-A425-FD0677B2F03B}" type="slidenum">
              <a:rPr lang="en-US" altLang="zh-CN"/>
              <a:pPr/>
              <a:t>53</a:t>
            </a:fld>
            <a:endParaRPr lang="en-US" altLang="zh-CN"/>
          </a:p>
        </p:txBody>
      </p:sp>
      <p:sp>
        <p:nvSpPr>
          <p:cNvPr id="193539" name="Rectangle 2"/>
          <p:cNvSpPr>
            <a:spLocks noGrp="1" noRot="1" noChangeAspect="1" noChangeArrowheads="1" noTextEdit="1"/>
          </p:cNvSpPr>
          <p:nvPr>
            <p:ph type="sldImg"/>
          </p:nvPr>
        </p:nvSpPr>
        <p:spPr>
          <a:xfrm>
            <a:off x="1144588" y="687388"/>
            <a:ext cx="4568825" cy="3425825"/>
          </a:xfrm>
          <a:ln w="12700" cap="flat"/>
        </p:spPr>
      </p:sp>
      <p:sp>
        <p:nvSpPr>
          <p:cNvPr id="193540"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26555519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57</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dirty="0"/>
              <a:t>(</a:t>
            </a:r>
            <a:r>
              <a:rPr kumimoji="1" lang="zh-CN" altLang="en-US" sz="1200" dirty="0"/>
              <a:t>紧挨的两个跳变表示半个位周期</a:t>
            </a:r>
            <a:r>
              <a:rPr kumimoji="1" lang="en-US" altLang="zh-CN" sz="1200" dirty="0"/>
              <a:t>)</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59</a:t>
            </a:fld>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7864F-0D7F-43DE-A017-D05AC9AAEC20}" type="slidenum">
              <a:rPr lang="en-US" altLang="zh-CN"/>
              <a:pPr/>
              <a:t>62</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0FDCAED9-5A2B-4DE7-91CD-01A07548FE25}" type="slidenum">
              <a:rPr lang="en-US" altLang="zh-CN"/>
              <a:pPr/>
              <a:t>63</a:t>
            </a:fld>
            <a:endParaRPr lang="en-US" altLang="zh-CN"/>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pPr eaLnBrk="1" hangingPunct="1"/>
            <a:r>
              <a:rPr lang="en-US" altLang="zh-CN" dirty="0"/>
              <a:t>ASK:  S=N</a:t>
            </a:r>
            <a:r>
              <a:rPr lang="en-US" altLang="zh-CN" baseline="0" dirty="0"/>
              <a:t> r=1  B=(1+d)S     d∈[0,1)</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FSK:  S=N</a:t>
            </a:r>
            <a:r>
              <a:rPr lang="en-US" altLang="zh-CN" baseline="0" dirty="0"/>
              <a:t> r=1  B=(1+d)S + 2△f     d∈[0,1)</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a:t>PSK:  S=N</a:t>
            </a:r>
            <a:r>
              <a:rPr lang="en-US" altLang="zh-CN" baseline="0" dirty="0"/>
              <a:t> r=1  B=(1+d)S  d∈[0,1)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aseline="0" dirty="0"/>
          </a:p>
          <a:p>
            <a:r>
              <a:rPr lang="en-US" altLang="zh-CN" sz="1200" kern="1200" baseline="0" dirty="0">
                <a:solidFill>
                  <a:schemeClr val="tx1"/>
                </a:solidFill>
                <a:latin typeface="Arial" pitchFamily="34" charset="0"/>
                <a:ea typeface="宋体" pitchFamily="2" charset="-122"/>
                <a:cs typeface="+mn-cs"/>
              </a:rPr>
              <a:t>AM: B=2B</a:t>
            </a:r>
          </a:p>
          <a:p>
            <a:r>
              <a:rPr lang="en-US" altLang="zh-CN" sz="1200" kern="1200" baseline="0" dirty="0">
                <a:solidFill>
                  <a:schemeClr val="tx1"/>
                </a:solidFill>
                <a:latin typeface="Arial" pitchFamily="34" charset="0"/>
                <a:ea typeface="宋体" pitchFamily="2" charset="-122"/>
                <a:cs typeface="+mn-cs"/>
              </a:rPr>
              <a:t>FM: B=2(1+</a:t>
            </a:r>
            <a:r>
              <a:rPr lang="en-US" altLang="zh-CN" sz="1200" kern="1200" baseline="0" dirty="0">
                <a:solidFill>
                  <a:schemeClr val="tx1"/>
                </a:solidFill>
                <a:latin typeface="Arial" pitchFamily="34" charset="0"/>
                <a:ea typeface="宋体" pitchFamily="2" charset="-122"/>
                <a:cs typeface="+mn-cs"/>
                <a:sym typeface="Symbol"/>
              </a:rPr>
              <a:t>)B  </a:t>
            </a:r>
            <a:r>
              <a:rPr lang="en-US" altLang="zh-CN" sz="1200" kern="1200" baseline="0" dirty="0">
                <a:solidFill>
                  <a:schemeClr val="tx1"/>
                </a:solidFill>
                <a:latin typeface="Arial" pitchFamily="34" charset="0"/>
                <a:ea typeface="宋体" pitchFamily="2" charset="-122"/>
                <a:cs typeface="+mn-cs"/>
              </a:rPr>
              <a:t>where </a:t>
            </a:r>
            <a:r>
              <a:rPr lang="en-US" altLang="zh-CN" sz="1200" kern="1200" baseline="0" dirty="0">
                <a:solidFill>
                  <a:schemeClr val="tx1"/>
                </a:solidFill>
                <a:latin typeface="Arial" pitchFamily="34" charset="0"/>
                <a:ea typeface="宋体" pitchFamily="2" charset="-122"/>
                <a:cs typeface="+mn-cs"/>
                <a:sym typeface="Symbol"/>
              </a:rPr>
              <a:t></a:t>
            </a:r>
            <a:r>
              <a:rPr lang="en-US" altLang="zh-CN" sz="1200" kern="1200" baseline="0" dirty="0">
                <a:solidFill>
                  <a:schemeClr val="tx1"/>
                </a:solidFill>
                <a:latin typeface="Arial" pitchFamily="34" charset="0"/>
                <a:ea typeface="宋体" pitchFamily="2" charset="-122"/>
                <a:cs typeface="+mn-cs"/>
              </a:rPr>
              <a:t> is a factor which depends on modulation technique with a common value of 4.</a:t>
            </a:r>
          </a:p>
          <a:p>
            <a:r>
              <a:rPr lang="en-US" altLang="zh-CN" sz="1200" kern="1200" baseline="0" dirty="0">
                <a:solidFill>
                  <a:schemeClr val="tx1"/>
                </a:solidFill>
                <a:latin typeface="Arial" pitchFamily="34" charset="0"/>
                <a:ea typeface="宋体" pitchFamily="2" charset="-122"/>
                <a:cs typeface="+mn-cs"/>
                <a:sym typeface="Symbol"/>
              </a:rPr>
              <a:t>PM: </a:t>
            </a:r>
            <a:r>
              <a:rPr lang="en-US" altLang="zh-CN" sz="1200" kern="1200" baseline="0" dirty="0">
                <a:solidFill>
                  <a:schemeClr val="tx1"/>
                </a:solidFill>
                <a:latin typeface="Arial" pitchFamily="34" charset="0"/>
                <a:ea typeface="宋体" pitchFamily="2" charset="-122"/>
                <a:cs typeface="+mn-cs"/>
              </a:rPr>
              <a:t>B=2(1+</a:t>
            </a:r>
            <a:r>
              <a:rPr lang="en-US" altLang="zh-CN" sz="1200" kern="1200" baseline="0" dirty="0">
                <a:solidFill>
                  <a:schemeClr val="tx1"/>
                </a:solidFill>
                <a:latin typeface="Arial" pitchFamily="34" charset="0"/>
                <a:ea typeface="宋体" pitchFamily="2" charset="-122"/>
                <a:cs typeface="+mn-cs"/>
                <a:sym typeface="Symbol"/>
              </a:rPr>
              <a:t>)B</a:t>
            </a:r>
            <a:r>
              <a:rPr lang="en-US" altLang="zh-CN" sz="1200" kern="1200" baseline="0" dirty="0">
                <a:solidFill>
                  <a:schemeClr val="tx1"/>
                </a:solidFill>
                <a:latin typeface="Arial" pitchFamily="34" charset="0"/>
                <a:ea typeface="宋体" pitchFamily="2" charset="-122"/>
                <a:cs typeface="+mn-cs"/>
              </a:rPr>
              <a:t>  </a:t>
            </a:r>
          </a:p>
          <a:p>
            <a:r>
              <a:rPr lang="en-US" altLang="zh-CN" sz="1200" kern="1200" baseline="0" dirty="0">
                <a:solidFill>
                  <a:schemeClr val="tx1"/>
                </a:solidFill>
                <a:latin typeface="Arial" pitchFamily="34" charset="0"/>
                <a:ea typeface="宋体" pitchFamily="2" charset="-122"/>
                <a:cs typeface="+mn-cs"/>
              </a:rPr>
              <a:t>   </a:t>
            </a:r>
            <a:r>
              <a:rPr lang="en-US" altLang="zh-CN" sz="1200" kern="1200" baseline="0" dirty="0" smtClean="0">
                <a:solidFill>
                  <a:schemeClr val="tx1"/>
                </a:solidFill>
                <a:latin typeface="Arial" pitchFamily="34" charset="0"/>
                <a:ea typeface="宋体" pitchFamily="2" charset="-122"/>
                <a:cs typeface="+mn-cs"/>
              </a:rPr>
              <a:t>Although</a:t>
            </a:r>
            <a:r>
              <a:rPr lang="en-US" altLang="zh-CN" sz="1200" kern="1200" baseline="0" dirty="0">
                <a:solidFill>
                  <a:schemeClr val="tx1"/>
                </a:solidFill>
                <a:latin typeface="Arial" pitchFamily="34" charset="0"/>
                <a:ea typeface="宋体" pitchFamily="2" charset="-122"/>
                <a:cs typeface="+mn-cs"/>
              </a:rPr>
              <a:t>, the formula, B=2(1+</a:t>
            </a:r>
            <a:r>
              <a:rPr lang="en-US" altLang="zh-CN" sz="1200" kern="1200" baseline="0" dirty="0">
                <a:solidFill>
                  <a:schemeClr val="tx1"/>
                </a:solidFill>
                <a:latin typeface="Arial" pitchFamily="34" charset="0"/>
                <a:ea typeface="宋体" pitchFamily="2" charset="-122"/>
                <a:cs typeface="+mn-cs"/>
                <a:sym typeface="Symbol"/>
              </a:rPr>
              <a:t>)B, </a:t>
            </a:r>
            <a:r>
              <a:rPr lang="en-US" altLang="zh-CN" sz="1200" kern="1200" baseline="0" dirty="0">
                <a:solidFill>
                  <a:schemeClr val="tx1"/>
                </a:solidFill>
                <a:latin typeface="Arial" pitchFamily="34" charset="0"/>
                <a:ea typeface="宋体" pitchFamily="2" charset="-122"/>
                <a:cs typeface="+mn-cs"/>
              </a:rPr>
              <a:t>shows the same bandwidth for FM and PM, the value of </a:t>
            </a:r>
            <a:r>
              <a:rPr lang="en-US" altLang="zh-CN" sz="1200" kern="1200" baseline="0" dirty="0" smtClean="0">
                <a:solidFill>
                  <a:schemeClr val="tx1"/>
                </a:solidFill>
                <a:latin typeface="Arial" pitchFamily="34" charset="0"/>
                <a:ea typeface="宋体" pitchFamily="2" charset="-122"/>
                <a:cs typeface="+mn-cs"/>
                <a:sym typeface="Symbol"/>
              </a:rPr>
              <a:t></a:t>
            </a:r>
            <a:r>
              <a:rPr lang="en-US" altLang="zh-CN" sz="1200" kern="1200" baseline="0" dirty="0" smtClean="0">
                <a:solidFill>
                  <a:schemeClr val="tx1"/>
                </a:solidFill>
                <a:latin typeface="Arial" pitchFamily="34" charset="0"/>
                <a:ea typeface="宋体" pitchFamily="2" charset="-122"/>
                <a:cs typeface="+mn-cs"/>
              </a:rPr>
              <a:t> is </a:t>
            </a:r>
            <a:r>
              <a:rPr lang="en-US" altLang="zh-CN" sz="1200" kern="1200" baseline="0" dirty="0">
                <a:solidFill>
                  <a:schemeClr val="tx1"/>
                </a:solidFill>
                <a:latin typeface="Arial" pitchFamily="34" charset="0"/>
                <a:ea typeface="宋体" pitchFamily="2" charset="-122"/>
                <a:cs typeface="+mn-cs"/>
              </a:rPr>
              <a:t>lower in the case of PM (around 1 for narrowband and 3 for wideband).</a:t>
            </a:r>
            <a:endParaRPr lang="en-US" altLang="zh-CN" baseline="0" dirty="0"/>
          </a:p>
          <a:p>
            <a:pPr eaLnBrk="1" hangingPunct="1"/>
            <a:endParaRPr lang="en-US" altLang="zh-CN" baseline="0" dirty="0"/>
          </a:p>
          <a:p>
            <a:pPr eaLnBrk="1" hangingPunct="1"/>
            <a:endParaRPr lang="zh-CN" altLang="zh-CN" dirty="0"/>
          </a:p>
        </p:txBody>
      </p:sp>
    </p:spTree>
    <p:extLst>
      <p:ext uri="{BB962C8B-B14F-4D97-AF65-F5344CB8AC3E}">
        <p14:creationId xmlns="" xmlns:p14="http://schemas.microsoft.com/office/powerpoint/2010/main" val="8388534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706" name="Rectangle 2"/>
          <p:cNvSpPr>
            <a:spLocks noGrp="1" noRot="1" noChangeAspect="1" noChangeArrowheads="1" noTextEdit="1"/>
          </p:cNvSpPr>
          <p:nvPr>
            <p:ph type="sldImg"/>
          </p:nvPr>
        </p:nvSpPr>
        <p:spPr>
          <a:ln/>
        </p:spPr>
      </p:sp>
      <p:sp>
        <p:nvSpPr>
          <p:cNvPr id="840707"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16927536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B97500-C06E-430F-86C0-919C906698C0}" type="slidenum">
              <a:rPr lang="en-US" altLang="zh-CN"/>
              <a:pPr/>
              <a:t>65</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66</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2383212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p>
            <a:fld id="{1EE3BB9C-EDCC-46FA-9436-1AAEC71BD662}" type="slidenum">
              <a:rPr lang="en-US" altLang="zh-CN"/>
              <a:pPr/>
              <a:t>67</a:t>
            </a:fld>
            <a:endParaRPr lang="en-US" altLang="zh-CN"/>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1978296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p>
            <a:fld id="{61069228-B1DE-40EA-9C15-276ABDF1CEFD}" type="slidenum">
              <a:rPr lang="en-US" altLang="zh-CN"/>
              <a:pPr/>
              <a:t>68</a:t>
            </a:fld>
            <a:endParaRPr lang="en-US" altLang="zh-CN"/>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627236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6</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0112727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032F5811-F4AD-43D4-AF64-CB857C40D37C}" type="slidenum">
              <a:rPr lang="en-US" altLang="zh-CN"/>
              <a:pPr/>
              <a:t>69</a:t>
            </a:fld>
            <a:endParaRPr lang="en-US" altLang="zh-CN"/>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p:spPr>
        <p:txBody>
          <a:bodyPr/>
          <a:lstStyle/>
          <a:p>
            <a:pPr eaLnBrk="1" hangingPunct="1"/>
            <a:r>
              <a:rPr lang="en-US" altLang="zh-CN" sz="1200" kern="1200" baseline="0" dirty="0">
                <a:solidFill>
                  <a:schemeClr val="tx1"/>
                </a:solidFill>
                <a:latin typeface="Arial" pitchFamily="34" charset="0"/>
                <a:ea typeface="宋体" pitchFamily="2" charset="-122"/>
                <a:cs typeface="+mn-cs"/>
              </a:rPr>
              <a:t>    Unfortunately, all transmission facilities </a:t>
            </a:r>
            <a:r>
              <a:rPr lang="en-US" altLang="zh-CN" sz="1200" u="sng" kern="1200" baseline="0" dirty="0">
                <a:solidFill>
                  <a:schemeClr val="tx1"/>
                </a:solidFill>
                <a:latin typeface="Arial" pitchFamily="34" charset="0"/>
                <a:ea typeface="宋体" pitchFamily="2" charset="-122"/>
                <a:cs typeface="+mn-cs"/>
              </a:rPr>
              <a:t>diminish</a:t>
            </a:r>
            <a:r>
              <a:rPr lang="en-US" altLang="zh-CN" sz="1200" kern="1200" baseline="0" dirty="0">
                <a:solidFill>
                  <a:schemeClr val="tx1"/>
                </a:solidFill>
                <a:latin typeface="Arial" pitchFamily="34" charset="0"/>
                <a:ea typeface="宋体" pitchFamily="2" charset="-122"/>
                <a:cs typeface="+mn-cs"/>
              </a:rPr>
              <a:t> different Fourier components </a:t>
            </a:r>
            <a:r>
              <a:rPr lang="en-US" altLang="zh-CN" sz="1200" u="sng" kern="1200" baseline="0" dirty="0">
                <a:solidFill>
                  <a:schemeClr val="tx1"/>
                </a:solidFill>
                <a:latin typeface="Arial" pitchFamily="34" charset="0"/>
                <a:ea typeface="宋体" pitchFamily="2" charset="-122"/>
                <a:cs typeface="+mn-cs"/>
              </a:rPr>
              <a:t>by</a:t>
            </a:r>
            <a:r>
              <a:rPr lang="en-US" altLang="zh-CN" sz="1200" kern="1200" baseline="0" dirty="0">
                <a:solidFill>
                  <a:schemeClr val="tx1"/>
                </a:solidFill>
                <a:latin typeface="Arial" pitchFamily="34" charset="0"/>
                <a:ea typeface="宋体" pitchFamily="2" charset="-122"/>
                <a:cs typeface="+mn-cs"/>
              </a:rPr>
              <a:t> different amounts, thus introducing distortion.</a:t>
            </a:r>
            <a:endParaRPr lang="zh-CN" altLang="zh-CN" dirty="0"/>
          </a:p>
        </p:txBody>
      </p:sp>
    </p:spTree>
    <p:extLst>
      <p:ext uri="{BB962C8B-B14F-4D97-AF65-F5344CB8AC3E}">
        <p14:creationId xmlns="" xmlns:p14="http://schemas.microsoft.com/office/powerpoint/2010/main" val="294765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66374002-4C8B-450A-B998-5E6D1727E59F}" type="slidenum">
              <a:rPr lang="en-US" altLang="zh-CN"/>
              <a:pPr/>
              <a:t>70</a:t>
            </a:fld>
            <a:endParaRPr lang="en-US" altLang="zh-CN"/>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4786431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4F4DECC9-8FB1-4655-AFF7-65630667B31A}" type="slidenum">
              <a:rPr lang="en-US" altLang="zh-CN"/>
              <a:pPr/>
              <a:t>71</a:t>
            </a:fld>
            <a:endParaRPr lang="en-US" altLang="zh-CN"/>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2388268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B73DE2-5A96-4F7E-96C0-C2FAEF076C80}" type="slidenum">
              <a:rPr lang="en-US" altLang="zh-CN"/>
              <a:pPr/>
              <a:t>72</a:t>
            </a:fld>
            <a:endParaRPr lang="en-US" altLang="zh-CN"/>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AC404FF-6C9C-4786-A0EC-266DABCEFEB2}" type="slidenum">
              <a:rPr lang="zh-CN" altLang="en-US"/>
              <a:pPr/>
              <a:t>73</a:t>
            </a:fld>
            <a:endParaRPr lang="en-US" altLang="zh-CN"/>
          </a:p>
        </p:txBody>
      </p:sp>
      <p:sp>
        <p:nvSpPr>
          <p:cNvPr id="1383426" name="Rectangle 2"/>
          <p:cNvSpPr>
            <a:spLocks noGrp="1" noRot="1" noChangeAspect="1" noChangeArrowheads="1" noTextEdit="1"/>
          </p:cNvSpPr>
          <p:nvPr>
            <p:ph type="sldImg"/>
          </p:nvPr>
        </p:nvSpPr>
        <p:spPr>
          <a:ln/>
        </p:spPr>
      </p:sp>
      <p:sp>
        <p:nvSpPr>
          <p:cNvPr id="138342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9133259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F05500-C03C-4A25-8929-BC3938BDE751}" type="slidenum">
              <a:rPr lang="zh-CN" altLang="en-US"/>
              <a:pPr/>
              <a:t>74</a:t>
            </a:fld>
            <a:endParaRPr lang="en-US" altLang="zh-CN"/>
          </a:p>
        </p:txBody>
      </p:sp>
      <p:sp>
        <p:nvSpPr>
          <p:cNvPr id="943106" name="Rectangle 2"/>
          <p:cNvSpPr>
            <a:spLocks noGrp="1" noRot="1" noChangeAspect="1" noChangeArrowheads="1" noTextEdit="1"/>
          </p:cNvSpPr>
          <p:nvPr>
            <p:ph type="sldImg"/>
          </p:nvPr>
        </p:nvSpPr>
        <p:spPr>
          <a:ln/>
        </p:spPr>
      </p:sp>
      <p:sp>
        <p:nvSpPr>
          <p:cNvPr id="94310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685767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p>
            <a:fld id="{DECF2D7C-474E-40C9-B068-A60DE30763FA}" type="slidenum">
              <a:rPr lang="en-US" altLang="zh-CN"/>
              <a:pPr/>
              <a:t>75</a:t>
            </a:fld>
            <a:endParaRPr lang="en-US" altLang="zh-CN"/>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6523084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9FF87F75-6B0B-430B-85FF-CC3A7283AB68}" type="slidenum">
              <a:rPr lang="en-US" altLang="zh-CN"/>
              <a:pPr/>
              <a:t>76</a:t>
            </a:fld>
            <a:endParaRPr lang="en-US" altLang="zh-CN"/>
          </a:p>
        </p:txBody>
      </p:sp>
      <p:sp>
        <p:nvSpPr>
          <p:cNvPr id="203779" name="Rectangle 2"/>
          <p:cNvSpPr>
            <a:spLocks noGrp="1" noRot="1" noChangeAspect="1" noChangeArrowheads="1" noTextEdit="1"/>
          </p:cNvSpPr>
          <p:nvPr>
            <p:ph type="sldImg"/>
          </p:nvPr>
        </p:nvSpPr>
        <p:spPr>
          <a:xfrm>
            <a:off x="1144588" y="687388"/>
            <a:ext cx="4568825" cy="3425825"/>
          </a:xfrm>
          <a:ln w="12700" cap="flat"/>
        </p:spPr>
      </p:sp>
      <p:sp>
        <p:nvSpPr>
          <p:cNvPr id="203780"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32855514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p>
            <a:fld id="{075CCD7D-5C28-4314-8EC5-158F211327A3}" type="slidenum">
              <a:rPr lang="en-US" altLang="zh-CN"/>
              <a:pPr/>
              <a:t>77</a:t>
            </a:fld>
            <a:endParaRPr lang="en-US" altLang="zh-CN"/>
          </a:p>
        </p:txBody>
      </p:sp>
      <p:sp>
        <p:nvSpPr>
          <p:cNvPr id="204803" name="Rectangle 2"/>
          <p:cNvSpPr>
            <a:spLocks noGrp="1" noRot="1" noChangeAspect="1" noChangeArrowheads="1" noTextEdit="1"/>
          </p:cNvSpPr>
          <p:nvPr>
            <p:ph type="sldImg"/>
          </p:nvPr>
        </p:nvSpPr>
        <p:spPr>
          <a:xfrm>
            <a:off x="1144588" y="687388"/>
            <a:ext cx="4568825" cy="3425825"/>
          </a:xfrm>
          <a:ln w="12700" cap="flat"/>
        </p:spPr>
      </p:sp>
      <p:sp>
        <p:nvSpPr>
          <p:cNvPr id="204804"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1145169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p>
            <a:fld id="{E8C05C87-D9F9-4D0E-B591-3D012519D6A5}" type="slidenum">
              <a:rPr lang="en-US" altLang="zh-CN"/>
              <a:pPr/>
              <a:t>78</a:t>
            </a:fld>
            <a:endParaRPr lang="en-US" altLang="zh-CN"/>
          </a:p>
        </p:txBody>
      </p:sp>
      <p:sp>
        <p:nvSpPr>
          <p:cNvPr id="205827" name="Rectangle 2"/>
          <p:cNvSpPr>
            <a:spLocks noGrp="1" noRot="1" noChangeAspect="1" noChangeArrowheads="1" noTextEdit="1"/>
          </p:cNvSpPr>
          <p:nvPr>
            <p:ph type="sldImg"/>
          </p:nvPr>
        </p:nvSpPr>
        <p:spPr>
          <a:xfrm>
            <a:off x="1144588" y="687388"/>
            <a:ext cx="4568825" cy="3425825"/>
          </a:xfrm>
          <a:ln w="12700" cap="flat"/>
        </p:spPr>
      </p:sp>
      <p:sp>
        <p:nvSpPr>
          <p:cNvPr id="205828"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3056431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p>
            <a:fld id="{60EB5C11-C417-458A-8F54-656CC1B1D90E}" type="slidenum">
              <a:rPr lang="en-US" altLang="zh-CN"/>
              <a:pPr/>
              <a:t>7</a:t>
            </a:fld>
            <a:endParaRPr lang="en-US" altLang="zh-CN"/>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6982756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0A57C1-A4D7-4293-8AEB-6376F55942CB}" type="slidenum">
              <a:rPr lang="zh-CN" altLang="en-US"/>
              <a:pPr/>
              <a:t>79</a:t>
            </a:fld>
            <a:endParaRPr lang="en-US" altLang="zh-CN"/>
          </a:p>
        </p:txBody>
      </p:sp>
      <p:sp>
        <p:nvSpPr>
          <p:cNvPr id="933890" name="Rectangle 2"/>
          <p:cNvSpPr>
            <a:spLocks noGrp="1" noRot="1" noChangeAspect="1" noChangeArrowheads="1" noTextEdit="1"/>
          </p:cNvSpPr>
          <p:nvPr>
            <p:ph type="sldImg"/>
          </p:nvPr>
        </p:nvSpPr>
        <p:spPr>
          <a:ln/>
        </p:spPr>
      </p:sp>
      <p:sp>
        <p:nvSpPr>
          <p:cNvPr id="933891" name="Rectangle 3"/>
          <p:cNvSpPr>
            <a:spLocks noGrp="1" noChangeArrowheads="1"/>
          </p:cNvSpPr>
          <p:nvPr>
            <p:ph type="body" idx="1"/>
          </p:nvPr>
        </p:nvSpPr>
        <p:spPr/>
        <p:txBody>
          <a:bodyPr/>
          <a:lstStyle/>
          <a:p>
            <a:endParaRPr lang="zh-CN" altLang="en-US" dirty="0"/>
          </a:p>
        </p:txBody>
      </p:sp>
    </p:spTree>
    <p:extLst>
      <p:ext uri="{BB962C8B-B14F-4D97-AF65-F5344CB8AC3E}">
        <p14:creationId xmlns="" xmlns:p14="http://schemas.microsoft.com/office/powerpoint/2010/main" val="29477840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E370ABDB-DA50-4A67-ABF1-EA85CF522D39}" type="slidenum">
              <a:rPr lang="en-US" altLang="zh-CN"/>
              <a:pPr/>
              <a:t>80</a:t>
            </a:fld>
            <a:endParaRPr lang="en-US" altLang="zh-CN"/>
          </a:p>
        </p:txBody>
      </p:sp>
      <p:sp>
        <p:nvSpPr>
          <p:cNvPr id="206851" name="Rectangle 2"/>
          <p:cNvSpPr>
            <a:spLocks noGrp="1" noRot="1" noChangeAspect="1" noChangeArrowheads="1" noTextEdit="1"/>
          </p:cNvSpPr>
          <p:nvPr>
            <p:ph type="sldImg"/>
          </p:nvPr>
        </p:nvSpPr>
        <p:spPr>
          <a:xfrm>
            <a:off x="1144588" y="687388"/>
            <a:ext cx="4568825" cy="3425825"/>
          </a:xfrm>
          <a:ln w="12700" cap="flat"/>
        </p:spPr>
      </p:sp>
      <p:sp>
        <p:nvSpPr>
          <p:cNvPr id="206852"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38165790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F152359B-478A-421D-BA28-D6952D0B52ED}" type="slidenum">
              <a:rPr lang="en-US" altLang="zh-CN"/>
              <a:pPr/>
              <a:t>81</a:t>
            </a:fld>
            <a:endParaRPr lang="en-US" altLang="zh-CN"/>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p:spPr>
        <p:txBody>
          <a:bodyPr/>
          <a:lstStyle/>
          <a:p>
            <a:pPr eaLnBrk="1" hangingPunct="1"/>
            <a:r>
              <a:rPr lang="zh-CN" altLang="en-US" dirty="0"/>
              <a:t>信道允许通过的带宽限制允许通过的码元，从而限制发送器或网卡的传输速率。</a:t>
            </a:r>
            <a:endParaRPr lang="zh-CN" altLang="zh-CN" dirty="0"/>
          </a:p>
        </p:txBody>
      </p:sp>
    </p:spTree>
    <p:extLst>
      <p:ext uri="{BB962C8B-B14F-4D97-AF65-F5344CB8AC3E}">
        <p14:creationId xmlns="" xmlns:p14="http://schemas.microsoft.com/office/powerpoint/2010/main" val="2521176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50B1F825-DC89-40FC-B839-B7E32695AF2C}" type="slidenum">
              <a:rPr lang="en-US" altLang="zh-CN"/>
              <a:pPr/>
              <a:t>82</a:t>
            </a:fld>
            <a:endParaRPr lang="en-US" altLang="zh-CN"/>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1812460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EB208AC7-DB66-448F-BBDB-F617635F8F53}" type="slidenum">
              <a:rPr lang="en-US" altLang="zh-CN"/>
              <a:pPr/>
              <a:t>83</a:t>
            </a:fld>
            <a:endParaRPr lang="en-US" altLang="zh-CN"/>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6805591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ADD77953-DA4A-4BAF-89F0-EACDFCD178B9}" type="slidenum">
              <a:rPr lang="en-US" altLang="zh-CN"/>
              <a:pPr/>
              <a:t>84</a:t>
            </a:fld>
            <a:endParaRPr lang="en-US" altLang="zh-CN"/>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2087000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8958E6-179B-47EA-95B3-492B3FC4770A}" type="slidenum">
              <a:rPr lang="zh-CN" altLang="en-US"/>
              <a:pPr/>
              <a:t>85</a:t>
            </a:fld>
            <a:endParaRPr lang="en-US" altLang="zh-CN"/>
          </a:p>
        </p:txBody>
      </p:sp>
      <p:sp>
        <p:nvSpPr>
          <p:cNvPr id="951298" name="Rectangle 2"/>
          <p:cNvSpPr>
            <a:spLocks noGrp="1" noRot="1" noChangeAspect="1" noChangeArrowheads="1" noTextEdit="1"/>
          </p:cNvSpPr>
          <p:nvPr>
            <p:ph type="sldImg"/>
          </p:nvPr>
        </p:nvSpPr>
        <p:spPr>
          <a:ln/>
        </p:spPr>
      </p:sp>
      <p:sp>
        <p:nvSpPr>
          <p:cNvPr id="951299"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4122931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0EBBB-DB62-4FB1-B9F0-8F7F002AA78C}" type="slidenum">
              <a:rPr lang="zh-CN" altLang="en-US"/>
              <a:pPr/>
              <a:t>86</a:t>
            </a:fld>
            <a:endParaRPr lang="en-US" altLang="zh-CN"/>
          </a:p>
        </p:txBody>
      </p:sp>
      <p:sp>
        <p:nvSpPr>
          <p:cNvPr id="1415170" name="Rectangle 2"/>
          <p:cNvSpPr>
            <a:spLocks noGrp="1" noRot="1" noChangeAspect="1" noChangeArrowheads="1" noTextEdit="1"/>
          </p:cNvSpPr>
          <p:nvPr>
            <p:ph type="sldImg"/>
          </p:nvPr>
        </p:nvSpPr>
        <p:spPr>
          <a:ln/>
        </p:spPr>
      </p:sp>
      <p:sp>
        <p:nvSpPr>
          <p:cNvPr id="1415171"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5984355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529454-A0F0-4E45-BFE7-6B7F70748DB3}" type="slidenum">
              <a:rPr lang="zh-CN" altLang="en-US"/>
              <a:pPr/>
              <a:t>87</a:t>
            </a:fld>
            <a:endParaRPr lang="en-US" altLang="zh-CN"/>
          </a:p>
        </p:txBody>
      </p:sp>
      <p:sp>
        <p:nvSpPr>
          <p:cNvPr id="952322" name="Rectangle 2"/>
          <p:cNvSpPr>
            <a:spLocks noGrp="1" noRot="1" noChangeAspect="1" noChangeArrowheads="1" noTextEdit="1"/>
          </p:cNvSpPr>
          <p:nvPr>
            <p:ph type="sldImg"/>
          </p:nvPr>
        </p:nvSpPr>
        <p:spPr>
          <a:ln/>
        </p:spPr>
      </p:sp>
      <p:sp>
        <p:nvSpPr>
          <p:cNvPr id="952323"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22758492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00F5B2-79EF-4321-AF18-9BFA42B47790}" type="slidenum">
              <a:rPr lang="zh-CN" altLang="en-US"/>
              <a:pPr/>
              <a:t>88</a:t>
            </a:fld>
            <a:endParaRPr lang="en-US" altLang="zh-CN"/>
          </a:p>
        </p:txBody>
      </p:sp>
      <p:sp>
        <p:nvSpPr>
          <p:cNvPr id="953346" name="Rectangle 2"/>
          <p:cNvSpPr>
            <a:spLocks noGrp="1" noRot="1" noChangeAspect="1" noChangeArrowheads="1" noTextEdit="1"/>
          </p:cNvSpPr>
          <p:nvPr>
            <p:ph type="sldImg"/>
          </p:nvPr>
        </p:nvSpPr>
        <p:spPr>
          <a:ln/>
        </p:spPr>
      </p:sp>
      <p:sp>
        <p:nvSpPr>
          <p:cNvPr id="953347" name="Rectangle 3"/>
          <p:cNvSpPr>
            <a:spLocks noGrp="1" noChangeArrowheads="1"/>
          </p:cNvSpPr>
          <p:nvPr>
            <p:ph type="body" idx="1"/>
          </p:nvPr>
        </p:nvSpPr>
        <p:spPr/>
        <p:txBody>
          <a:bodyPr/>
          <a:lstStyle/>
          <a:p>
            <a:endParaRPr lang="zh-CN" altLang="en-US"/>
          </a:p>
        </p:txBody>
      </p:sp>
    </p:spTree>
    <p:extLst>
      <p:ext uri="{BB962C8B-B14F-4D97-AF65-F5344CB8AC3E}">
        <p14:creationId xmlns="" xmlns:p14="http://schemas.microsoft.com/office/powerpoint/2010/main" val="1792299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信息编码：</a:t>
            </a:r>
            <a:r>
              <a:rPr lang="zh-CN" altLang="en-US" u="sng" dirty="0"/>
              <a:t>信源编码</a:t>
            </a:r>
            <a:endParaRPr lang="en-US" altLang="zh-CN" u="sng" dirty="0"/>
          </a:p>
          <a:p>
            <a:r>
              <a:rPr lang="zh-CN" altLang="en-US" dirty="0"/>
              <a:t>数据编码：</a:t>
            </a:r>
            <a:r>
              <a:rPr lang="zh-CN" altLang="en-US" u="sng" dirty="0"/>
              <a:t>信道编码</a:t>
            </a:r>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8</a:t>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p:spPr>
        <p:txBody>
          <a:bodyPr/>
          <a:lstStyle/>
          <a:p>
            <a:fld id="{41CF8985-CF7F-4202-A515-94E8507EC4A8}" type="slidenum">
              <a:rPr lang="en-US" altLang="zh-CN"/>
              <a:pPr/>
              <a:t>89</a:t>
            </a:fld>
            <a:endParaRPr lang="en-US" altLang="zh-CN"/>
          </a:p>
        </p:txBody>
      </p:sp>
      <p:sp>
        <p:nvSpPr>
          <p:cNvPr id="211971" name="Rectangle 2"/>
          <p:cNvSpPr>
            <a:spLocks noGrp="1" noRot="1" noChangeAspect="1" noChangeArrowheads="1" noTextEdit="1"/>
          </p:cNvSpPr>
          <p:nvPr>
            <p:ph type="sldImg"/>
          </p:nvPr>
        </p:nvSpPr>
        <p:spPr>
          <a:xfrm>
            <a:off x="1144588" y="687388"/>
            <a:ext cx="4568825" cy="3425825"/>
          </a:xfrm>
          <a:ln w="12700" cap="flat"/>
        </p:spPr>
      </p:sp>
      <p:sp>
        <p:nvSpPr>
          <p:cNvPr id="211972" name="Rectangle 3"/>
          <p:cNvSpPr>
            <a:spLocks noGrp="1" noChangeArrowheads="1"/>
          </p:cNvSpPr>
          <p:nvPr>
            <p:ph type="body" idx="1"/>
          </p:nvPr>
        </p:nvSpPr>
        <p:spPr>
          <a:xfrm>
            <a:off x="914400" y="4343400"/>
            <a:ext cx="5029200" cy="4114800"/>
          </a:xfrm>
          <a:noFill/>
          <a:ln/>
        </p:spPr>
        <p:txBody>
          <a:bodyPr lIns="92075" tIns="46038" rIns="92075" bIns="46038"/>
          <a:lstStyle/>
          <a:p>
            <a:pPr eaLnBrk="1" hangingPunct="1"/>
            <a:endParaRPr lang="zh-CN" altLang="zh-CN"/>
          </a:p>
        </p:txBody>
      </p:sp>
    </p:spTree>
    <p:extLst>
      <p:ext uri="{BB962C8B-B14F-4D97-AF65-F5344CB8AC3E}">
        <p14:creationId xmlns="" xmlns:p14="http://schemas.microsoft.com/office/powerpoint/2010/main" val="29253850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90</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368713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p>
            <a:fld id="{0FB5AECC-64C0-4B87-A7F3-CC710249B0BE}" type="slidenum">
              <a:rPr lang="en-US" altLang="zh-CN"/>
              <a:pPr/>
              <a:t>91</a:t>
            </a:fld>
            <a:endParaRPr lang="en-US" altLang="zh-CN"/>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6532348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F48121B3-23FA-4FB5-AF2F-AD20BCA50B79}" type="slidenum">
              <a:rPr lang="en-US" altLang="zh-CN"/>
              <a:pPr/>
              <a:t>92</a:t>
            </a:fld>
            <a:endParaRPr lang="en-US" altLang="zh-CN"/>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8620192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93</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408116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94</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95</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96</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102</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1F71481-EE40-4529-A6A7-181EF38172B3}" type="slidenum">
              <a:rPr lang="en-US" altLang="zh-CN"/>
              <a:pPr/>
              <a:t>103</a:t>
            </a:fld>
            <a:endParaRPr lang="en-US" altLang="zh-CN"/>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965322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p>
            <a:fld id="{A3B1045F-0DF6-4D23-AD43-BE91EF154358}" type="slidenum">
              <a:rPr lang="en-US" altLang="zh-CN"/>
              <a:pPr/>
              <a:t>9</a:t>
            </a:fld>
            <a:endParaRPr lang="en-US" altLang="zh-CN"/>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1390776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7C07B-52BD-4CBF-BAF8-2F9DF6A3434E}" type="slidenum">
              <a:rPr lang="en-US" altLang="zh-CN"/>
              <a:pPr/>
              <a:t>105</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latin typeface="Arial" pitchFamily="34" charset="0"/>
                <a:ea typeface="宋体" pitchFamily="2" charset="-122"/>
                <a:cs typeface="+mn-cs"/>
              </a:rPr>
              <a:t>We shall see that(7. 5. 25)is none other than the celebrated Snell's law applied to elastic waves.</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106</a:t>
            </a:fld>
            <a:endParaRPr lang="en-US" altLang="zh-CN"/>
          </a:p>
        </p:txBody>
      </p:sp>
    </p:spTree>
    <p:extLst>
      <p:ext uri="{BB962C8B-B14F-4D97-AF65-F5344CB8AC3E}">
        <p14:creationId xmlns="" xmlns:p14="http://schemas.microsoft.com/office/powerpoint/2010/main" val="6375639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93874-9CE7-45C5-AB8C-AD293A9A26C1}" type="slidenum">
              <a:rPr lang="en-US" altLang="zh-CN"/>
              <a:pPr/>
              <a:t>107</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p>
            <a:fld id="{75D97C69-2B3E-461B-905F-E8E060C9DC05}" type="slidenum">
              <a:rPr lang="en-US" altLang="zh-CN"/>
              <a:pPr/>
              <a:t>109</a:t>
            </a:fld>
            <a:endParaRPr lang="en-US" altLang="zh-CN"/>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p:spPr>
        <p:txBody>
          <a:bodyPr/>
          <a:lstStyle/>
          <a:p>
            <a:pPr eaLnBrk="1" hangingPunct="1"/>
            <a:r>
              <a:rPr lang="zh-CN" altLang="en-US" dirty="0"/>
              <a:t>光脉冲在多模光纤中传输时会逐渐展开，造成失真。</a:t>
            </a:r>
            <a:endParaRPr lang="zh-CN" altLang="zh-CN" dirty="0"/>
          </a:p>
        </p:txBody>
      </p:sp>
    </p:spTree>
    <p:extLst>
      <p:ext uri="{BB962C8B-B14F-4D97-AF65-F5344CB8AC3E}">
        <p14:creationId xmlns="" xmlns:p14="http://schemas.microsoft.com/office/powerpoint/2010/main" val="1953023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a:solidFill>
                  <a:schemeClr val="tx1"/>
                </a:solidFill>
                <a:latin typeface="Arial" pitchFamily="34" charset="0"/>
                <a:ea typeface="宋体" pitchFamily="2" charset="-122"/>
                <a:cs typeface="+mn-cs"/>
              </a:rPr>
              <a:t>intensive core</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111</a:t>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pitchFamily="34" charset="0"/>
                <a:ea typeface="宋体" pitchFamily="2" charset="-122"/>
                <a:cs typeface="+mn-cs"/>
              </a:rPr>
              <a:t>LED</a:t>
            </a:r>
            <a:r>
              <a:rPr lang="en-US" altLang="zh-CN" sz="1200" b="0" i="0" kern="1200" baseline="0" dirty="0">
                <a:solidFill>
                  <a:schemeClr val="tx1"/>
                </a:solidFill>
                <a:effectLst/>
                <a:latin typeface="Arial" pitchFamily="34" charset="0"/>
                <a:ea typeface="宋体" pitchFamily="2" charset="-122"/>
                <a:cs typeface="+mn-cs"/>
              </a:rPr>
              <a:t>: </a:t>
            </a:r>
            <a:r>
              <a:rPr lang="en-US" altLang="zh-CN" sz="1200" b="0" i="0" kern="1200" dirty="0">
                <a:solidFill>
                  <a:schemeClr val="tx1"/>
                </a:solidFill>
                <a:effectLst/>
                <a:latin typeface="Arial" pitchFamily="34" charset="0"/>
                <a:ea typeface="宋体" pitchFamily="2" charset="-122"/>
                <a:cs typeface="+mn-cs"/>
              </a:rPr>
              <a:t>light-emitting diode</a:t>
            </a:r>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113</a:t>
            </a:fld>
            <a:endParaRPr lang="en-US" altLang="zh-CN"/>
          </a:p>
        </p:txBody>
      </p:sp>
    </p:spTree>
    <p:extLst>
      <p:ext uri="{BB962C8B-B14F-4D97-AF65-F5344CB8AC3E}">
        <p14:creationId xmlns="" xmlns:p14="http://schemas.microsoft.com/office/powerpoint/2010/main" val="4166699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76922666-870C-4EBD-A668-DDB391839045}" type="slidenum">
              <a:rPr lang="en-US" altLang="zh-CN"/>
              <a:pPr/>
              <a:t>115</a:t>
            </a:fld>
            <a:endParaRPr lang="en-US" altLang="zh-CN"/>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 xmlns:p14="http://schemas.microsoft.com/office/powerpoint/2010/main" val="24686489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5C6154-6CEF-4A0A-9BD2-9B6455D53E4A}" type="slidenum">
              <a:rPr lang="en-US" altLang="zh-CN"/>
              <a:pPr/>
              <a:t>116</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DFBF5B17-7572-4C18-85C9-DE844B297EA6}" type="slidenum">
              <a:rPr lang="en-US" altLang="zh-CN"/>
              <a:pPr/>
              <a:t>119</a:t>
            </a:fld>
            <a:endParaRPr lang="en-US" altLang="zh-CN"/>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 xmlns:p14="http://schemas.microsoft.com/office/powerpoint/2010/main" val="33636654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137CEFC-D495-4D58-B5AB-591A842F5EAB}" type="slidenum">
              <a:rPr lang="en-US" altLang="zh-CN" smtClean="0"/>
              <a:pPr>
                <a:defRPr/>
              </a:pPr>
              <a:t>120</a:t>
            </a:fld>
            <a:endParaRPr lang="en-US" altLang="zh-CN"/>
          </a:p>
        </p:txBody>
      </p:sp>
    </p:spTree>
    <p:extLst>
      <p:ext uri="{BB962C8B-B14F-4D97-AF65-F5344CB8AC3E}">
        <p14:creationId xmlns="" xmlns:p14="http://schemas.microsoft.com/office/powerpoint/2010/main" val="3029366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userDrawn="1"/>
          </p:nvGrpSpPr>
          <p:grpSpPr bwMode="auto">
            <a:xfrm>
              <a:off x="183" y="1604"/>
              <a:ext cx="448"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userDrawn="1"/>
          </p:nvGrpSpPr>
          <p:grpSpPr bwMode="auto">
            <a:xfrm>
              <a:off x="261" y="1870"/>
              <a:ext cx="465"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userDrawn="1"/>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algn="l">
              <a:defRPr/>
            </a:pPr>
            <a:r>
              <a:rPr lang="zh-CN" altLang="en-US" sz="4400">
                <a:ea typeface="方正舒体" pitchFamily="2" charset="-122"/>
              </a:rPr>
              <a:t>中国地质大学</a:t>
            </a:r>
          </a:p>
          <a:p>
            <a:pPr algn="l">
              <a:defRPr/>
            </a:pPr>
            <a:r>
              <a:rPr lang="en-US" altLang="zh-CN" sz="2000"/>
              <a:t>China University of Geosciences</a:t>
            </a:r>
            <a:r>
              <a:rPr lang="en-US" altLang="zh-CN" sz="1800"/>
              <a:t> </a:t>
            </a:r>
          </a:p>
        </p:txBody>
      </p:sp>
      <p:sp>
        <p:nvSpPr>
          <p:cNvPr id="513036"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513037"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92900" y="203200"/>
            <a:ext cx="2120900" cy="5973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0200" y="203200"/>
            <a:ext cx="6210300" cy="59737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55600" y="203200"/>
            <a:ext cx="8420100" cy="627063"/>
          </a:xfrm>
        </p:spPr>
        <p:txBody>
          <a:bodyPr/>
          <a:lstStyle/>
          <a:p>
            <a:r>
              <a:rPr lang="zh-CN" altLang="en-US"/>
              <a:t>单击此处编辑母版标题样式</a:t>
            </a:r>
          </a:p>
        </p:txBody>
      </p:sp>
      <p:sp>
        <p:nvSpPr>
          <p:cNvPr id="3" name="表格占位符 2"/>
          <p:cNvSpPr>
            <a:spLocks noGrp="1"/>
          </p:cNvSpPr>
          <p:nvPr>
            <p:ph type="tbl" idx="1"/>
          </p:nvPr>
        </p:nvSpPr>
        <p:spPr>
          <a:xfrm>
            <a:off x="330200" y="1028700"/>
            <a:ext cx="8483600" cy="5148263"/>
          </a:xfrm>
        </p:spPr>
        <p:txBody>
          <a:bodyPr/>
          <a:lstStyle/>
          <a:p>
            <a:pPr lvl="0"/>
            <a:endParaRPr lang="zh-CN" alt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002"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algn="l">
              <a:defRPr/>
            </a:pPr>
            <a:r>
              <a:rPr lang="en-US" altLang="zh-CN" sz="1800">
                <a:solidFill>
                  <a:schemeClr val="bg2"/>
                </a:solidFill>
              </a:rPr>
              <a:t>2.</a:t>
            </a:r>
            <a:fld id="{C2311AF2-2033-4B40-BFDD-A9D8DCC72CF4}" type="slidenum">
              <a:rPr lang="en-US" altLang="zh-CN" sz="1800">
                <a:solidFill>
                  <a:schemeClr val="bg2"/>
                </a:solidFill>
              </a:rPr>
              <a:pPr algn="l">
                <a:defRPr/>
              </a:pPr>
              <a:t>‹#›</a:t>
            </a:fld>
            <a:endParaRPr lang="en-US" altLang="zh-CN" sz="1800">
              <a:solidFill>
                <a:schemeClr val="bg2"/>
              </a:solidFill>
            </a:endParaRPr>
          </a:p>
        </p:txBody>
      </p:sp>
      <p:sp>
        <p:nvSpPr>
          <p:cNvPr id="512003"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defRPr/>
            </a:pPr>
            <a:endParaRPr lang="zh-CN" altLang="zh-CN" sz="1800">
              <a:solidFill>
                <a:srgbClr val="FF0000"/>
              </a:solidFill>
              <a:latin typeface="Arial" pitchFamily="34" charset="0"/>
            </a:endParaRPr>
          </a:p>
        </p:txBody>
      </p:sp>
      <p:sp>
        <p:nvSpPr>
          <p:cNvPr id="512004" name="Line 4"/>
          <p:cNvSpPr>
            <a:spLocks noChangeShapeType="1"/>
          </p:cNvSpPr>
          <p:nvPr/>
        </p:nvSpPr>
        <p:spPr bwMode="auto">
          <a:xfrm flipV="1">
            <a:off x="323850" y="6237288"/>
            <a:ext cx="8569325" cy="11112"/>
          </a:xfrm>
          <a:prstGeom prst="line">
            <a:avLst/>
          </a:prstGeom>
          <a:noFill/>
          <a:ln w="19050">
            <a:solidFill>
              <a:schemeClr val="hlink"/>
            </a:solidFill>
            <a:round/>
            <a:headEnd/>
            <a:tailEnd/>
          </a:ln>
          <a:effectLst/>
        </p:spPr>
        <p:txBody>
          <a:bodyPr/>
          <a:lstStyle/>
          <a:p>
            <a:pPr>
              <a:defRPr/>
            </a:pPr>
            <a:endParaRPr lang="zh-CN" altLang="en-US"/>
          </a:p>
        </p:txBody>
      </p:sp>
      <p:sp>
        <p:nvSpPr>
          <p:cNvPr id="512005"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defRPr/>
            </a:pPr>
            <a:r>
              <a:rPr lang="zh-CN" altLang="en-US" sz="1400" dirty="0">
                <a:latin typeface="Times New Roman" pitchFamily="18" charset="0"/>
              </a:rPr>
              <a:t>计算机网络</a:t>
            </a:r>
            <a:r>
              <a:rPr lang="en-US" altLang="zh-CN" sz="1400" dirty="0">
                <a:latin typeface="Times New Roman" pitchFamily="18" charset="0"/>
              </a:rPr>
              <a:t>(</a:t>
            </a:r>
            <a:r>
              <a:rPr lang="zh-CN" altLang="en-US" sz="1400" dirty="0">
                <a:latin typeface="Times New Roman" pitchFamily="18" charset="0"/>
              </a:rPr>
              <a:t>谢</a:t>
            </a:r>
            <a:r>
              <a:rPr lang="en-US" altLang="zh-CN" sz="1400" dirty="0">
                <a:latin typeface="Times New Roman" pitchFamily="18" charset="0"/>
              </a:rPr>
              <a:t>.</a:t>
            </a:r>
            <a:r>
              <a:rPr lang="zh-CN" altLang="en-US" sz="1400" dirty="0">
                <a:latin typeface="Times New Roman" pitchFamily="18" charset="0"/>
              </a:rPr>
              <a:t>第</a:t>
            </a:r>
            <a:r>
              <a:rPr lang="en-US" altLang="zh-CN" sz="1400" dirty="0">
                <a:latin typeface="Times New Roman" pitchFamily="18" charset="0"/>
              </a:rPr>
              <a:t>7</a:t>
            </a:r>
            <a:r>
              <a:rPr lang="zh-CN" altLang="en-US" sz="1400" dirty="0">
                <a:latin typeface="Times New Roman" pitchFamily="18" charset="0"/>
              </a:rPr>
              <a:t>版</a:t>
            </a:r>
            <a:r>
              <a:rPr lang="en-US" altLang="zh-CN" sz="1400" dirty="0">
                <a:latin typeface="Times New Roman" pitchFamily="18" charset="0"/>
              </a:rPr>
              <a:t>)</a:t>
            </a:r>
          </a:p>
        </p:txBody>
      </p:sp>
      <p:sp>
        <p:nvSpPr>
          <p:cNvPr id="6150" name="Rectangle 6"/>
          <p:cNvSpPr>
            <a:spLocks noGrp="1" noChangeArrowheads="1"/>
          </p:cNvSpPr>
          <p:nvPr>
            <p:ph type="title"/>
          </p:nvPr>
        </p:nvSpPr>
        <p:spPr bwMode="auto">
          <a:xfrm>
            <a:off x="355600" y="203200"/>
            <a:ext cx="8420100" cy="6270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6151" name="Rectangle 7"/>
          <p:cNvSpPr>
            <a:spLocks noGrp="1" noChangeArrowheads="1"/>
          </p:cNvSpPr>
          <p:nvPr>
            <p:ph type="body" idx="1"/>
          </p:nvPr>
        </p:nvSpPr>
        <p:spPr bwMode="auto">
          <a:xfrm>
            <a:off x="330200" y="1028700"/>
            <a:ext cx="8483600" cy="51482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78"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71.png"/><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9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28.bin"/></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29.bin"/></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30.bin"/></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89.png"/><Relationship Id="rId4" Type="http://schemas.openxmlformats.org/officeDocument/2006/relationships/oleObject" Target="../embeddings/oleObject31.bin"/></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oleObject" Target="../embeddings/oleObject32.bin"/><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oleObject" Target="../embeddings/oleObject33.bin"/></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19.wmf"/><Relationship Id="rId7" Type="http://schemas.openxmlformats.org/officeDocument/2006/relationships/image" Target="../media/image123.wmf"/><Relationship Id="rId2" Type="http://schemas.openxmlformats.org/officeDocument/2006/relationships/notesSlide" Target="../notesSlides/notesSlide182.xml"/><Relationship Id="rId1" Type="http://schemas.openxmlformats.org/officeDocument/2006/relationships/slideLayout" Target="../slideLayouts/slideLayout2.xml"/><Relationship Id="rId6" Type="http://schemas.openxmlformats.org/officeDocument/2006/relationships/image" Target="../media/image122.wmf"/><Relationship Id="rId5" Type="http://schemas.openxmlformats.org/officeDocument/2006/relationships/image" Target="../media/image121.wmf"/><Relationship Id="rId4" Type="http://schemas.openxmlformats.org/officeDocument/2006/relationships/image" Target="../media/image120.wmf"/></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25.wmf"/><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xml"/><Relationship Id="rId4" Type="http://schemas.openxmlformats.org/officeDocument/2006/relationships/image" Target="../media/image129.jpeg"/></Relationships>
</file>

<file path=ppt/slides/_rels/slide22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xml"/><Relationship Id="rId5" Type="http://schemas.openxmlformats.org/officeDocument/2006/relationships/image" Target="../media/image130.jpeg"/><Relationship Id="rId4" Type="http://schemas.openxmlformats.org/officeDocument/2006/relationships/image" Target="../media/image129.jpeg"/></Relationships>
</file>

<file path=ppt/slides/_rels/slide22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xml"/><Relationship Id="rId5" Type="http://schemas.openxmlformats.org/officeDocument/2006/relationships/image" Target="../media/image131.jpeg"/><Relationship Id="rId4" Type="http://schemas.openxmlformats.org/officeDocument/2006/relationships/image" Target="../media/image12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3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6.xml"/><Relationship Id="rId4" Type="http://schemas.openxmlformats.org/officeDocument/2006/relationships/image" Target="../media/image129.jpeg"/></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oleObject" Target="../embeddings/oleObject5.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7.bin"/></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3.png"/><Relationship Id="rId4" Type="http://schemas.openxmlformats.org/officeDocument/2006/relationships/oleObject" Target="../embeddings/oleObject8.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3.png"/><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9.v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30.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 Id="rId9"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31.xml"/><Relationship Id="rId7"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0" Type="http://schemas.openxmlformats.org/officeDocument/2006/relationships/oleObject" Target="../embeddings/oleObject22.bin"/><Relationship Id="rId4" Type="http://schemas.openxmlformats.org/officeDocument/2006/relationships/oleObject" Target="../embeddings/oleObject16.bin"/><Relationship Id="rId9" Type="http://schemas.openxmlformats.org/officeDocument/2006/relationships/oleObject" Target="../embeddings/oleObject21.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4.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58.emf"/><Relationship Id="rId4" Type="http://schemas.openxmlformats.org/officeDocument/2006/relationships/customXml" Target="../ink/ink1.xml"/></Relationships>
</file>

<file path=ppt/slides/_rels/slide85.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6.xml"/><Relationship Id="rId5" Type="http://schemas.openxmlformats.org/officeDocument/2006/relationships/image" Target="../media/image65.jpeg"/><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ctrTitle"/>
          </p:nvPr>
        </p:nvSpPr>
        <p:spPr>
          <a:xfrm>
            <a:off x="990600" y="2492896"/>
            <a:ext cx="7253288" cy="645592"/>
          </a:xfrm>
        </p:spPr>
        <p:txBody>
          <a:bodyPr/>
          <a:lstStyle/>
          <a:p>
            <a:pPr eaLnBrk="1" hangingPunct="1"/>
            <a:r>
              <a:rPr lang="zh-CN" altLang="en-US" sz="3600" dirty="0"/>
              <a:t>第 </a:t>
            </a:r>
            <a:r>
              <a:rPr lang="en-US" altLang="zh-CN" sz="3600" dirty="0"/>
              <a:t>2 </a:t>
            </a:r>
            <a:r>
              <a:rPr lang="zh-CN" altLang="en-US" sz="3600" dirty="0"/>
              <a:t>章  物理层</a:t>
            </a:r>
          </a:p>
        </p:txBody>
      </p:sp>
      <p:sp>
        <p:nvSpPr>
          <p:cNvPr id="8195" name="Rectangle 8"/>
          <p:cNvSpPr>
            <a:spLocks noGrp="1" noChangeArrowheads="1"/>
          </p:cNvSpPr>
          <p:nvPr>
            <p:ph type="subTitle" idx="1"/>
          </p:nvPr>
        </p:nvSpPr>
        <p:spPr>
          <a:xfrm>
            <a:off x="285720" y="3429000"/>
            <a:ext cx="8401080" cy="2819400"/>
          </a:xfrm>
        </p:spPr>
        <p:txBody>
          <a:bodyPr/>
          <a:lstStyle/>
          <a:p>
            <a:pPr marL="342000" indent="-342000" algn="l">
              <a:spcBef>
                <a:spcPts val="600"/>
              </a:spcBef>
              <a:buFontTx/>
              <a:buChar char="•"/>
            </a:pPr>
            <a:r>
              <a:rPr lang="en-US" altLang="zh-CN" dirty="0">
                <a:latin typeface="+mj-lt"/>
              </a:rPr>
              <a:t>We would like to be able to give you a one-sentence definition of the Internet, a definition that you can take home and share with your family and friends. </a:t>
            </a:r>
          </a:p>
          <a:p>
            <a:pPr marL="342000" indent="-342000" algn="l">
              <a:spcBef>
                <a:spcPts val="600"/>
              </a:spcBef>
              <a:buFontTx/>
              <a:buChar char="•"/>
            </a:pPr>
            <a:r>
              <a:rPr lang="en-US" altLang="zh-CN" dirty="0">
                <a:latin typeface="+mj-lt"/>
              </a:rPr>
              <a:t>Alas, the Internet is very complex and ever changing, both in terms of its hardware and software, as well as in the services it provides. </a:t>
            </a:r>
          </a:p>
          <a:p>
            <a:pPr eaLnBrk="1" hangingPunct="1"/>
            <a:endParaRPr lang="zh-CN" altLang="zh-CN" dirty="0"/>
          </a:p>
        </p:txBody>
      </p:sp>
    </p:spTree>
    <p:extLst>
      <p:ext uri="{BB962C8B-B14F-4D97-AF65-F5344CB8AC3E}">
        <p14:creationId xmlns="" xmlns:p14="http://schemas.microsoft.com/office/powerpoint/2010/main" val="202903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55600" y="203200"/>
            <a:ext cx="8359804" cy="627063"/>
          </a:xfrm>
        </p:spPr>
        <p:txBody>
          <a:bodyPr/>
          <a:lstStyle/>
          <a:p>
            <a:pPr eaLnBrk="1" hangingPunct="1"/>
            <a:r>
              <a:rPr lang="zh-CN" altLang="en-US" dirty="0"/>
              <a:t>几个术语</a:t>
            </a:r>
          </a:p>
        </p:txBody>
      </p:sp>
      <p:sp>
        <p:nvSpPr>
          <p:cNvPr id="13315" name="Rectangle 3"/>
          <p:cNvSpPr>
            <a:spLocks noGrp="1" noChangeArrowheads="1"/>
          </p:cNvSpPr>
          <p:nvPr>
            <p:ph type="body" idx="1"/>
          </p:nvPr>
        </p:nvSpPr>
        <p:spPr>
          <a:xfrm>
            <a:off x="355600" y="1052736"/>
            <a:ext cx="8464872" cy="5184575"/>
          </a:xfrm>
        </p:spPr>
        <p:txBody>
          <a:bodyPr/>
          <a:lstStyle/>
          <a:p>
            <a:pPr eaLnBrk="1" hangingPunct="1">
              <a:lnSpc>
                <a:spcPct val="120000"/>
              </a:lnSpc>
            </a:pPr>
            <a:r>
              <a:rPr lang="zh-CN" altLang="en-US" dirty="0"/>
              <a:t>调制 </a:t>
            </a:r>
            <a:r>
              <a:rPr lang="en-US" altLang="zh-CN" dirty="0"/>
              <a:t>—— </a:t>
            </a:r>
            <a:r>
              <a:rPr lang="zh-CN" altLang="en-US" dirty="0"/>
              <a:t>把数字信号转换为模拟信号的过程。</a:t>
            </a:r>
          </a:p>
          <a:p>
            <a:pPr eaLnBrk="1" hangingPunct="1">
              <a:lnSpc>
                <a:spcPct val="120000"/>
              </a:lnSpc>
            </a:pPr>
            <a:endParaRPr lang="zh-CN" altLang="en-US" dirty="0"/>
          </a:p>
          <a:p>
            <a:pPr eaLnBrk="1" hangingPunct="1">
              <a:lnSpc>
                <a:spcPct val="120000"/>
              </a:lnSpc>
            </a:pPr>
            <a:r>
              <a:rPr lang="zh-CN" altLang="en-US" dirty="0"/>
              <a:t>解调 </a:t>
            </a:r>
            <a:r>
              <a:rPr lang="en-US" altLang="zh-CN" dirty="0"/>
              <a:t>—— </a:t>
            </a:r>
            <a:r>
              <a:rPr lang="zh-CN" altLang="en-US" dirty="0"/>
              <a:t>把模拟信号转换为数字信号的过程。</a:t>
            </a:r>
            <a:r>
              <a:rPr lang="zh-CN" altLang="en-US" sz="2000" dirty="0"/>
              <a:t>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zh-CN" altLang="en-US" dirty="0"/>
              <a:t>近端串扰</a:t>
            </a:r>
          </a:p>
        </p:txBody>
      </p:sp>
      <p:sp>
        <p:nvSpPr>
          <p:cNvPr id="67587" name="Rectangle 4"/>
          <p:cNvSpPr>
            <a:spLocks noGrp="1" noChangeArrowheads="1"/>
          </p:cNvSpPr>
          <p:nvPr>
            <p:ph type="body" idx="1"/>
          </p:nvPr>
        </p:nvSpPr>
        <p:spPr>
          <a:xfrm>
            <a:off x="330200" y="1071546"/>
            <a:ext cx="8483600" cy="5093758"/>
          </a:xfrm>
        </p:spPr>
        <p:txBody>
          <a:bodyPr/>
          <a:lstStyle/>
          <a:p>
            <a:pPr eaLnBrk="1" hangingPunct="1">
              <a:spcBef>
                <a:spcPts val="600"/>
              </a:spcBef>
            </a:pPr>
            <a:r>
              <a:rPr lang="zh-CN" altLang="en-US" dirty="0">
                <a:solidFill>
                  <a:schemeClr val="hlink"/>
                </a:solidFill>
              </a:rPr>
              <a:t>近端串扰</a:t>
            </a:r>
            <a:r>
              <a:rPr lang="en-US" altLang="zh-CN" dirty="0"/>
              <a:t>NEXT(</a:t>
            </a:r>
            <a:r>
              <a:rPr lang="en-US" altLang="zh-CN" dirty="0">
                <a:solidFill>
                  <a:srgbClr val="FF0000"/>
                </a:solidFill>
              </a:rPr>
              <a:t>N</a:t>
            </a:r>
            <a:r>
              <a:rPr lang="en-US" altLang="zh-CN" dirty="0"/>
              <a:t>ext </a:t>
            </a:r>
            <a:r>
              <a:rPr lang="en-US" altLang="zh-CN" dirty="0">
                <a:solidFill>
                  <a:srgbClr val="FF0000"/>
                </a:solidFill>
              </a:rPr>
              <a:t>E</a:t>
            </a:r>
            <a:r>
              <a:rPr lang="en-US" altLang="zh-CN" dirty="0"/>
              <a:t>nd </a:t>
            </a:r>
            <a:r>
              <a:rPr lang="en-US" altLang="zh-CN" dirty="0">
                <a:solidFill>
                  <a:srgbClr val="FF0000"/>
                </a:solidFill>
              </a:rPr>
              <a:t>C</a:t>
            </a:r>
            <a:r>
              <a:rPr lang="en-US" altLang="zh-CN" dirty="0"/>
              <a:t>ross</a:t>
            </a:r>
            <a:r>
              <a:rPr lang="en-US" altLang="zh-CN" dirty="0">
                <a:solidFill>
                  <a:srgbClr val="FF0000"/>
                </a:solidFill>
              </a:rPr>
              <a:t>t</a:t>
            </a:r>
            <a:r>
              <a:rPr lang="en-US" altLang="zh-CN" dirty="0"/>
              <a:t>alk)</a:t>
            </a:r>
            <a:r>
              <a:rPr lang="zh-CN" altLang="en-US" dirty="0"/>
              <a:t>是双绞线性能中的一个重要指标，它是指来自一对导体的信号</a:t>
            </a:r>
            <a:r>
              <a:rPr lang="zh-CN" altLang="en-US" dirty="0">
                <a:solidFill>
                  <a:srgbClr val="FF0000"/>
                </a:solidFill>
              </a:rPr>
              <a:t>在</a:t>
            </a:r>
            <a:r>
              <a:rPr lang="zh-CN" altLang="en-US" dirty="0"/>
              <a:t>另一对导体上发生的耦合</a:t>
            </a:r>
            <a:r>
              <a:rPr lang="en-US" altLang="zh-CN" dirty="0"/>
              <a:t>(coupling)</a:t>
            </a:r>
            <a:r>
              <a:rPr lang="zh-CN" altLang="en-US" dirty="0"/>
              <a:t>现象。</a:t>
            </a:r>
          </a:p>
          <a:p>
            <a:pPr marL="342900" lvl="1" indent="-342900" eaLnBrk="1" hangingPunct="1">
              <a:spcBef>
                <a:spcPts val="600"/>
              </a:spcBef>
            </a:pPr>
            <a:endParaRPr lang="zh-CN" altLang="en-US" dirty="0">
              <a:solidFill>
                <a:schemeClr val="hlink"/>
              </a:solidFill>
              <a:cs typeface="+mn-cs"/>
            </a:endParaRPr>
          </a:p>
          <a:p>
            <a:pPr eaLnBrk="1" hangingPunct="1">
              <a:spcBef>
                <a:spcPts val="600"/>
              </a:spcBef>
              <a:buBlip>
                <a:blip r:embed="rId2"/>
              </a:buBlip>
            </a:pPr>
            <a:r>
              <a:rPr lang="zh-CN" altLang="en-US" dirty="0"/>
              <a:t>这些导体可能是连接头中的</a:t>
            </a:r>
            <a:r>
              <a:rPr lang="zh-CN" altLang="en-US" dirty="0">
                <a:solidFill>
                  <a:schemeClr val="hlink"/>
                </a:solidFill>
              </a:rPr>
              <a:t>金属针</a:t>
            </a:r>
            <a:r>
              <a:rPr lang="zh-CN" altLang="en-US" dirty="0"/>
              <a:t>或是线缆中的</a:t>
            </a:r>
            <a:r>
              <a:rPr lang="zh-CN" altLang="en-US" dirty="0">
                <a:solidFill>
                  <a:schemeClr val="hlink"/>
                </a:solidFill>
              </a:rPr>
              <a:t>线对</a:t>
            </a:r>
            <a:r>
              <a:rPr lang="zh-CN" altLang="en-US" dirty="0"/>
              <a:t>。</a:t>
            </a:r>
          </a:p>
          <a:p>
            <a:pPr eaLnBrk="1" hangingPunct="1">
              <a:spcBef>
                <a:spcPts val="600"/>
              </a:spcBef>
            </a:pPr>
            <a:endParaRPr lang="zh-CN" altLang="en-US" dirty="0"/>
          </a:p>
          <a:p>
            <a:pPr eaLnBrk="1" hangingPunct="1">
              <a:spcBef>
                <a:spcPts val="600"/>
              </a:spcBef>
              <a:buBlip>
                <a:blip r:embed="rId2"/>
              </a:buBlip>
            </a:pPr>
            <a:r>
              <a:rPr lang="zh-CN" altLang="en-US" dirty="0">
                <a:solidFill>
                  <a:srgbClr val="FF0000"/>
                </a:solidFill>
              </a:rPr>
              <a:t>近端</a:t>
            </a:r>
            <a:r>
              <a:rPr lang="zh-CN" altLang="en-US" dirty="0"/>
              <a:t>指的是</a:t>
            </a:r>
            <a:r>
              <a:rPr lang="zh-CN" altLang="en-US" dirty="0">
                <a:solidFill>
                  <a:srgbClr val="FF0000"/>
                </a:solidFill>
              </a:rPr>
              <a:t>耦合发生</a:t>
            </a:r>
            <a:r>
              <a:rPr lang="zh-CN" altLang="en-US" b="1" u="sng" dirty="0"/>
              <a:t>在</a:t>
            </a:r>
            <a:r>
              <a:rPr lang="zh-CN" altLang="en-US" dirty="0"/>
              <a:t>被传输的信号进入链路</a:t>
            </a:r>
            <a:r>
              <a:rPr lang="zh-CN" altLang="en-US" b="1" u="sng" dirty="0"/>
              <a:t>时</a:t>
            </a:r>
            <a:r>
              <a:rPr lang="zh-CN" altLang="en-US" dirty="0">
                <a:solidFill>
                  <a:srgbClr val="FF0000"/>
                </a:solidFill>
              </a:rPr>
              <a:t>又耦合到</a:t>
            </a:r>
            <a:r>
              <a:rPr lang="zh-CN" altLang="en-US" dirty="0"/>
              <a:t>同一端的接收导体，即近端发送的信号</a:t>
            </a:r>
            <a:r>
              <a:rPr lang="zh-CN" altLang="en-US" dirty="0">
                <a:solidFill>
                  <a:srgbClr val="FF0000"/>
                </a:solidFill>
              </a:rPr>
              <a:t>被</a:t>
            </a:r>
            <a:r>
              <a:rPr lang="zh-CN" altLang="en-US" dirty="0"/>
              <a:t>近端接受线收到。</a:t>
            </a:r>
            <a:endParaRPr lang="en-US" altLang="zh-CN" dirty="0"/>
          </a:p>
          <a:p>
            <a:pPr eaLnBrk="1" hangingPunct="1">
              <a:spcBef>
                <a:spcPts val="600"/>
              </a:spcBef>
            </a:pPr>
            <a:endParaRPr lang="en-US" altLang="zh-CN" dirty="0"/>
          </a:p>
          <a:p>
            <a:pPr eaLnBrk="1" hangingPunct="1">
              <a:spcBef>
                <a:spcPts val="600"/>
              </a:spcBef>
            </a:pPr>
            <a:endParaRPr lang="zh-CN" altLang="en-US" dirty="0"/>
          </a:p>
          <a:p>
            <a:pPr eaLnBrk="1" hangingPunct="1"/>
            <a:endParaRPr lang="en-US" altLang="zh-CN"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dirty="0"/>
              <a:t>常用的绞合线的类别、带宽和典型应用</a:t>
            </a:r>
          </a:p>
        </p:txBody>
      </p:sp>
      <p:graphicFrame>
        <p:nvGraphicFramePr>
          <p:cNvPr id="453736" name="Group 104"/>
          <p:cNvGraphicFramePr>
            <a:graphicFrameLocks noGrp="1"/>
          </p:cNvGraphicFramePr>
          <p:nvPr>
            <p:ph type="tbl" idx="1"/>
            <p:extLst>
              <p:ext uri="{D42A27DB-BD31-4B8C-83A1-F6EECF244321}">
                <p14:modId xmlns="" xmlns:p14="http://schemas.microsoft.com/office/powerpoint/2010/main" val="1544221446"/>
              </p:ext>
            </p:extLst>
          </p:nvPr>
        </p:nvGraphicFramePr>
        <p:xfrm>
          <a:off x="285720" y="1428736"/>
          <a:ext cx="8429684" cy="3910350"/>
        </p:xfrm>
        <a:graphic>
          <a:graphicData uri="http://schemas.openxmlformats.org/drawingml/2006/table">
            <a:tbl>
              <a:tblPr/>
              <a:tblGrid>
                <a:gridCol w="1428760">
                  <a:extLst>
                    <a:ext uri="{9D8B030D-6E8A-4147-A177-3AD203B41FA5}">
                      <a16:colId xmlns="" xmlns:a16="http://schemas.microsoft.com/office/drawing/2014/main" val="20000"/>
                    </a:ext>
                  </a:extLst>
                </a:gridCol>
                <a:gridCol w="1285884">
                  <a:extLst>
                    <a:ext uri="{9D8B030D-6E8A-4147-A177-3AD203B41FA5}">
                      <a16:colId xmlns="" xmlns:a16="http://schemas.microsoft.com/office/drawing/2014/main" val="20001"/>
                    </a:ext>
                  </a:extLst>
                </a:gridCol>
                <a:gridCol w="2143140">
                  <a:extLst>
                    <a:ext uri="{9D8B030D-6E8A-4147-A177-3AD203B41FA5}">
                      <a16:colId xmlns="" xmlns:a16="http://schemas.microsoft.com/office/drawing/2014/main" val="20002"/>
                    </a:ext>
                  </a:extLst>
                </a:gridCol>
                <a:gridCol w="3571900">
                  <a:extLst>
                    <a:ext uri="{9D8B030D-6E8A-4147-A177-3AD203B41FA5}">
                      <a16:colId xmlns="" xmlns:a16="http://schemas.microsoft.com/office/drawing/2014/main" val="20003"/>
                    </a:ext>
                  </a:extLst>
                </a:gridCol>
              </a:tblGrid>
              <a:tr h="53181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dirty="0">
                          <a:ln>
                            <a:noFill/>
                          </a:ln>
                          <a:solidFill>
                            <a:schemeClr val="tx1"/>
                          </a:solidFill>
                          <a:effectLst/>
                          <a:latin typeface="Tahoma" pitchFamily="34" charset="0"/>
                          <a:ea typeface="宋体" pitchFamily="2" charset="-122"/>
                        </a:rPr>
                        <a:t>绞合线类别</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dirty="0">
                          <a:ln>
                            <a:noFill/>
                          </a:ln>
                          <a:solidFill>
                            <a:schemeClr val="tx1"/>
                          </a:solidFill>
                          <a:effectLst/>
                          <a:latin typeface="Tahoma" pitchFamily="34" charset="0"/>
                          <a:ea typeface="宋体" pitchFamily="2" charset="-122"/>
                        </a:rPr>
                        <a:t>带宽</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dirty="0">
                          <a:ln>
                            <a:noFill/>
                          </a:ln>
                          <a:solidFill>
                            <a:schemeClr val="tx1"/>
                          </a:solidFill>
                          <a:effectLst/>
                          <a:latin typeface="Tahoma" pitchFamily="34" charset="0"/>
                          <a:ea typeface="宋体" pitchFamily="2" charset="-122"/>
                        </a:rPr>
                        <a:t>线缆特点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000" b="1" i="0" u="none" strike="noStrike" cap="none" normalizeH="0" baseline="0" dirty="0">
                          <a:ln>
                            <a:noFill/>
                          </a:ln>
                          <a:solidFill>
                            <a:schemeClr val="tx1"/>
                          </a:solidFill>
                          <a:effectLst/>
                          <a:latin typeface="Tahoma" pitchFamily="34" charset="0"/>
                          <a:ea typeface="宋体" pitchFamily="2" charset="-122"/>
                        </a:rPr>
                        <a:t>典型应用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127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16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2</a:t>
                      </a:r>
                      <a:r>
                        <a:rPr kumimoji="0" lang="zh-CN" altLang="en-US" sz="1800" b="0" i="0" u="none" strike="noStrike" cap="none" normalizeH="0" baseline="0" dirty="0">
                          <a:ln>
                            <a:noFill/>
                          </a:ln>
                          <a:solidFill>
                            <a:schemeClr val="tx1"/>
                          </a:solidFill>
                          <a:effectLst/>
                          <a:latin typeface="Tahoma" pitchFamily="34" charset="0"/>
                          <a:ea typeface="宋体" pitchFamily="2" charset="-122"/>
                        </a:rPr>
                        <a:t>对</a:t>
                      </a:r>
                      <a:r>
                        <a:rPr kumimoji="0" lang="en-US" altLang="zh-CN" sz="1800" b="0" i="0" u="none" strike="noStrike" cap="none" normalizeH="0" baseline="0" dirty="0">
                          <a:ln>
                            <a:noFill/>
                          </a:ln>
                          <a:solidFill>
                            <a:schemeClr val="tx1"/>
                          </a:solidFill>
                          <a:effectLst/>
                          <a:latin typeface="Tahoma" pitchFamily="34" charset="0"/>
                          <a:ea typeface="宋体" pitchFamily="2" charset="-122"/>
                        </a:rPr>
                        <a:t>4</a:t>
                      </a:r>
                      <a:r>
                        <a:rPr kumimoji="0" lang="zh-CN" altLang="en-US" sz="1800" b="0" i="0" u="none" strike="noStrike" cap="none" normalizeH="0" baseline="0" dirty="0">
                          <a:ln>
                            <a:noFill/>
                          </a:ln>
                          <a:solidFill>
                            <a:schemeClr val="tx1"/>
                          </a:solidFill>
                          <a:effectLst/>
                          <a:latin typeface="Tahoma" pitchFamily="34" charset="0"/>
                          <a:ea typeface="宋体" pitchFamily="2" charset="-122"/>
                        </a:rPr>
                        <a:t>芯双绞线</a:t>
                      </a:r>
                      <a:endParaRPr kumimoji="0" lang="en-US" altLang="zh-CN" sz="1800" b="0" i="0" u="none" strike="noStrike" cap="none" normalizeH="0" baseline="0" dirty="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模拟电话；曾用于传统以太网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085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20 MHz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defRPr/>
                      </a:pPr>
                      <a:r>
                        <a:rPr kumimoji="0" lang="en-US" altLang="zh-CN" sz="1800" b="0" i="0" u="none" strike="noStrike" cap="none" normalizeH="0" baseline="0" dirty="0">
                          <a:ln>
                            <a:noFill/>
                          </a:ln>
                          <a:solidFill>
                            <a:schemeClr val="tx1"/>
                          </a:solidFill>
                          <a:effectLst/>
                          <a:latin typeface="Tahoma" pitchFamily="34" charset="0"/>
                          <a:ea typeface="宋体" pitchFamily="2" charset="-122"/>
                        </a:rPr>
                        <a:t>4</a:t>
                      </a:r>
                      <a:r>
                        <a:rPr kumimoji="0" lang="zh-CN" altLang="en-US" sz="1800" b="0" i="0" u="none" strike="noStrike" cap="none" normalizeH="0" baseline="0" dirty="0">
                          <a:ln>
                            <a:noFill/>
                          </a:ln>
                          <a:solidFill>
                            <a:schemeClr val="tx1"/>
                          </a:solidFill>
                          <a:effectLst/>
                          <a:latin typeface="Tahoma" pitchFamily="34" charset="0"/>
                          <a:ea typeface="宋体" pitchFamily="2" charset="-122"/>
                        </a:rPr>
                        <a:t>对</a:t>
                      </a:r>
                      <a:r>
                        <a:rPr kumimoji="0" lang="en-US" altLang="zh-CN" sz="1800" b="0" i="0" u="none" strike="noStrike" cap="none" normalizeH="0" baseline="0" dirty="0">
                          <a:ln>
                            <a:noFill/>
                          </a:ln>
                          <a:solidFill>
                            <a:schemeClr val="tx1"/>
                          </a:solidFill>
                          <a:effectLst/>
                          <a:latin typeface="Tahoma" pitchFamily="34" charset="0"/>
                          <a:ea typeface="宋体" pitchFamily="2" charset="-122"/>
                        </a:rPr>
                        <a:t>8</a:t>
                      </a:r>
                      <a:r>
                        <a:rPr kumimoji="0" lang="zh-CN" altLang="en-US" sz="1800" b="0" i="0" u="none" strike="noStrike" cap="none" normalizeH="0" baseline="0" dirty="0">
                          <a:ln>
                            <a:noFill/>
                          </a:ln>
                          <a:solidFill>
                            <a:schemeClr val="tx1"/>
                          </a:solidFill>
                          <a:effectLst/>
                          <a:latin typeface="Tahoma" pitchFamily="34" charset="0"/>
                          <a:ea typeface="宋体" pitchFamily="2" charset="-122"/>
                        </a:rPr>
                        <a:t>芯双绞线</a:t>
                      </a:r>
                      <a:endParaRPr kumimoji="0" lang="en-US" altLang="zh-CN" sz="1800" b="0" i="0" u="none" strike="noStrike" cap="none" normalizeH="0" baseline="0" dirty="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曾用于令牌环局域网</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7783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5</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kern="1200" cap="none" normalizeH="0" baseline="0" dirty="0">
                          <a:ln>
                            <a:noFill/>
                          </a:ln>
                          <a:solidFill>
                            <a:schemeClr val="tx1"/>
                          </a:solidFill>
                          <a:effectLst/>
                          <a:latin typeface="Tahoma" pitchFamily="34" charset="0"/>
                          <a:ea typeface="宋体" pitchFamily="2" charset="-122"/>
                          <a:cs typeface="+mn-cs"/>
                        </a:rPr>
                        <a:t>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与</a:t>
                      </a:r>
                      <a:r>
                        <a:rPr kumimoji="0" lang="en-US" altLang="zh-CN" sz="1800" b="0" i="0" u="none" strike="noStrike" kern="1200" cap="none" normalizeH="0" baseline="0" dirty="0">
                          <a:ln>
                            <a:noFill/>
                          </a:ln>
                          <a:solidFill>
                            <a:schemeClr val="tx1"/>
                          </a:solidFill>
                          <a:effectLst/>
                          <a:latin typeface="Tahoma" pitchFamily="34" charset="0"/>
                          <a:ea typeface="宋体" pitchFamily="2" charset="-122"/>
                          <a:cs typeface="+mn-cs"/>
                        </a:rPr>
                        <a:t>4</a:t>
                      </a: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类相比增加了</a:t>
                      </a:r>
                      <a:r>
                        <a:rPr kumimoji="0" lang="zh-CN" altLang="en-US" sz="1800" b="0" i="0" u="none" strike="noStrike" kern="1200" cap="none" normalizeH="0" baseline="0" dirty="0">
                          <a:ln>
                            <a:noFill/>
                          </a:ln>
                          <a:solidFill>
                            <a:srgbClr val="FF0000"/>
                          </a:solidFill>
                          <a:effectLst/>
                          <a:latin typeface="Tahoma" pitchFamily="34" charset="0"/>
                          <a:ea typeface="宋体" pitchFamily="2" charset="-122"/>
                          <a:cs typeface="+mn-cs"/>
                        </a:rPr>
                        <a:t>绞合度</a:t>
                      </a:r>
                      <a:endParaRPr kumimoji="0" lang="en-US" altLang="zh-CN" sz="1800" b="0" i="0" u="none" strike="noStrike" kern="1200" cap="none" normalizeH="0" baseline="0" dirty="0">
                        <a:ln>
                          <a:noFill/>
                        </a:ln>
                        <a:solidFill>
                          <a:srgbClr val="FF0000"/>
                        </a:solidFill>
                        <a:effectLst/>
                        <a:latin typeface="Tahoma" pitchFamily="34" charset="0"/>
                        <a:ea typeface="宋体"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传输速率不超过</a:t>
                      </a:r>
                      <a:r>
                        <a:rPr kumimoji="0" lang="en-US" altLang="zh-CN" sz="1800" b="0" i="0" u="none" strike="noStrike" cap="none" normalizeH="0" baseline="0" dirty="0">
                          <a:ln>
                            <a:noFill/>
                          </a:ln>
                          <a:solidFill>
                            <a:schemeClr val="tx1"/>
                          </a:solidFill>
                          <a:effectLst/>
                          <a:latin typeface="Tahoma" pitchFamily="34" charset="0"/>
                          <a:ea typeface="宋体" pitchFamily="2" charset="-122"/>
                        </a:rPr>
                        <a:t>100 </a:t>
                      </a:r>
                      <a:r>
                        <a:rPr kumimoji="0" lang="en-US" altLang="zh-CN" sz="1800" b="0" i="0" u="none" strike="noStrike" cap="none" normalizeH="0" baseline="0" dirty="0" err="1">
                          <a:ln>
                            <a:noFill/>
                          </a:ln>
                          <a:solidFill>
                            <a:schemeClr val="tx1"/>
                          </a:solidFill>
                          <a:effectLst/>
                          <a:latin typeface="Tahoma" pitchFamily="34" charset="0"/>
                          <a:ea typeface="宋体" pitchFamily="2" charset="-122"/>
                        </a:rPr>
                        <a:t>Mbit</a:t>
                      </a:r>
                      <a:r>
                        <a:rPr kumimoji="0" lang="en-US" altLang="zh-CN" sz="1800" b="0" i="0" u="none" strike="noStrike" cap="none" normalizeH="0" baseline="0" dirty="0">
                          <a:ln>
                            <a:noFill/>
                          </a:ln>
                          <a:solidFill>
                            <a:schemeClr val="tx1"/>
                          </a:solidFill>
                          <a:effectLst/>
                          <a:latin typeface="Tahoma" pitchFamily="34" charset="0"/>
                          <a:ea typeface="宋体" pitchFamily="2" charset="-122"/>
                        </a:rPr>
                        <a:t>/s</a:t>
                      </a:r>
                      <a:r>
                        <a:rPr kumimoji="0" lang="zh-CN" altLang="en-US" sz="1800" b="0" i="0" u="none" strike="noStrike" cap="none" normalizeH="0" baseline="0" dirty="0">
                          <a:ln>
                            <a:noFill/>
                          </a:ln>
                          <a:solidFill>
                            <a:schemeClr val="tx1"/>
                          </a:solidFill>
                          <a:effectLst/>
                          <a:latin typeface="Tahoma" pitchFamily="34" charset="0"/>
                          <a:ea typeface="宋体" pitchFamily="2" charset="-122"/>
                        </a:rPr>
                        <a:t>的应用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69979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5E (</a:t>
                      </a:r>
                      <a:r>
                        <a:rPr kumimoji="0" lang="zh-CN" altLang="en-US" sz="1800" b="0" i="0" u="none" strike="noStrike" cap="none" normalizeH="0" baseline="0" dirty="0">
                          <a:ln>
                            <a:noFill/>
                          </a:ln>
                          <a:solidFill>
                            <a:schemeClr val="tx1"/>
                          </a:solidFill>
                          <a:effectLst/>
                          <a:latin typeface="Tahoma" pitchFamily="34" charset="0"/>
                          <a:ea typeface="宋体" pitchFamily="2" charset="-122"/>
                        </a:rPr>
                        <a:t>超</a:t>
                      </a:r>
                      <a:r>
                        <a:rPr kumimoji="0" lang="en-US" altLang="zh-CN" sz="1800" b="0" i="0" u="none" strike="noStrike" cap="none" normalizeH="0" baseline="0" dirty="0">
                          <a:ln>
                            <a:noFill/>
                          </a:ln>
                          <a:solidFill>
                            <a:schemeClr val="tx1"/>
                          </a:solidFill>
                          <a:effectLst/>
                          <a:latin typeface="Tahoma" pitchFamily="34" charset="0"/>
                          <a:ea typeface="宋体" pitchFamily="2" charset="-122"/>
                        </a:rPr>
                        <a:t>5</a:t>
                      </a:r>
                      <a:r>
                        <a:rPr kumimoji="0" lang="zh-CN" altLang="en-US" sz="1800" b="0" i="0" u="none" strike="noStrike" cap="none" normalizeH="0" baseline="0" dirty="0">
                          <a:ln>
                            <a:noFill/>
                          </a:ln>
                          <a:solidFill>
                            <a:schemeClr val="tx1"/>
                          </a:solidFill>
                          <a:effectLst/>
                          <a:latin typeface="Tahoma" pitchFamily="34" charset="0"/>
                          <a:ea typeface="宋体" pitchFamily="2" charset="-122"/>
                        </a:rPr>
                        <a:t>类</a:t>
                      </a:r>
                      <a:r>
                        <a:rPr kumimoji="0" lang="en-US" altLang="zh-CN" sz="1800" b="0" i="0" u="none" strike="noStrike" cap="none" normalizeH="0" baseline="0" dirty="0">
                          <a:ln>
                            <a:noFill/>
                          </a:ln>
                          <a:solidFill>
                            <a:schemeClr val="tx1"/>
                          </a:solidFill>
                          <a:effectLst/>
                          <a:latin typeface="Tahoma" pitchFamily="34" charset="0"/>
                          <a:ea typeface="宋体" pitchFamily="2" charset="-122"/>
                        </a:rPr>
                        <a:t>)</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100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defRPr/>
                      </a:pP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与</a:t>
                      </a:r>
                      <a:r>
                        <a:rPr kumimoji="0" lang="en-US" altLang="zh-CN" sz="1800" b="0" i="0" u="none" strike="noStrike" kern="1200" cap="none" normalizeH="0" baseline="0" dirty="0">
                          <a:ln>
                            <a:noFill/>
                          </a:ln>
                          <a:solidFill>
                            <a:schemeClr val="tx1"/>
                          </a:solidFill>
                          <a:effectLst/>
                          <a:latin typeface="Tahoma" pitchFamily="34" charset="0"/>
                          <a:ea typeface="宋体" pitchFamily="2" charset="-122"/>
                          <a:cs typeface="+mn-cs"/>
                        </a:rPr>
                        <a:t>5</a:t>
                      </a: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类相比</a:t>
                      </a:r>
                      <a:r>
                        <a:rPr kumimoji="0" lang="zh-CN" altLang="en-US" sz="1800" b="0" i="0" u="none" strike="noStrike" kern="1200" cap="none" normalizeH="0" baseline="0" dirty="0">
                          <a:ln>
                            <a:noFill/>
                          </a:ln>
                          <a:solidFill>
                            <a:srgbClr val="FF0000"/>
                          </a:solidFill>
                          <a:effectLst/>
                          <a:latin typeface="Tahoma" pitchFamily="34" charset="0"/>
                          <a:ea typeface="宋体" pitchFamily="2" charset="-122"/>
                          <a:cs typeface="+mn-cs"/>
                        </a:rPr>
                        <a:t>衰减</a:t>
                      </a: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更小</a:t>
                      </a:r>
                      <a:endParaRPr kumimoji="0" lang="en-US" altLang="zh-CN" sz="1800" b="0" i="0" u="none" strike="noStrike" kern="1200" cap="none" normalizeH="0" baseline="0" dirty="0">
                        <a:ln>
                          <a:noFill/>
                        </a:ln>
                        <a:solidFill>
                          <a:srgbClr val="FF0000"/>
                        </a:solidFill>
                        <a:effectLst/>
                        <a:latin typeface="Tahoma" pitchFamily="34" charset="0"/>
                        <a:ea typeface="宋体"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传输速率不超过</a:t>
                      </a:r>
                      <a:r>
                        <a:rPr kumimoji="0" lang="en-US" altLang="zh-CN" sz="1800" b="0" i="0" u="none" strike="noStrike" cap="none" normalizeH="0" baseline="0" dirty="0">
                          <a:ln>
                            <a:noFill/>
                          </a:ln>
                          <a:solidFill>
                            <a:schemeClr val="tx1"/>
                          </a:solidFill>
                          <a:effectLst/>
                          <a:latin typeface="Tahoma" pitchFamily="34" charset="0"/>
                          <a:ea typeface="宋体" pitchFamily="2" charset="-122"/>
                        </a:rPr>
                        <a:t>1 </a:t>
                      </a:r>
                      <a:r>
                        <a:rPr kumimoji="0" lang="en-US" altLang="zh-CN" sz="1800" b="0" i="0" u="none" strike="noStrike" cap="none" normalizeH="0" baseline="0" dirty="0" err="1">
                          <a:ln>
                            <a:noFill/>
                          </a:ln>
                          <a:solidFill>
                            <a:schemeClr val="tx1"/>
                          </a:solidFill>
                          <a:effectLst/>
                          <a:latin typeface="Tahoma" pitchFamily="34" charset="0"/>
                          <a:ea typeface="宋体" pitchFamily="2" charset="-122"/>
                        </a:rPr>
                        <a:t>Gbit</a:t>
                      </a:r>
                      <a:r>
                        <a:rPr kumimoji="0" lang="en-US" altLang="zh-CN" sz="1800" b="0" i="0" u="none" strike="noStrike" cap="none" normalizeH="0" baseline="0" dirty="0">
                          <a:ln>
                            <a:noFill/>
                          </a:ln>
                          <a:solidFill>
                            <a:schemeClr val="tx1"/>
                          </a:solidFill>
                          <a:effectLst/>
                          <a:latin typeface="Tahoma" pitchFamily="34" charset="0"/>
                          <a:ea typeface="宋体" pitchFamily="2" charset="-122"/>
                        </a:rPr>
                        <a:t>/s</a:t>
                      </a:r>
                      <a:r>
                        <a:rPr kumimoji="0" lang="zh-CN" altLang="en-US" sz="1800" b="0" i="0" u="none" strike="noStrike" cap="none" normalizeH="0" baseline="0" dirty="0">
                          <a:ln>
                            <a:noFill/>
                          </a:ln>
                          <a:solidFill>
                            <a:schemeClr val="tx1"/>
                          </a:solidFill>
                          <a:effectLst/>
                          <a:latin typeface="Tahoma" pitchFamily="34" charset="0"/>
                          <a:ea typeface="宋体" pitchFamily="2" charset="-122"/>
                        </a:rPr>
                        <a:t>的应用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7466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6</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250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defRPr/>
                      </a:pP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与</a:t>
                      </a:r>
                      <a:r>
                        <a:rPr kumimoji="0" lang="en-US" altLang="zh-CN" sz="1800" b="0" i="0" u="none" strike="noStrike" kern="1200" cap="none" normalizeH="0" baseline="0" dirty="0">
                          <a:ln>
                            <a:noFill/>
                          </a:ln>
                          <a:solidFill>
                            <a:schemeClr val="tx1"/>
                          </a:solidFill>
                          <a:effectLst/>
                          <a:latin typeface="Tahoma" pitchFamily="34" charset="0"/>
                          <a:ea typeface="宋体" pitchFamily="2" charset="-122"/>
                          <a:cs typeface="+mn-cs"/>
                        </a:rPr>
                        <a:t>5</a:t>
                      </a: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类相比改善了</a:t>
                      </a:r>
                      <a:r>
                        <a:rPr kumimoji="0" lang="zh-CN" altLang="en-US" sz="1800" b="0" i="0" u="none" strike="noStrike" kern="1200" cap="none" normalizeH="0" baseline="0" dirty="0">
                          <a:ln>
                            <a:noFill/>
                          </a:ln>
                          <a:solidFill>
                            <a:srgbClr val="FF0000"/>
                          </a:solidFill>
                          <a:effectLst/>
                          <a:latin typeface="Tahoma" pitchFamily="34" charset="0"/>
                          <a:ea typeface="宋体" pitchFamily="2" charset="-122"/>
                          <a:cs typeface="+mn-cs"/>
                        </a:rPr>
                        <a:t>串扰</a:t>
                      </a:r>
                      <a:r>
                        <a:rPr kumimoji="0" lang="zh-CN" altLang="en-US" sz="1800" b="0" i="0" u="none" strike="noStrike" kern="1200" cap="none" normalizeH="0" baseline="0" dirty="0">
                          <a:ln>
                            <a:noFill/>
                          </a:ln>
                          <a:solidFill>
                            <a:schemeClr val="tx1"/>
                          </a:solidFill>
                          <a:effectLst/>
                          <a:latin typeface="Tahoma" pitchFamily="34" charset="0"/>
                          <a:ea typeface="宋体" pitchFamily="2" charset="-122"/>
                          <a:cs typeface="+mn-cs"/>
                        </a:rPr>
                        <a:t>等性能</a:t>
                      </a:r>
                      <a:endParaRPr kumimoji="0" lang="en-US" altLang="zh-CN" sz="1800" b="0" i="0" u="none" strike="noStrike" kern="1200" cap="none" normalizeH="0" baseline="0" dirty="0">
                        <a:ln>
                          <a:noFill/>
                        </a:ln>
                        <a:solidFill>
                          <a:schemeClr val="tx1"/>
                        </a:solidFill>
                        <a:effectLst/>
                        <a:latin typeface="Tahoma" pitchFamily="34" charset="0"/>
                        <a:ea typeface="宋体" pitchFamily="2" charset="-122"/>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传输速率高于</a:t>
                      </a:r>
                      <a:r>
                        <a:rPr kumimoji="0" lang="en-US" altLang="zh-CN" sz="1800" b="0" i="0" u="none" strike="noStrike" cap="none" normalizeH="0" baseline="0" dirty="0">
                          <a:ln>
                            <a:noFill/>
                          </a:ln>
                          <a:solidFill>
                            <a:schemeClr val="tx1"/>
                          </a:solidFill>
                          <a:effectLst/>
                          <a:latin typeface="Tahoma" pitchFamily="34" charset="0"/>
                          <a:ea typeface="宋体" pitchFamily="2" charset="-122"/>
                        </a:rPr>
                        <a:t>1 </a:t>
                      </a:r>
                      <a:r>
                        <a:rPr kumimoji="0" lang="en-US" altLang="zh-CN" sz="1800" b="0" i="0" u="none" strike="noStrike" cap="none" normalizeH="0" baseline="0" dirty="0" err="1">
                          <a:ln>
                            <a:noFill/>
                          </a:ln>
                          <a:solidFill>
                            <a:schemeClr val="tx1"/>
                          </a:solidFill>
                          <a:effectLst/>
                          <a:latin typeface="Tahoma" pitchFamily="34" charset="0"/>
                          <a:ea typeface="宋体" pitchFamily="2" charset="-122"/>
                        </a:rPr>
                        <a:t>Gbit</a:t>
                      </a:r>
                      <a:r>
                        <a:rPr kumimoji="0" lang="en-US" altLang="zh-CN" sz="1800" b="0" i="0" u="none" strike="noStrike" cap="none" normalizeH="0" baseline="0" dirty="0">
                          <a:ln>
                            <a:noFill/>
                          </a:ln>
                          <a:solidFill>
                            <a:schemeClr val="tx1"/>
                          </a:solidFill>
                          <a:effectLst/>
                          <a:latin typeface="Tahoma" pitchFamily="34" charset="0"/>
                          <a:ea typeface="宋体" pitchFamily="2" charset="-122"/>
                        </a:rPr>
                        <a:t>/s</a:t>
                      </a:r>
                      <a:r>
                        <a:rPr kumimoji="0" lang="zh-CN" altLang="en-US" sz="1800" b="0" i="0" u="none" strike="noStrike" cap="none" normalizeH="0" baseline="0" dirty="0">
                          <a:ln>
                            <a:noFill/>
                          </a:ln>
                          <a:solidFill>
                            <a:schemeClr val="tx1"/>
                          </a:solidFill>
                          <a:effectLst/>
                          <a:latin typeface="Tahoma" pitchFamily="34" charset="0"/>
                          <a:ea typeface="宋体" pitchFamily="2" charset="-122"/>
                        </a:rPr>
                        <a:t>的应用</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600 MHz</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使用屏蔽双绞线</a:t>
                      </a:r>
                      <a:endParaRPr kumimoji="0" lang="en-US" altLang="zh-CN" sz="1800" b="0" i="0" u="none" strike="noStrike" cap="none" normalizeH="0" baseline="0" dirty="0">
                        <a:ln>
                          <a:noFill/>
                        </a:ln>
                        <a:solidFill>
                          <a:schemeClr val="tx1"/>
                        </a:solidFill>
                        <a:effectLst/>
                        <a:latin typeface="Tahom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1800" b="0" i="0" u="none" strike="noStrike" cap="none" normalizeH="0" baseline="0" dirty="0">
                          <a:ln>
                            <a:noFill/>
                          </a:ln>
                          <a:solidFill>
                            <a:schemeClr val="tx1"/>
                          </a:solidFill>
                          <a:effectLst/>
                          <a:latin typeface="Tahoma" pitchFamily="34" charset="0"/>
                          <a:ea typeface="宋体" pitchFamily="2" charset="-122"/>
                        </a:rPr>
                        <a:t>传输速率高于</a:t>
                      </a:r>
                      <a:r>
                        <a:rPr kumimoji="0" lang="en-US" altLang="zh-CN" sz="1800" b="0" i="0" u="none" strike="noStrike" cap="none" normalizeH="0" baseline="0" dirty="0">
                          <a:ln>
                            <a:noFill/>
                          </a:ln>
                          <a:solidFill>
                            <a:schemeClr val="tx1"/>
                          </a:solidFill>
                          <a:effectLst/>
                          <a:latin typeface="Tahoma" pitchFamily="34" charset="0"/>
                          <a:ea typeface="宋体" pitchFamily="2" charset="-122"/>
                        </a:rPr>
                        <a:t>10 </a:t>
                      </a:r>
                      <a:r>
                        <a:rPr kumimoji="0" lang="en-US" altLang="zh-CN" sz="1800" b="0" i="0" u="none" strike="noStrike" cap="none" normalizeH="0" baseline="0" dirty="0" err="1">
                          <a:ln>
                            <a:noFill/>
                          </a:ln>
                          <a:solidFill>
                            <a:schemeClr val="tx1"/>
                          </a:solidFill>
                          <a:effectLst/>
                          <a:latin typeface="Tahoma" pitchFamily="34" charset="0"/>
                          <a:ea typeface="宋体" pitchFamily="2" charset="-122"/>
                        </a:rPr>
                        <a:t>Gbit</a:t>
                      </a:r>
                      <a:r>
                        <a:rPr kumimoji="0" lang="en-US" altLang="zh-CN" sz="1800" b="0" i="0" u="none" strike="noStrike" cap="none" normalizeH="0" baseline="0" dirty="0">
                          <a:ln>
                            <a:noFill/>
                          </a:ln>
                          <a:solidFill>
                            <a:schemeClr val="tx1"/>
                          </a:solidFill>
                          <a:effectLst/>
                          <a:latin typeface="Tahoma" pitchFamily="34" charset="0"/>
                          <a:ea typeface="宋体" pitchFamily="2" charset="-122"/>
                        </a:rPr>
                        <a:t>/s</a:t>
                      </a:r>
                      <a:r>
                        <a:rPr kumimoji="0" lang="zh-CN" altLang="en-US" sz="1800" b="0" i="0" u="none" strike="noStrike" cap="none" normalizeH="0" baseline="0" dirty="0">
                          <a:ln>
                            <a:noFill/>
                          </a:ln>
                          <a:solidFill>
                            <a:schemeClr val="tx1"/>
                          </a:solidFill>
                          <a:effectLst/>
                          <a:latin typeface="Tahoma" pitchFamily="34" charset="0"/>
                          <a:ea typeface="宋体" pitchFamily="2" charset="-122"/>
                        </a:rPr>
                        <a:t>的应用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t>2. </a:t>
            </a:r>
            <a:r>
              <a:rPr lang="zh-CN" altLang="en-US" dirty="0"/>
              <a:t>导引型传输媒体</a:t>
            </a:r>
          </a:p>
        </p:txBody>
      </p:sp>
      <p:sp>
        <p:nvSpPr>
          <p:cNvPr id="121859" name="Rectangle 3"/>
          <p:cNvSpPr>
            <a:spLocks noGrp="1" noChangeArrowheads="1"/>
          </p:cNvSpPr>
          <p:nvPr>
            <p:ph idx="1"/>
          </p:nvPr>
        </p:nvSpPr>
        <p:spPr/>
        <p:txBody>
          <a:bodyPr/>
          <a:lstStyle/>
          <a:p>
            <a:pPr>
              <a:lnSpc>
                <a:spcPct val="100000"/>
              </a:lnSpc>
            </a:pPr>
            <a:r>
              <a:rPr lang="zh-CN" altLang="en-US" dirty="0">
                <a:solidFill>
                  <a:srgbClr val="FF0000"/>
                </a:solidFill>
              </a:rPr>
              <a:t>同轴电缆</a:t>
            </a:r>
          </a:p>
          <a:p>
            <a:pPr lvl="1">
              <a:lnSpc>
                <a:spcPct val="100000"/>
              </a:lnSpc>
            </a:pPr>
            <a:r>
              <a:rPr lang="zh-CN" altLang="zh-CN" dirty="0"/>
              <a:t>同轴电缆具有很好的抗干扰特性，被广泛用于传输较高速率的数据</a:t>
            </a:r>
            <a:r>
              <a:rPr lang="zh-CN" altLang="en-US" dirty="0"/>
              <a:t>。</a:t>
            </a:r>
            <a:endParaRPr lang="en-US" altLang="zh-CN" dirty="0"/>
          </a:p>
          <a:p>
            <a:pPr lvl="1">
              <a:lnSpc>
                <a:spcPct val="100000"/>
              </a:lnSpc>
            </a:pPr>
            <a:r>
              <a:rPr lang="zh-CN" altLang="zh-CN" dirty="0"/>
              <a:t>同轴电缆的带宽取决于电缆的质量</a:t>
            </a:r>
            <a:r>
              <a:rPr lang="zh-CN" altLang="en-US" dirty="0"/>
              <a:t>。</a:t>
            </a:r>
            <a:endParaRPr lang="en-US" altLang="zh-CN" dirty="0">
              <a:solidFill>
                <a:srgbClr val="0000CC"/>
              </a:solidFill>
              <a:latin typeface="Arial" charset="0"/>
            </a:endParaRPr>
          </a:p>
          <a:p>
            <a:pPr lvl="1">
              <a:lnSpc>
                <a:spcPct val="100000"/>
              </a:lnSpc>
            </a:pPr>
            <a:r>
              <a:rPr lang="en-US" altLang="zh-CN" dirty="0">
                <a:solidFill>
                  <a:srgbClr val="FF0000"/>
                </a:solidFill>
              </a:rPr>
              <a:t>50</a:t>
            </a:r>
            <a:r>
              <a:rPr lang="en-US" altLang="zh-CN" sz="1600" dirty="0">
                <a:solidFill>
                  <a:srgbClr val="FF0000"/>
                </a:solidFill>
              </a:rPr>
              <a:t> </a:t>
            </a:r>
            <a:r>
              <a:rPr lang="en-US" altLang="zh-CN" dirty="0">
                <a:solidFill>
                  <a:srgbClr val="FF0000"/>
                </a:solidFill>
                <a:sym typeface="Symbol" pitchFamily="18" charset="2"/>
              </a:rPr>
              <a:t></a:t>
            </a:r>
            <a:r>
              <a:rPr lang="en-US" altLang="zh-CN" sz="1400" dirty="0">
                <a:solidFill>
                  <a:srgbClr val="FF0000"/>
                </a:solidFill>
              </a:rPr>
              <a:t> </a:t>
            </a:r>
            <a:r>
              <a:rPr lang="zh-CN" altLang="en-US" dirty="0">
                <a:solidFill>
                  <a:srgbClr val="FF0000"/>
                </a:solidFill>
              </a:rPr>
              <a:t>同轴电缆 </a:t>
            </a:r>
            <a:r>
              <a:rPr lang="en-US" altLang="zh-CN" dirty="0">
                <a:solidFill>
                  <a:srgbClr val="0000CC"/>
                </a:solidFill>
              </a:rPr>
              <a:t>—— LAN / </a:t>
            </a:r>
            <a:r>
              <a:rPr lang="zh-CN" altLang="en-US" dirty="0">
                <a:solidFill>
                  <a:srgbClr val="0000CC"/>
                </a:solidFill>
              </a:rPr>
              <a:t>数字传输常用</a:t>
            </a:r>
          </a:p>
          <a:p>
            <a:pPr lvl="1">
              <a:lnSpc>
                <a:spcPct val="100000"/>
              </a:lnSpc>
            </a:pPr>
            <a:r>
              <a:rPr lang="en-US" altLang="zh-CN" dirty="0">
                <a:solidFill>
                  <a:srgbClr val="FF0000"/>
                </a:solidFill>
              </a:rPr>
              <a:t>75</a:t>
            </a:r>
            <a:r>
              <a:rPr lang="en-US" altLang="zh-CN" sz="1600" dirty="0">
                <a:solidFill>
                  <a:srgbClr val="FF0000"/>
                </a:solidFill>
              </a:rPr>
              <a:t> </a:t>
            </a:r>
            <a:r>
              <a:rPr lang="en-US" altLang="zh-CN" dirty="0">
                <a:solidFill>
                  <a:srgbClr val="FF0000"/>
                </a:solidFill>
                <a:sym typeface="Symbol" pitchFamily="18" charset="2"/>
              </a:rPr>
              <a:t></a:t>
            </a:r>
            <a:r>
              <a:rPr lang="en-US" altLang="zh-CN" sz="1400" dirty="0">
                <a:solidFill>
                  <a:srgbClr val="FF0000"/>
                </a:solidFill>
              </a:rPr>
              <a:t> </a:t>
            </a:r>
            <a:r>
              <a:rPr lang="zh-CN" altLang="en-US" dirty="0">
                <a:solidFill>
                  <a:srgbClr val="FF0000"/>
                </a:solidFill>
              </a:rPr>
              <a:t>同轴电缆 </a:t>
            </a:r>
            <a:r>
              <a:rPr lang="en-US" altLang="zh-CN" dirty="0">
                <a:solidFill>
                  <a:srgbClr val="0000CC"/>
                </a:solidFill>
              </a:rPr>
              <a:t>—— </a:t>
            </a:r>
            <a:r>
              <a:rPr lang="zh-CN" altLang="en-US" dirty="0">
                <a:solidFill>
                  <a:srgbClr val="0000CC"/>
                </a:solidFill>
              </a:rPr>
              <a:t>有线电视 </a:t>
            </a:r>
            <a:r>
              <a:rPr lang="en-US" altLang="zh-CN" dirty="0">
                <a:solidFill>
                  <a:srgbClr val="0000CC"/>
                </a:solidFill>
              </a:rPr>
              <a:t>/ </a:t>
            </a:r>
            <a:r>
              <a:rPr lang="zh-CN" altLang="en-US" dirty="0">
                <a:solidFill>
                  <a:srgbClr val="0000CC"/>
                </a:solidFill>
              </a:rPr>
              <a:t>模拟传输常用</a:t>
            </a:r>
          </a:p>
        </p:txBody>
      </p:sp>
      <p:grpSp>
        <p:nvGrpSpPr>
          <p:cNvPr id="2" name="组合 1"/>
          <p:cNvGrpSpPr/>
          <p:nvPr/>
        </p:nvGrpSpPr>
        <p:grpSpPr>
          <a:xfrm>
            <a:off x="1846774" y="4214818"/>
            <a:ext cx="5782796" cy="1390123"/>
            <a:chOff x="2505075" y="4067175"/>
            <a:chExt cx="4972050" cy="1280769"/>
          </a:xfrm>
        </p:grpSpPr>
        <p:pic>
          <p:nvPicPr>
            <p:cNvPr id="6" name="Picture 3" descr="D:\1xxr\1paper\Cable\222.gif"/>
            <p:cNvPicPr>
              <a:picLocks noChangeAspect="1" noChangeArrowheads="1"/>
            </p:cNvPicPr>
            <p:nvPr/>
          </p:nvPicPr>
          <p:blipFill>
            <a:blip r:embed="rId3">
              <a:extLst>
                <a:ext uri="{28A0092B-C50C-407E-A947-70E740481C1C}">
                  <a14:useLocalDpi xmlns="" xmlns:a14="http://schemas.microsoft.com/office/drawing/2010/main" val="0"/>
                </a:ext>
              </a:extLst>
            </a:blip>
            <a:srcRect t="37741" r="21053" b="25261"/>
            <a:stretch>
              <a:fillRect/>
            </a:stretch>
          </p:blipFill>
          <p:spPr bwMode="auto">
            <a:xfrm>
              <a:off x="2505075" y="4408015"/>
              <a:ext cx="4114800" cy="939929"/>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 Box 4"/>
            <p:cNvSpPr txBox="1">
              <a:spLocks noChangeArrowheads="1"/>
            </p:cNvSpPr>
            <p:nvPr/>
          </p:nvSpPr>
          <p:spPr bwMode="auto">
            <a:xfrm>
              <a:off x="6645275" y="4699000"/>
              <a:ext cx="831850" cy="36863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rgbClr val="000099"/>
                  </a:solidFill>
                  <a:latin typeface="+mn-lt"/>
                  <a:ea typeface="黑体" pitchFamily="2" charset="-122"/>
                </a:rPr>
                <a:t>内导体</a:t>
              </a:r>
            </a:p>
          </p:txBody>
        </p:sp>
        <p:sp>
          <p:nvSpPr>
            <p:cNvPr id="8" name="Text Box 5"/>
            <p:cNvSpPr txBox="1">
              <a:spLocks noChangeArrowheads="1"/>
            </p:cNvSpPr>
            <p:nvPr/>
          </p:nvSpPr>
          <p:spPr bwMode="auto">
            <a:xfrm>
              <a:off x="4481513" y="4090988"/>
              <a:ext cx="1730376" cy="36863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rgbClr val="000099"/>
                  </a:solidFill>
                  <a:latin typeface="+mn-lt"/>
                  <a:ea typeface="黑体" pitchFamily="2" charset="-122"/>
                </a:rPr>
                <a:t>外导体屏蔽层</a:t>
              </a:r>
            </a:p>
          </p:txBody>
        </p:sp>
        <p:sp>
          <p:nvSpPr>
            <p:cNvPr id="9" name="Text Box 6"/>
            <p:cNvSpPr txBox="1">
              <a:spLocks noChangeArrowheads="1"/>
            </p:cNvSpPr>
            <p:nvPr/>
          </p:nvSpPr>
          <p:spPr bwMode="auto">
            <a:xfrm>
              <a:off x="6284913" y="4067175"/>
              <a:ext cx="963612" cy="368635"/>
            </a:xfrm>
            <a:prstGeom prst="rect">
              <a:avLst/>
            </a:prstGeom>
            <a:noFill/>
            <a:ln>
              <a:noFill/>
            </a:ln>
            <a:effectLst/>
            <a:extLst>
              <a:ext uri="{909E8E84-426E-40DD-AFC4-6F175D3DCCD1}">
                <a14:hiddenFill xmlns="" xmlns:a14="http://schemas.microsoft.com/office/drawing/2010/main">
                  <a:solidFill>
                    <a:srgbClr val="CCE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dirty="0">
                  <a:solidFill>
                    <a:srgbClr val="000099"/>
                  </a:solidFill>
                  <a:latin typeface="+mn-lt"/>
                  <a:ea typeface="黑体" pitchFamily="2" charset="-122"/>
                </a:rPr>
                <a:t>绝缘层</a:t>
              </a:r>
            </a:p>
          </p:txBody>
        </p:sp>
        <p:sp>
          <p:nvSpPr>
            <p:cNvPr id="10" name="Text Box 7"/>
            <p:cNvSpPr txBox="1">
              <a:spLocks noChangeArrowheads="1"/>
            </p:cNvSpPr>
            <p:nvPr/>
          </p:nvSpPr>
          <p:spPr bwMode="auto">
            <a:xfrm>
              <a:off x="2825751" y="4111625"/>
              <a:ext cx="1655762" cy="36863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dirty="0">
                  <a:solidFill>
                    <a:srgbClr val="000099"/>
                  </a:solidFill>
                  <a:latin typeface="+mn-lt"/>
                  <a:ea typeface="黑体" pitchFamily="2" charset="-122"/>
                </a:rPr>
                <a:t>绝缘保护套层</a:t>
              </a:r>
            </a:p>
          </p:txBody>
        </p:sp>
        <p:sp>
          <p:nvSpPr>
            <p:cNvPr id="11" name="Rectangle 9"/>
            <p:cNvSpPr>
              <a:spLocks noChangeArrowheads="1"/>
            </p:cNvSpPr>
            <p:nvPr/>
          </p:nvSpPr>
          <p:spPr bwMode="auto">
            <a:xfrm>
              <a:off x="6276975" y="5005105"/>
              <a:ext cx="517525" cy="27622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000099"/>
                </a:solidFill>
                <a:latin typeface="+mn-lt"/>
                <a:ea typeface="黑体" pitchFamily="2" charset="-122"/>
              </a:endParaRPr>
            </a:p>
          </p:txBody>
        </p:sp>
      </p:grpSp>
      <p:sp>
        <p:nvSpPr>
          <p:cNvPr id="3" name="矩形 2"/>
          <p:cNvSpPr/>
          <p:nvPr/>
        </p:nvSpPr>
        <p:spPr>
          <a:xfrm>
            <a:off x="2219740" y="5635958"/>
            <a:ext cx="4314940" cy="461665"/>
          </a:xfrm>
          <a:prstGeom prst="rect">
            <a:avLst/>
          </a:prstGeom>
        </p:spPr>
        <p:txBody>
          <a:bodyPr wrap="square">
            <a:spAutoFit/>
          </a:bodyPr>
          <a:lstStyle/>
          <a:p>
            <a:pPr algn="ctr"/>
            <a:r>
              <a:rPr lang="zh-CN" altLang="zh-CN" sz="2400" dirty="0">
                <a:latin typeface="+mn-lt"/>
                <a:ea typeface="黑体" pitchFamily="2" charset="-122"/>
              </a:rPr>
              <a:t>同轴电缆的结构</a:t>
            </a:r>
            <a:endParaRPr lang="zh-CN" altLang="en-US" sz="2400" dirty="0">
              <a:latin typeface="+mn-lt"/>
              <a:ea typeface="黑体" pitchFamily="2" charset="-122"/>
            </a:endParaRPr>
          </a:p>
        </p:txBody>
      </p:sp>
    </p:spTree>
    <p:extLst>
      <p:ext uri="{BB962C8B-B14F-4D97-AF65-F5344CB8AC3E}">
        <p14:creationId xmlns="" xmlns:p14="http://schemas.microsoft.com/office/powerpoint/2010/main" val="9084048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cstate="print"/>
          <a:srcRect/>
          <a:stretch>
            <a:fillRect/>
          </a:stretch>
        </p:blipFill>
        <p:spPr bwMode="auto">
          <a:xfrm>
            <a:off x="617538" y="1957388"/>
            <a:ext cx="8145462" cy="3529012"/>
          </a:xfrm>
          <a:prstGeom prst="rect">
            <a:avLst/>
          </a:prstGeom>
          <a:noFill/>
          <a:ln w="9525">
            <a:noFill/>
            <a:miter lim="800000"/>
            <a:headEnd/>
            <a:tailEnd/>
          </a:ln>
        </p:spPr>
      </p:pic>
      <p:sp>
        <p:nvSpPr>
          <p:cNvPr id="74755" name="Rectangle 3"/>
          <p:cNvSpPr>
            <a:spLocks noGrp="1" noChangeArrowheads="1"/>
          </p:cNvSpPr>
          <p:nvPr>
            <p:ph type="title"/>
          </p:nvPr>
        </p:nvSpPr>
        <p:spPr/>
        <p:txBody>
          <a:bodyPr/>
          <a:lstStyle/>
          <a:p>
            <a:pPr eaLnBrk="1" hangingPunct="1"/>
            <a:r>
              <a:rPr lang="en-US" altLang="zh-CN" dirty="0"/>
              <a:t>2. </a:t>
            </a:r>
            <a:r>
              <a:rPr lang="zh-CN" altLang="en-US" dirty="0"/>
              <a:t>同轴电缆</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导引型传输媒体</a:t>
            </a:r>
          </a:p>
        </p:txBody>
      </p:sp>
      <p:sp>
        <p:nvSpPr>
          <p:cNvPr id="3" name="内容占位符 2"/>
          <p:cNvSpPr>
            <a:spLocks noGrp="1"/>
          </p:cNvSpPr>
          <p:nvPr>
            <p:ph idx="1"/>
          </p:nvPr>
        </p:nvSpPr>
        <p:spPr/>
        <p:txBody>
          <a:bodyPr/>
          <a:lstStyle/>
          <a:p>
            <a:r>
              <a:rPr lang="zh-CN" altLang="en-US" dirty="0">
                <a:solidFill>
                  <a:srgbClr val="FF0000"/>
                </a:solidFill>
              </a:rPr>
              <a:t>光缆</a:t>
            </a:r>
            <a:endParaRPr lang="en-US" altLang="zh-CN" dirty="0">
              <a:solidFill>
                <a:srgbClr val="FF0000"/>
              </a:solidFill>
            </a:endParaRPr>
          </a:p>
          <a:p>
            <a:pPr lvl="1"/>
            <a:r>
              <a:rPr lang="zh-CN" altLang="zh-CN" dirty="0"/>
              <a:t>光纤是光纤通信的传输媒体</a:t>
            </a:r>
            <a:r>
              <a:rPr lang="zh-CN" altLang="en-US" dirty="0"/>
              <a:t>。</a:t>
            </a:r>
            <a:endParaRPr lang="en-US" altLang="zh-CN" dirty="0"/>
          </a:p>
          <a:p>
            <a:pPr lvl="1"/>
            <a:endParaRPr lang="en-US" altLang="zh-CN" dirty="0"/>
          </a:p>
          <a:p>
            <a:pPr lvl="1"/>
            <a:r>
              <a:rPr lang="zh-CN" altLang="zh-CN" dirty="0"/>
              <a:t>由于可见光的频率非常高，约为</a:t>
            </a:r>
            <a:r>
              <a:rPr lang="en-US" altLang="zh-CN" dirty="0"/>
              <a:t> 10</a:t>
            </a:r>
            <a:r>
              <a:rPr lang="en-US" altLang="zh-CN" baseline="30000" dirty="0"/>
              <a:t>8</a:t>
            </a:r>
            <a:r>
              <a:rPr lang="en-US" altLang="zh-CN" dirty="0"/>
              <a:t> MHz </a:t>
            </a:r>
            <a:r>
              <a:rPr lang="zh-CN" altLang="zh-CN" dirty="0"/>
              <a:t>的量级，因此一个光纤通信系统的传输带宽远远大于目前其他各种传输媒体的带宽</a:t>
            </a:r>
            <a:r>
              <a:rPr lang="zh-CN" altLang="en-US" dirty="0"/>
              <a:t>。</a:t>
            </a:r>
            <a:endParaRPr lang="en-US" altLang="zh-CN" dirty="0"/>
          </a:p>
          <a:p>
            <a:pPr lvl="1"/>
            <a:endParaRPr lang="zh-CN" altLang="en-US" dirty="0"/>
          </a:p>
        </p:txBody>
      </p:sp>
      <p:sp>
        <p:nvSpPr>
          <p:cNvPr id="7" name="AutoShape 8" descr="http://img3.imgtn.bdimg.com/it/u=2687704668,3138418309&amp;fm=21&amp;gp=0.jpg"/>
          <p:cNvSpPr>
            <a:spLocks noChangeAspect="1" noChangeArrowheads="1"/>
          </p:cNvSpPr>
          <p:nvPr/>
        </p:nvSpPr>
        <p:spPr bwMode="auto">
          <a:xfrm>
            <a:off x="143608" y="-144463"/>
            <a:ext cx="281354"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0" descr="http://img3.imgtn.bdimg.com/it/u=2687704668,3138418309&amp;fm=21&amp;gp=0.jpg"/>
          <p:cNvSpPr>
            <a:spLocks noChangeAspect="1" noChangeArrowheads="1"/>
          </p:cNvSpPr>
          <p:nvPr/>
        </p:nvSpPr>
        <p:spPr bwMode="auto">
          <a:xfrm>
            <a:off x="284285" y="7938"/>
            <a:ext cx="281354"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 xmlns:p14="http://schemas.microsoft.com/office/powerpoint/2010/main" val="7492096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en-US" altLang="zh-CN" dirty="0"/>
              <a:t>3. </a:t>
            </a:r>
            <a:r>
              <a:rPr lang="zh-CN" altLang="en-US" dirty="0"/>
              <a:t>光线在光纤中的折射 </a:t>
            </a:r>
          </a:p>
        </p:txBody>
      </p:sp>
      <p:grpSp>
        <p:nvGrpSpPr>
          <p:cNvPr id="2" name="组合 2"/>
          <p:cNvGrpSpPr/>
          <p:nvPr/>
        </p:nvGrpSpPr>
        <p:grpSpPr>
          <a:xfrm>
            <a:off x="716802" y="1142984"/>
            <a:ext cx="8042740" cy="2974836"/>
            <a:chOff x="776536" y="1484784"/>
            <a:chExt cx="8712968" cy="2974836"/>
          </a:xfrm>
        </p:grpSpPr>
        <p:sp>
          <p:nvSpPr>
            <p:cNvPr id="42068" name="Arc 84"/>
            <p:cNvSpPr>
              <a:spLocks/>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nvGrpSpPr>
            <p:cNvPr id="3" name="Group 85"/>
            <p:cNvGrpSpPr>
              <a:grpSpLocks/>
            </p:cNvGrpSpPr>
            <p:nvPr/>
          </p:nvGrpSpPr>
          <p:grpSpPr bwMode="auto">
            <a:xfrm>
              <a:off x="3167047" y="2459508"/>
              <a:ext cx="3190214" cy="488950"/>
              <a:chOff x="292" y="1032"/>
              <a:chExt cx="1732" cy="216"/>
            </a:xfrm>
          </p:grpSpPr>
          <p:grpSp>
            <p:nvGrpSpPr>
              <p:cNvPr id="6" name="Group 86"/>
              <p:cNvGrpSpPr>
                <a:grpSpLocks/>
              </p:cNvGrpSpPr>
              <p:nvPr/>
            </p:nvGrpSpPr>
            <p:grpSpPr bwMode="auto">
              <a:xfrm>
                <a:off x="292" y="1032"/>
                <a:ext cx="1732" cy="216"/>
                <a:chOff x="292" y="1032"/>
                <a:chExt cx="1732" cy="216"/>
              </a:xfrm>
            </p:grpSpPr>
            <p:sp>
              <p:nvSpPr>
                <p:cNvPr id="42071" name="Line 87"/>
                <p:cNvSpPr>
                  <a:spLocks noChangeShapeType="1"/>
                </p:cNvSpPr>
                <p:nvPr/>
              </p:nvSpPr>
              <p:spPr bwMode="auto">
                <a:xfrm>
                  <a:off x="292" y="1032"/>
                  <a:ext cx="1732" cy="0"/>
                </a:xfrm>
                <a:prstGeom prst="line">
                  <a:avLst/>
                </a:prstGeom>
                <a:no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72" name="Line 88"/>
                <p:cNvSpPr>
                  <a:spLocks noChangeShapeType="1"/>
                </p:cNvSpPr>
                <p:nvPr/>
              </p:nvSpPr>
              <p:spPr bwMode="auto">
                <a:xfrm>
                  <a:off x="292" y="1248"/>
                  <a:ext cx="1732" cy="0"/>
                </a:xfrm>
                <a:prstGeom prst="line">
                  <a:avLst/>
                </a:prstGeom>
                <a:no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3"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7" name="Group 90"/>
            <p:cNvGrpSpPr>
              <a:grpSpLocks/>
            </p:cNvGrpSpPr>
            <p:nvPr/>
          </p:nvGrpSpPr>
          <p:grpSpPr bwMode="auto">
            <a:xfrm>
              <a:off x="3153289" y="3881908"/>
              <a:ext cx="3167856" cy="436562"/>
              <a:chOff x="284" y="1656"/>
              <a:chExt cx="1720" cy="192"/>
            </a:xfrm>
          </p:grpSpPr>
          <p:grpSp>
            <p:nvGrpSpPr>
              <p:cNvPr id="8" name="Group 91"/>
              <p:cNvGrpSpPr>
                <a:grpSpLocks/>
              </p:cNvGrpSpPr>
              <p:nvPr/>
            </p:nvGrpSpPr>
            <p:grpSpPr bwMode="auto">
              <a:xfrm>
                <a:off x="284" y="1656"/>
                <a:ext cx="1720" cy="192"/>
                <a:chOff x="284" y="1656"/>
                <a:chExt cx="1720" cy="192"/>
              </a:xfrm>
            </p:grpSpPr>
            <p:sp>
              <p:nvSpPr>
                <p:cNvPr id="42076" name="Line 92"/>
                <p:cNvSpPr>
                  <a:spLocks noChangeShapeType="1"/>
                </p:cNvSpPr>
                <p:nvPr/>
              </p:nvSpPr>
              <p:spPr bwMode="auto">
                <a:xfrm>
                  <a:off x="284" y="1656"/>
                  <a:ext cx="1720" cy="0"/>
                </a:xfrm>
                <a:prstGeom prst="line">
                  <a:avLst/>
                </a:prstGeom>
                <a:no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77" name="Line 93"/>
                <p:cNvSpPr>
                  <a:spLocks noChangeShapeType="1"/>
                </p:cNvSpPr>
                <p:nvPr/>
              </p:nvSpPr>
              <p:spPr bwMode="auto">
                <a:xfrm>
                  <a:off x="284" y="1848"/>
                  <a:ext cx="1720" cy="0"/>
                </a:xfrm>
                <a:prstGeom prst="line">
                  <a:avLst/>
                </a:prstGeom>
                <a:noFill/>
                <a:ln w="19050">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8"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9" name="Line 95"/>
            <p:cNvSpPr>
              <a:spLocks noChangeShapeType="1"/>
            </p:cNvSpPr>
            <p:nvPr/>
          </p:nvSpPr>
          <p:spPr bwMode="auto">
            <a:xfrm>
              <a:off x="3808529" y="1930870"/>
              <a:ext cx="0" cy="1931988"/>
            </a:xfrm>
            <a:prstGeom prst="line">
              <a:avLst/>
            </a:prstGeom>
            <a:noFill/>
            <a:ln w="19050">
              <a:solidFill>
                <a:srgbClr val="333399"/>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0" name="Line 96"/>
            <p:cNvSpPr>
              <a:spLocks noChangeShapeType="1"/>
            </p:cNvSpPr>
            <p:nvPr/>
          </p:nvSpPr>
          <p:spPr bwMode="auto">
            <a:xfrm flipV="1">
              <a:off x="3815409" y="2596034"/>
              <a:ext cx="428228" cy="365125"/>
            </a:xfrm>
            <a:prstGeom prst="line">
              <a:avLst/>
            </a:prstGeom>
            <a:noFill/>
            <a:ln w="57150">
              <a:solidFill>
                <a:srgbClr val="333399"/>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1" name="Line 97"/>
            <p:cNvSpPr>
              <a:spLocks noChangeShapeType="1"/>
            </p:cNvSpPr>
            <p:nvPr/>
          </p:nvSpPr>
          <p:spPr bwMode="auto">
            <a:xfrm flipV="1">
              <a:off x="3492087" y="2951633"/>
              <a:ext cx="316442" cy="749300"/>
            </a:xfrm>
            <a:prstGeom prst="line">
              <a:avLst/>
            </a:prstGeom>
            <a:noFill/>
            <a:ln w="57150">
              <a:solidFill>
                <a:srgbClr val="333399"/>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2" name="Arc 98"/>
            <p:cNvSpPr>
              <a:spLocks/>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3" name="Line 99"/>
            <p:cNvSpPr>
              <a:spLocks noChangeShapeType="1"/>
            </p:cNvSpPr>
            <p:nvPr/>
          </p:nvSpPr>
          <p:spPr bwMode="auto">
            <a:xfrm>
              <a:off x="5237676" y="1949920"/>
              <a:ext cx="0" cy="1931988"/>
            </a:xfrm>
            <a:prstGeom prst="line">
              <a:avLst/>
            </a:prstGeom>
            <a:noFill/>
            <a:ln w="19050">
              <a:solidFill>
                <a:srgbClr val="333399"/>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4" name="Line 100"/>
            <p:cNvSpPr>
              <a:spLocks noChangeShapeType="1"/>
            </p:cNvSpPr>
            <p:nvPr/>
          </p:nvSpPr>
          <p:spPr bwMode="auto">
            <a:xfrm flipV="1">
              <a:off x="4405297" y="2951634"/>
              <a:ext cx="844418" cy="346075"/>
            </a:xfrm>
            <a:prstGeom prst="line">
              <a:avLst/>
            </a:prstGeom>
            <a:noFill/>
            <a:ln w="57150">
              <a:solidFill>
                <a:srgbClr val="333399"/>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5" name="Line 101"/>
            <p:cNvSpPr>
              <a:spLocks noChangeShapeType="1"/>
            </p:cNvSpPr>
            <p:nvPr/>
          </p:nvSpPr>
          <p:spPr bwMode="auto">
            <a:xfrm>
              <a:off x="5244555" y="2951633"/>
              <a:ext cx="966523" cy="355600"/>
            </a:xfrm>
            <a:prstGeom prst="line">
              <a:avLst/>
            </a:prstGeom>
            <a:noFill/>
            <a:ln w="57150">
              <a:solidFill>
                <a:srgbClr val="333399"/>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6" name="Arc 102"/>
            <p:cNvSpPr>
              <a:spLocks/>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7" name="Freeform 103"/>
            <p:cNvSpPr>
              <a:spLocks/>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88" name="Rectangle 104"/>
            <p:cNvSpPr>
              <a:spLocks noChangeArrowheads="1"/>
            </p:cNvSpPr>
            <p:nvPr/>
          </p:nvSpPr>
          <p:spPr bwMode="auto">
            <a:xfrm>
              <a:off x="4835245" y="1484784"/>
              <a:ext cx="1036743"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a:solidFill>
                    <a:srgbClr val="000099"/>
                  </a:solidFill>
                  <a:latin typeface="+mn-lt"/>
                  <a:ea typeface="黑体" pitchFamily="2" charset="-122"/>
                </a:rPr>
                <a:t>折射角</a:t>
              </a:r>
            </a:p>
          </p:txBody>
        </p:sp>
        <p:sp>
          <p:nvSpPr>
            <p:cNvPr id="42089" name="Rectangle 105"/>
            <p:cNvSpPr>
              <a:spLocks noChangeArrowheads="1"/>
            </p:cNvSpPr>
            <p:nvPr/>
          </p:nvSpPr>
          <p:spPr bwMode="auto">
            <a:xfrm>
              <a:off x="3944888" y="3463503"/>
              <a:ext cx="1188377"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2000" b="1" dirty="0">
                  <a:solidFill>
                    <a:srgbClr val="000099"/>
                  </a:solidFill>
                  <a:latin typeface="+mn-lt"/>
                  <a:ea typeface="黑体" pitchFamily="2" charset="-122"/>
                </a:rPr>
                <a:t>入射角</a:t>
              </a:r>
            </a:p>
          </p:txBody>
        </p:sp>
        <p:sp>
          <p:nvSpPr>
            <p:cNvPr id="42090" name="Line 106"/>
            <p:cNvSpPr>
              <a:spLocks noChangeShapeType="1"/>
            </p:cNvSpPr>
            <p:nvPr/>
          </p:nvSpPr>
          <p:spPr bwMode="auto">
            <a:xfrm>
              <a:off x="5333984" y="2003896"/>
              <a:ext cx="128985" cy="720725"/>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1" name="Line 107"/>
            <p:cNvSpPr>
              <a:spLocks noChangeShapeType="1"/>
            </p:cNvSpPr>
            <p:nvPr/>
          </p:nvSpPr>
          <p:spPr bwMode="auto">
            <a:xfrm flipV="1">
              <a:off x="3896238" y="1959445"/>
              <a:ext cx="1135063" cy="768350"/>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2" name="Line 108"/>
            <p:cNvSpPr>
              <a:spLocks noChangeShapeType="1"/>
            </p:cNvSpPr>
            <p:nvPr/>
          </p:nvSpPr>
          <p:spPr bwMode="auto">
            <a:xfrm>
              <a:off x="3728864" y="3356992"/>
              <a:ext cx="323321" cy="25558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3" name="Line 109"/>
            <p:cNvSpPr>
              <a:spLocks noChangeShapeType="1"/>
            </p:cNvSpPr>
            <p:nvPr/>
          </p:nvSpPr>
          <p:spPr bwMode="auto">
            <a:xfrm flipV="1">
              <a:off x="4773332" y="3297709"/>
              <a:ext cx="270008" cy="319087"/>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4" name="Line 110"/>
            <p:cNvSpPr>
              <a:spLocks noChangeShapeType="1"/>
            </p:cNvSpPr>
            <p:nvPr/>
          </p:nvSpPr>
          <p:spPr bwMode="auto">
            <a:xfrm flipV="1">
              <a:off x="6259232" y="3061171"/>
              <a:ext cx="658681" cy="328613"/>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5" name="Line 111"/>
            <p:cNvSpPr>
              <a:spLocks noChangeShapeType="1"/>
            </p:cNvSpPr>
            <p:nvPr/>
          </p:nvSpPr>
          <p:spPr bwMode="auto">
            <a:xfrm flipH="1">
              <a:off x="6104451" y="2029296"/>
              <a:ext cx="543454" cy="708025"/>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6" name="Freeform 112"/>
            <p:cNvSpPr>
              <a:spLocks/>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7" name="Freeform 113"/>
            <p:cNvSpPr>
              <a:spLocks/>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8" name="Freeform 114"/>
            <p:cNvSpPr>
              <a:spLocks/>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9" name="Arc 115"/>
            <p:cNvSpPr>
              <a:spLocks/>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0" name="Text Box 116"/>
            <p:cNvSpPr txBox="1">
              <a:spLocks noChangeArrowheads="1"/>
            </p:cNvSpPr>
            <p:nvPr/>
          </p:nvSpPr>
          <p:spPr bwMode="auto">
            <a:xfrm>
              <a:off x="6334904" y="1592734"/>
              <a:ext cx="271636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  </a:t>
              </a:r>
              <a:r>
                <a:rPr kumimoji="1" lang="zh-CN" altLang="en-US" sz="2000" b="1">
                  <a:solidFill>
                    <a:srgbClr val="000099"/>
                  </a:solidFill>
                  <a:latin typeface="+mn-lt"/>
                  <a:ea typeface="黑体" pitchFamily="2" charset="-122"/>
                </a:rPr>
                <a:t>包层</a:t>
              </a:r>
            </a:p>
            <a:p>
              <a:pPr algn="l"/>
              <a:r>
                <a:rPr kumimoji="1" lang="zh-CN" altLang="en-US" sz="2000" b="1">
                  <a:solidFill>
                    <a:srgbClr val="000099"/>
                  </a:solidFill>
                  <a:latin typeface="+mn-lt"/>
                  <a:ea typeface="黑体" pitchFamily="2" charset="-122"/>
                </a:rPr>
                <a:t>（低折射率的媒体）</a:t>
              </a:r>
            </a:p>
          </p:txBody>
        </p:sp>
        <p:sp>
          <p:nvSpPr>
            <p:cNvPr id="42101" name="Line 117"/>
            <p:cNvSpPr>
              <a:spLocks noChangeShapeType="1"/>
            </p:cNvSpPr>
            <p:nvPr/>
          </p:nvSpPr>
          <p:spPr bwMode="auto">
            <a:xfrm flipH="1">
              <a:off x="6082094" y="4045420"/>
              <a:ext cx="706834" cy="10953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2" name="Text Box 118"/>
            <p:cNvSpPr txBox="1">
              <a:spLocks noChangeArrowheads="1"/>
            </p:cNvSpPr>
            <p:nvPr/>
          </p:nvSpPr>
          <p:spPr bwMode="auto">
            <a:xfrm>
              <a:off x="6647905" y="3751734"/>
              <a:ext cx="2716369"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itchFamily="2" charset="-122"/>
                </a:rPr>
                <a:t>  </a:t>
              </a:r>
              <a:r>
                <a:rPr kumimoji="1" lang="zh-CN" altLang="en-US" sz="2000" b="1" dirty="0">
                  <a:solidFill>
                    <a:srgbClr val="000099"/>
                  </a:solidFill>
                  <a:latin typeface="+mn-lt"/>
                  <a:ea typeface="黑体" pitchFamily="2" charset="-122"/>
                </a:rPr>
                <a:t>包层</a:t>
              </a:r>
            </a:p>
            <a:p>
              <a:pPr algn="l"/>
              <a:r>
                <a:rPr kumimoji="1" lang="zh-CN" altLang="en-US" sz="2000" b="1" dirty="0">
                  <a:solidFill>
                    <a:srgbClr val="000099"/>
                  </a:solidFill>
                  <a:latin typeface="+mn-lt"/>
                  <a:ea typeface="黑体" pitchFamily="2" charset="-122"/>
                </a:rPr>
                <a:t>（低折射率的媒体）</a:t>
              </a:r>
            </a:p>
          </p:txBody>
        </p:sp>
        <p:sp>
          <p:nvSpPr>
            <p:cNvPr id="42103" name="Text Box 119"/>
            <p:cNvSpPr txBox="1">
              <a:spLocks noChangeArrowheads="1"/>
            </p:cNvSpPr>
            <p:nvPr/>
          </p:nvSpPr>
          <p:spPr bwMode="auto">
            <a:xfrm>
              <a:off x="6725296" y="2676996"/>
              <a:ext cx="2764208"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2000" b="1" dirty="0">
                  <a:solidFill>
                    <a:srgbClr val="000099"/>
                  </a:solidFill>
                  <a:latin typeface="+mn-lt"/>
                  <a:ea typeface="黑体" pitchFamily="2" charset="-122"/>
                </a:rPr>
                <a:t>   </a:t>
              </a:r>
              <a:r>
                <a:rPr kumimoji="1" lang="zh-CN" altLang="en-US" sz="2000" b="1" dirty="0">
                  <a:solidFill>
                    <a:srgbClr val="000099"/>
                  </a:solidFill>
                  <a:latin typeface="+mn-lt"/>
                  <a:ea typeface="黑体" pitchFamily="2" charset="-122"/>
                </a:rPr>
                <a:t>纤芯</a:t>
              </a:r>
            </a:p>
            <a:p>
              <a:pPr algn="l"/>
              <a:r>
                <a:rPr kumimoji="1" lang="zh-CN" altLang="en-US" sz="2000" b="1" dirty="0">
                  <a:solidFill>
                    <a:srgbClr val="000099"/>
                  </a:solidFill>
                  <a:latin typeface="+mn-lt"/>
                  <a:ea typeface="黑体" pitchFamily="2" charset="-122"/>
                </a:rPr>
                <a:t>（高折射率的媒体）            </a:t>
              </a:r>
            </a:p>
          </p:txBody>
        </p:sp>
        <p:sp>
          <p:nvSpPr>
            <p:cNvPr id="42104"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2700">
              <a:solidFill>
                <a:srgbClr val="333399"/>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5"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2700">
              <a:solidFill>
                <a:srgbClr val="333399"/>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6" name="Text Box 122"/>
            <p:cNvSpPr txBox="1">
              <a:spLocks noChangeArrowheads="1"/>
            </p:cNvSpPr>
            <p:nvPr/>
          </p:nvSpPr>
          <p:spPr bwMode="auto">
            <a:xfrm>
              <a:off x="1218523" y="1489545"/>
              <a:ext cx="75923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mn-lt"/>
                  <a:ea typeface="黑体" pitchFamily="2" charset="-122"/>
                </a:rPr>
                <a:t>包层</a:t>
              </a:r>
            </a:p>
          </p:txBody>
        </p:sp>
        <p:sp>
          <p:nvSpPr>
            <p:cNvPr id="42107" name="Line 123"/>
            <p:cNvSpPr>
              <a:spLocks noChangeShapeType="1"/>
            </p:cNvSpPr>
            <p:nvPr/>
          </p:nvSpPr>
          <p:spPr bwMode="auto">
            <a:xfrm flipH="1">
              <a:off x="1572800" y="2076920"/>
              <a:ext cx="3440" cy="65563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8" name="Text Box 124"/>
            <p:cNvSpPr txBox="1">
              <a:spLocks noChangeArrowheads="1"/>
            </p:cNvSpPr>
            <p:nvPr/>
          </p:nvSpPr>
          <p:spPr bwMode="auto">
            <a:xfrm>
              <a:off x="2191925" y="1857846"/>
              <a:ext cx="754988"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rgbClr val="000099"/>
                  </a:solidFill>
                  <a:latin typeface="+mn-lt"/>
                  <a:ea typeface="黑体" pitchFamily="2" charset="-122"/>
                </a:rPr>
                <a:t>纤芯</a:t>
              </a:r>
            </a:p>
          </p:txBody>
        </p:sp>
        <p:sp>
          <p:nvSpPr>
            <p:cNvPr id="42109" name="Line 125"/>
            <p:cNvSpPr>
              <a:spLocks noChangeShapeType="1"/>
            </p:cNvSpPr>
            <p:nvPr/>
          </p:nvSpPr>
          <p:spPr bwMode="auto">
            <a:xfrm flipH="1">
              <a:off x="2186765" y="2295996"/>
              <a:ext cx="270008" cy="874713"/>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 name="矩形 3"/>
          <p:cNvSpPr/>
          <p:nvPr/>
        </p:nvSpPr>
        <p:spPr>
          <a:xfrm>
            <a:off x="2112650" y="4239329"/>
            <a:ext cx="4489364" cy="461665"/>
          </a:xfrm>
          <a:prstGeom prst="rect">
            <a:avLst/>
          </a:prstGeom>
        </p:spPr>
        <p:txBody>
          <a:bodyPr wrap="square">
            <a:spAutoFit/>
          </a:bodyPr>
          <a:lstStyle/>
          <a:p>
            <a:pPr algn="ctr"/>
            <a:r>
              <a:rPr lang="zh-CN" altLang="zh-CN" sz="2400" b="1" dirty="0">
                <a:latin typeface="+mn-lt"/>
                <a:ea typeface="黑体" pitchFamily="2" charset="-122"/>
              </a:rPr>
              <a:t>光线在光纤中的折射</a:t>
            </a:r>
            <a:endParaRPr lang="zh-CN" altLang="en-US" sz="2400" b="1" dirty="0">
              <a:latin typeface="+mn-lt"/>
              <a:ea typeface="黑体" pitchFamily="2" charset="-122"/>
            </a:endParaRPr>
          </a:p>
        </p:txBody>
      </p:sp>
      <p:sp>
        <p:nvSpPr>
          <p:cNvPr id="5" name="矩形 4"/>
          <p:cNvSpPr/>
          <p:nvPr/>
        </p:nvSpPr>
        <p:spPr>
          <a:xfrm>
            <a:off x="571472" y="4786322"/>
            <a:ext cx="8042740" cy="1384995"/>
          </a:xfrm>
          <a:prstGeom prst="rect">
            <a:avLst/>
          </a:prstGeom>
          <a:solidFill>
            <a:srgbClr val="FFFF66"/>
          </a:solidFill>
          <a:ln>
            <a:solidFill>
              <a:srgbClr val="000066"/>
            </a:solidFill>
          </a:ln>
        </p:spPr>
        <p:txBody>
          <a:bodyPr wrap="square">
            <a:spAutoFit/>
          </a:bodyPr>
          <a:lstStyle/>
          <a:p>
            <a:pPr algn="l"/>
            <a:r>
              <a:rPr lang="zh-CN" altLang="zh-CN" sz="2800" dirty="0">
                <a:solidFill>
                  <a:srgbClr val="000099"/>
                </a:solidFill>
                <a:latin typeface="+mn-lt"/>
                <a:ea typeface="黑体" pitchFamily="2" charset="-122"/>
              </a:rPr>
              <a:t>当光线从高折射率的媒体</a:t>
            </a:r>
            <a:r>
              <a:rPr lang="zh-CN" altLang="zh-CN" sz="2800" dirty="0">
                <a:solidFill>
                  <a:srgbClr val="FF0000"/>
                </a:solidFill>
                <a:latin typeface="+mn-lt"/>
                <a:ea typeface="黑体" pitchFamily="2" charset="-122"/>
              </a:rPr>
              <a:t>射向</a:t>
            </a:r>
            <a:r>
              <a:rPr lang="zh-CN" altLang="zh-CN" sz="2800" dirty="0">
                <a:solidFill>
                  <a:srgbClr val="000099"/>
                </a:solidFill>
                <a:latin typeface="+mn-lt"/>
                <a:ea typeface="黑体" pitchFamily="2" charset="-122"/>
              </a:rPr>
              <a:t>低折射率的媒体时，其</a:t>
            </a:r>
            <a:r>
              <a:rPr lang="zh-CN" altLang="zh-CN" sz="2800" dirty="0">
                <a:solidFill>
                  <a:srgbClr val="FF0000"/>
                </a:solidFill>
                <a:latin typeface="+mn-lt"/>
                <a:ea typeface="黑体" pitchFamily="2" charset="-122"/>
              </a:rPr>
              <a:t>折射角将大于入射角</a:t>
            </a:r>
            <a:r>
              <a:rPr lang="zh-CN" altLang="zh-CN" sz="2800" dirty="0">
                <a:solidFill>
                  <a:srgbClr val="000099"/>
                </a:solidFill>
                <a:latin typeface="+mn-lt"/>
                <a:ea typeface="黑体" pitchFamily="2" charset="-122"/>
              </a:rPr>
              <a:t>。因此，如果入射角足够大，就会出现全反射</a:t>
            </a:r>
            <a:r>
              <a:rPr lang="zh-CN" altLang="en-US" sz="2800" dirty="0">
                <a:solidFill>
                  <a:srgbClr val="000099"/>
                </a:solidFill>
                <a:latin typeface="+mn-lt"/>
                <a:ea typeface="黑体" pitchFamily="2" charset="-122"/>
              </a:rPr>
              <a:t>，</a:t>
            </a:r>
            <a:r>
              <a:rPr lang="zh-CN" altLang="zh-CN" sz="2800" dirty="0">
                <a:solidFill>
                  <a:srgbClr val="000099"/>
                </a:solidFill>
                <a:latin typeface="+mn-lt"/>
                <a:ea typeface="黑体" pitchFamily="2" charset="-122"/>
              </a:rPr>
              <a:t>光也就沿着光纤传输下去</a:t>
            </a:r>
            <a:r>
              <a:rPr lang="zh-CN" altLang="en-US" sz="2800" dirty="0">
                <a:solidFill>
                  <a:srgbClr val="000099"/>
                </a:solidFill>
                <a:latin typeface="+mn-lt"/>
                <a:ea typeface="黑体" pitchFamily="2" charset="-122"/>
              </a:rPr>
              <a:t>。</a:t>
            </a:r>
          </a:p>
        </p:txBody>
      </p:sp>
    </p:spTree>
    <p:extLst>
      <p:ext uri="{BB962C8B-B14F-4D97-AF65-F5344CB8AC3E}">
        <p14:creationId xmlns="" xmlns:p14="http://schemas.microsoft.com/office/powerpoint/2010/main" val="15475648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0209"/>
          <p:cNvPicPr>
            <a:picLocks noChangeAspect="1" noChangeArrowheads="1"/>
          </p:cNvPicPr>
          <p:nvPr/>
        </p:nvPicPr>
        <p:blipFill>
          <a:blip r:embed="rId4" cstate="print"/>
          <a:srcRect/>
          <a:stretch>
            <a:fillRect/>
          </a:stretch>
        </p:blipFill>
        <p:spPr bwMode="auto">
          <a:xfrm>
            <a:off x="468313" y="1341438"/>
            <a:ext cx="3589337" cy="2754312"/>
          </a:xfrm>
          <a:prstGeom prst="rect">
            <a:avLst/>
          </a:prstGeom>
          <a:noFill/>
          <a:ln w="9525">
            <a:noFill/>
            <a:miter lim="800000"/>
            <a:headEnd/>
            <a:tailEnd/>
          </a:ln>
        </p:spPr>
      </p:pic>
      <p:sp>
        <p:nvSpPr>
          <p:cNvPr id="76803" name="Rectangle 3"/>
          <p:cNvSpPr>
            <a:spLocks noChangeArrowheads="1"/>
          </p:cNvSpPr>
          <p:nvPr/>
        </p:nvSpPr>
        <p:spPr bwMode="auto">
          <a:xfrm>
            <a:off x="1214414" y="4143380"/>
            <a:ext cx="2081019" cy="461665"/>
          </a:xfrm>
          <a:prstGeom prst="rect">
            <a:avLst/>
          </a:prstGeom>
          <a:noFill/>
          <a:ln w="9525">
            <a:noFill/>
            <a:miter lim="800000"/>
            <a:headEnd/>
            <a:tailEnd/>
          </a:ln>
        </p:spPr>
        <p:txBody>
          <a:bodyPr wrap="none" anchor="ctr">
            <a:spAutoFit/>
          </a:bodyPr>
          <a:lstStyle/>
          <a:p>
            <a:r>
              <a:rPr kumimoji="1" lang="zh-CN" altLang="en-US" dirty="0"/>
              <a:t>图</a:t>
            </a:r>
            <a:r>
              <a:rPr kumimoji="1" lang="en-US" altLang="zh-CN" dirty="0"/>
              <a:t>1. </a:t>
            </a:r>
            <a:r>
              <a:rPr kumimoji="1" lang="zh-CN" altLang="en-US" dirty="0"/>
              <a:t>光的折射</a:t>
            </a:r>
          </a:p>
        </p:txBody>
      </p:sp>
      <p:pic>
        <p:nvPicPr>
          <p:cNvPr id="76804" name="Picture 4" descr="0210"/>
          <p:cNvPicPr>
            <a:picLocks noChangeAspect="1" noChangeArrowheads="1"/>
          </p:cNvPicPr>
          <p:nvPr/>
        </p:nvPicPr>
        <p:blipFill>
          <a:blip r:embed="rId5" cstate="print"/>
          <a:srcRect/>
          <a:stretch>
            <a:fillRect/>
          </a:stretch>
        </p:blipFill>
        <p:spPr bwMode="auto">
          <a:xfrm>
            <a:off x="4357686" y="1285860"/>
            <a:ext cx="4187825" cy="2460625"/>
          </a:xfrm>
          <a:prstGeom prst="rect">
            <a:avLst/>
          </a:prstGeom>
          <a:noFill/>
          <a:ln w="9525">
            <a:noFill/>
            <a:miter lim="800000"/>
            <a:headEnd/>
            <a:tailEnd/>
          </a:ln>
        </p:spPr>
      </p:pic>
      <p:sp>
        <p:nvSpPr>
          <p:cNvPr id="76805" name="Rectangle 5"/>
          <p:cNvSpPr>
            <a:spLocks noChangeArrowheads="1"/>
          </p:cNvSpPr>
          <p:nvPr/>
        </p:nvSpPr>
        <p:spPr bwMode="auto">
          <a:xfrm>
            <a:off x="5072066" y="4000504"/>
            <a:ext cx="3084513" cy="457200"/>
          </a:xfrm>
          <a:prstGeom prst="rect">
            <a:avLst/>
          </a:prstGeom>
          <a:noFill/>
          <a:ln w="9525">
            <a:noFill/>
            <a:miter lim="800000"/>
            <a:headEnd/>
            <a:tailEnd/>
          </a:ln>
        </p:spPr>
        <p:txBody>
          <a:bodyPr anchor="ctr">
            <a:spAutoFit/>
          </a:bodyPr>
          <a:lstStyle/>
          <a:p>
            <a:r>
              <a:rPr kumimoji="1" lang="zh-CN" altLang="en-US" dirty="0"/>
              <a:t>图</a:t>
            </a:r>
            <a:r>
              <a:rPr kumimoji="1" lang="en-US" altLang="zh-CN" dirty="0"/>
              <a:t>2. </a:t>
            </a:r>
            <a:r>
              <a:rPr kumimoji="1" lang="zh-CN" altLang="en-US" dirty="0"/>
              <a:t>光的反射</a:t>
            </a:r>
          </a:p>
        </p:txBody>
      </p:sp>
      <p:sp>
        <p:nvSpPr>
          <p:cNvPr id="76806" name="Rectangle 6"/>
          <p:cNvSpPr>
            <a:spLocks noChangeArrowheads="1"/>
          </p:cNvSpPr>
          <p:nvPr/>
        </p:nvSpPr>
        <p:spPr bwMode="auto">
          <a:xfrm>
            <a:off x="357158" y="4714884"/>
            <a:ext cx="8535321" cy="1412694"/>
          </a:xfrm>
          <a:prstGeom prst="rect">
            <a:avLst/>
          </a:prstGeom>
          <a:noFill/>
          <a:ln w="9525">
            <a:noFill/>
            <a:miter lim="800000"/>
            <a:headEnd/>
            <a:tailEnd/>
          </a:ln>
        </p:spPr>
        <p:txBody>
          <a:bodyPr wrap="square">
            <a:spAutoFit/>
          </a:bodyPr>
          <a:lstStyle/>
          <a:p>
            <a:pPr algn="l">
              <a:lnSpc>
                <a:spcPct val="130000"/>
              </a:lnSpc>
              <a:buClr>
                <a:schemeClr val="hlink"/>
              </a:buClr>
              <a:buFontTx/>
              <a:buChar char="•"/>
            </a:pPr>
            <a:r>
              <a:rPr kumimoji="1" lang="en-US" altLang="zh-CN" sz="2000" dirty="0">
                <a:sym typeface="Wingdings" pitchFamily="2" charset="2"/>
              </a:rPr>
              <a:t> </a:t>
            </a:r>
            <a:r>
              <a:rPr kumimoji="1" lang="en-US" altLang="zh-CN" sz="2000" dirty="0" smtClean="0">
                <a:sym typeface="Wingdings" pitchFamily="2" charset="2"/>
              </a:rPr>
              <a:t> </a:t>
            </a:r>
            <a:r>
              <a:rPr kumimoji="1" lang="zh-CN" altLang="en-US" sz="2200" dirty="0" smtClean="0">
                <a:sym typeface="Wingdings" pitchFamily="2" charset="2"/>
              </a:rPr>
              <a:t>斯</a:t>
            </a:r>
            <a:r>
              <a:rPr kumimoji="1" lang="zh-CN" altLang="en-US" sz="2200" dirty="0">
                <a:sym typeface="Wingdings" pitchFamily="2" charset="2"/>
              </a:rPr>
              <a:t>涅耳定律</a:t>
            </a:r>
            <a:r>
              <a:rPr kumimoji="1" lang="en-US" altLang="zh-CN" sz="2200" dirty="0">
                <a:sym typeface="Wingdings" pitchFamily="2" charset="2"/>
              </a:rPr>
              <a:t>(Snell's Law)</a:t>
            </a:r>
            <a:r>
              <a:rPr kumimoji="1" lang="zh-CN" altLang="en-US" sz="2200" dirty="0">
                <a:solidFill>
                  <a:srgbClr val="FF0000"/>
                </a:solidFill>
                <a:sym typeface="Wingdings" pitchFamily="2" charset="2"/>
              </a:rPr>
              <a:t>给出了</a:t>
            </a:r>
            <a:r>
              <a:rPr kumimoji="1" lang="zh-CN" altLang="en-US" sz="2200" dirty="0">
                <a:sym typeface="Wingdings" pitchFamily="2" charset="2"/>
              </a:rPr>
              <a:t>定义这些光线方向的</a:t>
            </a:r>
            <a:r>
              <a:rPr kumimoji="1" lang="zh-CN" altLang="en-US" sz="2200" dirty="0">
                <a:solidFill>
                  <a:srgbClr val="FF0000"/>
                </a:solidFill>
                <a:sym typeface="Wingdings" pitchFamily="2" charset="2"/>
              </a:rPr>
              <a:t>规则</a:t>
            </a:r>
            <a:r>
              <a:rPr kumimoji="1" lang="zh-CN" altLang="en-US" sz="2200" dirty="0">
                <a:sym typeface="Wingdings" pitchFamily="2" charset="2"/>
              </a:rPr>
              <a:t>：</a:t>
            </a:r>
            <a:r>
              <a:rPr kumimoji="1" lang="zh-CN" altLang="en-US" sz="2200" dirty="0">
                <a:sym typeface="Symbol" pitchFamily="18" charset="2"/>
              </a:rPr>
              <a:t></a:t>
            </a:r>
            <a:r>
              <a:rPr kumimoji="1" lang="en-US" altLang="zh-CN" sz="2200" baseline="-16000" dirty="0">
                <a:sym typeface="Wingdings" pitchFamily="2" charset="2"/>
              </a:rPr>
              <a:t>1</a:t>
            </a:r>
            <a:r>
              <a:rPr kumimoji="1" lang="en-US" altLang="zh-CN" sz="2200" dirty="0">
                <a:sym typeface="Wingdings" pitchFamily="2" charset="2"/>
              </a:rPr>
              <a:t> = </a:t>
            </a:r>
            <a:r>
              <a:rPr kumimoji="1" lang="en-US" altLang="zh-CN" sz="2200" dirty="0">
                <a:sym typeface="Symbol" pitchFamily="18" charset="2"/>
              </a:rPr>
              <a:t></a:t>
            </a:r>
            <a:r>
              <a:rPr kumimoji="1" lang="en-US" altLang="zh-CN" sz="2200" baseline="-16000" dirty="0">
                <a:sym typeface="Wingdings" pitchFamily="2" charset="2"/>
              </a:rPr>
              <a:t>3</a:t>
            </a:r>
            <a:r>
              <a:rPr kumimoji="1" lang="en-US" altLang="zh-CN" sz="2200" dirty="0">
                <a:sym typeface="Wingdings" pitchFamily="2" charset="2"/>
              </a:rPr>
              <a:t> </a:t>
            </a:r>
          </a:p>
          <a:p>
            <a:pPr algn="l">
              <a:lnSpc>
                <a:spcPct val="130000"/>
              </a:lnSpc>
            </a:pPr>
            <a:r>
              <a:rPr kumimoji="1" lang="en-US" altLang="zh-CN" sz="2200" dirty="0">
                <a:sym typeface="Wingdings" pitchFamily="2" charset="2"/>
              </a:rPr>
              <a:t>                                                              </a:t>
            </a:r>
            <a:r>
              <a:rPr kumimoji="1" lang="en-US" altLang="zh-CN" sz="2200" dirty="0" smtClean="0">
                <a:sym typeface="Wingdings" pitchFamily="2" charset="2"/>
              </a:rPr>
              <a:t>     </a:t>
            </a:r>
            <a:r>
              <a:rPr kumimoji="1" lang="en-US" altLang="zh-CN" sz="2200" dirty="0">
                <a:sym typeface="Wingdings" pitchFamily="2" charset="2"/>
              </a:rPr>
              <a:t>n</a:t>
            </a:r>
            <a:r>
              <a:rPr kumimoji="1" lang="en-US" altLang="zh-CN" sz="2200" baseline="-16000" dirty="0">
                <a:sym typeface="Wingdings" pitchFamily="2" charset="2"/>
              </a:rPr>
              <a:t>1</a:t>
            </a:r>
            <a:r>
              <a:rPr kumimoji="1" lang="en-US" altLang="zh-CN" sz="2200" dirty="0">
                <a:sym typeface="Wingdings" pitchFamily="2" charset="2"/>
              </a:rPr>
              <a:t>sin</a:t>
            </a:r>
            <a:r>
              <a:rPr kumimoji="1" lang="en-US" altLang="zh-CN" sz="2200" dirty="0">
                <a:sym typeface="Symbol" pitchFamily="18" charset="2"/>
              </a:rPr>
              <a:t></a:t>
            </a:r>
            <a:r>
              <a:rPr kumimoji="1" lang="en-US" altLang="zh-CN" sz="2200" baseline="-16000" dirty="0">
                <a:sym typeface="Wingdings" pitchFamily="2" charset="2"/>
              </a:rPr>
              <a:t>1</a:t>
            </a:r>
            <a:r>
              <a:rPr kumimoji="1" lang="en-US" altLang="zh-CN" sz="2200" dirty="0">
                <a:sym typeface="Wingdings" pitchFamily="2" charset="2"/>
              </a:rPr>
              <a:t> = n</a:t>
            </a:r>
            <a:r>
              <a:rPr kumimoji="1" lang="en-US" altLang="zh-CN" sz="2200" baseline="-16000" dirty="0">
                <a:sym typeface="Wingdings" pitchFamily="2" charset="2"/>
              </a:rPr>
              <a:t>2</a:t>
            </a:r>
            <a:r>
              <a:rPr kumimoji="1" lang="en-US" altLang="zh-CN" sz="2200" dirty="0">
                <a:sym typeface="Wingdings" pitchFamily="2" charset="2"/>
              </a:rPr>
              <a:t>sin</a:t>
            </a:r>
            <a:r>
              <a:rPr kumimoji="1" lang="en-US" altLang="zh-CN" sz="2200" dirty="0">
                <a:sym typeface="Symbol" pitchFamily="18" charset="2"/>
              </a:rPr>
              <a:t></a:t>
            </a:r>
            <a:r>
              <a:rPr kumimoji="1" lang="en-US" altLang="zh-CN" sz="2200" baseline="-16000" dirty="0">
                <a:sym typeface="Wingdings" pitchFamily="2" charset="2"/>
              </a:rPr>
              <a:t>2</a:t>
            </a:r>
            <a:r>
              <a:rPr kumimoji="1" lang="en-US" altLang="zh-CN" sz="2200" dirty="0">
                <a:sym typeface="Wingdings" pitchFamily="2" charset="2"/>
              </a:rPr>
              <a:t> </a:t>
            </a:r>
          </a:p>
          <a:p>
            <a:pPr algn="l">
              <a:lnSpc>
                <a:spcPct val="130000"/>
              </a:lnSpc>
              <a:buClr>
                <a:schemeClr val="hlink"/>
              </a:buClr>
              <a:buFontTx/>
              <a:buChar char="•"/>
            </a:pPr>
            <a:r>
              <a:rPr kumimoji="1" lang="en-US" altLang="zh-CN" sz="2200" dirty="0">
                <a:sym typeface="Wingdings" pitchFamily="2" charset="2"/>
              </a:rPr>
              <a:t> </a:t>
            </a:r>
            <a:r>
              <a:rPr kumimoji="1" lang="en-US" altLang="zh-CN" sz="2200" dirty="0" smtClean="0">
                <a:sym typeface="Wingdings" pitchFamily="2" charset="2"/>
              </a:rPr>
              <a:t> </a:t>
            </a:r>
            <a:r>
              <a:rPr kumimoji="1" lang="zh-CN" altLang="en-US" sz="2200" dirty="0" smtClean="0">
                <a:sym typeface="Wingdings" pitchFamily="2" charset="2"/>
              </a:rPr>
              <a:t>全反射</a:t>
            </a:r>
            <a:r>
              <a:rPr kumimoji="1" lang="zh-CN" altLang="en-US" sz="2200" dirty="0">
                <a:sym typeface="Wingdings" pitchFamily="2" charset="2"/>
              </a:rPr>
              <a:t>是光信号在光纤中传播的必要条件。</a:t>
            </a:r>
          </a:p>
        </p:txBody>
      </p:sp>
      <p:sp>
        <p:nvSpPr>
          <p:cNvPr id="76807" name="Rectangle 8"/>
          <p:cNvSpPr>
            <a:spLocks noGrp="1" noChangeArrowheads="1"/>
          </p:cNvSpPr>
          <p:nvPr>
            <p:ph type="title"/>
          </p:nvPr>
        </p:nvSpPr>
        <p:spPr>
          <a:xfrm>
            <a:off x="355600" y="188640"/>
            <a:ext cx="8536880" cy="719138"/>
          </a:xfrm>
        </p:spPr>
        <p:txBody>
          <a:bodyPr/>
          <a:lstStyle/>
          <a:p>
            <a:pPr eaLnBrk="1" hangingPunct="1"/>
            <a:r>
              <a:rPr kumimoji="1" lang="zh-CN" altLang="en-US" sz="2400" dirty="0">
                <a:sym typeface="Wingdings" pitchFamily="2" charset="2"/>
              </a:rPr>
              <a:t>当一条光线照射</a:t>
            </a:r>
            <a:r>
              <a:rPr kumimoji="1" lang="zh-CN" altLang="en-US" sz="2400" dirty="0">
                <a:solidFill>
                  <a:srgbClr val="FF0000"/>
                </a:solidFill>
                <a:sym typeface="Wingdings" pitchFamily="2" charset="2"/>
              </a:rPr>
              <a:t>到</a:t>
            </a:r>
            <a:r>
              <a:rPr kumimoji="1" lang="zh-CN" altLang="en-US" sz="2400" dirty="0">
                <a:sym typeface="Wingdings" pitchFamily="2" charset="2"/>
              </a:rPr>
              <a:t>两种介质相接的</a:t>
            </a:r>
            <a:r>
              <a:rPr kumimoji="1" lang="zh-CN" altLang="en-US" sz="2400" dirty="0">
                <a:solidFill>
                  <a:srgbClr val="FF0000"/>
                </a:solidFill>
                <a:sym typeface="Wingdings" pitchFamily="2" charset="2"/>
              </a:rPr>
              <a:t>边界</a:t>
            </a:r>
            <a:r>
              <a:rPr kumimoji="1" lang="zh-CN" altLang="en-US" sz="2400" dirty="0">
                <a:sym typeface="Wingdings" pitchFamily="2" charset="2"/>
              </a:rPr>
              <a:t>时，</a:t>
            </a:r>
            <a:r>
              <a:rPr kumimoji="1" lang="en-US" altLang="zh-CN" sz="2400" dirty="0">
                <a:sym typeface="Wingdings" pitchFamily="2" charset="2"/>
              </a:rPr>
              <a:t/>
            </a:r>
            <a:br>
              <a:rPr kumimoji="1" lang="en-US" altLang="zh-CN" sz="2400" dirty="0">
                <a:sym typeface="Wingdings" pitchFamily="2" charset="2"/>
              </a:rPr>
            </a:br>
            <a:r>
              <a:rPr kumimoji="1" lang="zh-CN" altLang="en-US" sz="2400" dirty="0">
                <a:solidFill>
                  <a:srgbClr val="FF0000"/>
                </a:solidFill>
                <a:sym typeface="Wingdings" pitchFamily="2" charset="2"/>
              </a:rPr>
              <a:t>入射光线分成两束</a:t>
            </a:r>
            <a:r>
              <a:rPr kumimoji="1" lang="zh-CN" altLang="en-US" sz="2400" dirty="0">
                <a:sym typeface="Wingdings" pitchFamily="2" charset="2"/>
              </a:rPr>
              <a:t>：反射光线和折射光线 </a:t>
            </a:r>
            <a:r>
              <a:rPr kumimoji="1" lang="en-US" altLang="zh-CN" sz="2000" dirty="0">
                <a:sym typeface="Wingdings" pitchFamily="2" charset="2"/>
              </a:rPr>
              <a:t>(</a:t>
            </a:r>
            <a:r>
              <a:rPr kumimoji="1" lang="zh-CN" altLang="en-US" sz="2000" dirty="0">
                <a:sym typeface="Wingdings" pitchFamily="2" charset="2"/>
              </a:rPr>
              <a:t>如图所示</a:t>
            </a:r>
            <a:r>
              <a:rPr kumimoji="1" lang="en-US" altLang="zh-CN" sz="2000" dirty="0">
                <a:sym typeface="Wingdings" pitchFamily="2" charset="2"/>
              </a:rPr>
              <a:t>)</a:t>
            </a:r>
            <a:r>
              <a:rPr kumimoji="1" lang="zh-CN" altLang="en-US" sz="2400" dirty="0">
                <a:sym typeface="Wingdings" pitchFamily="2" charset="2"/>
              </a:rPr>
              <a:t>。</a:t>
            </a:r>
          </a:p>
        </p:txBody>
      </p:sp>
      <p:sp>
        <p:nvSpPr>
          <p:cNvPr id="2" name="矩形 1"/>
          <p:cNvSpPr/>
          <p:nvPr/>
        </p:nvSpPr>
        <p:spPr>
          <a:xfrm>
            <a:off x="5849415" y="1740179"/>
            <a:ext cx="280846" cy="515590"/>
          </a:xfrm>
          <a:prstGeom prst="rect">
            <a:avLst/>
          </a:prstGeom>
        </p:spPr>
        <p:txBody>
          <a:bodyPr wrap="none">
            <a:spAutoFit/>
          </a:bodyPr>
          <a:lstStyle/>
          <a:p>
            <a:pPr algn="l">
              <a:lnSpc>
                <a:spcPct val="130000"/>
              </a:lnSpc>
            </a:pPr>
            <a:r>
              <a:rPr kumimoji="1" lang="en-US" altLang="zh-CN" dirty="0">
                <a:sym typeface="Wingdings" pitchFamily="2" charset="2"/>
              </a:rPr>
              <a:t> </a:t>
            </a:r>
          </a:p>
        </p:txBody>
      </p:sp>
      <p:sp>
        <p:nvSpPr>
          <p:cNvPr id="9" name="矩形 8"/>
          <p:cNvSpPr/>
          <p:nvPr/>
        </p:nvSpPr>
        <p:spPr>
          <a:xfrm>
            <a:off x="4214810" y="2714620"/>
            <a:ext cx="1120820" cy="461665"/>
          </a:xfrm>
          <a:prstGeom prst="rect">
            <a:avLst/>
          </a:prstGeom>
        </p:spPr>
        <p:txBody>
          <a:bodyPr wrap="none">
            <a:spAutoFit/>
          </a:bodyPr>
          <a:lstStyle/>
          <a:p>
            <a:r>
              <a:rPr kumimoji="1" lang="en-US" altLang="zh-CN" dirty="0">
                <a:solidFill>
                  <a:srgbClr val="FF0000"/>
                </a:solidFill>
                <a:sym typeface="Wingdings" pitchFamily="2" charset="2"/>
              </a:rPr>
              <a:t>n</a:t>
            </a:r>
            <a:r>
              <a:rPr kumimoji="1" lang="en-US" altLang="zh-CN" baseline="-16000" dirty="0">
                <a:solidFill>
                  <a:srgbClr val="FF0000"/>
                </a:solidFill>
                <a:sym typeface="Wingdings" pitchFamily="2" charset="2"/>
              </a:rPr>
              <a:t>1</a:t>
            </a:r>
            <a:r>
              <a:rPr kumimoji="1" lang="en-US" altLang="zh-CN" dirty="0">
                <a:solidFill>
                  <a:srgbClr val="FF0000"/>
                </a:solidFill>
                <a:sym typeface="Wingdings" pitchFamily="2" charset="2"/>
              </a:rPr>
              <a:t>sin</a:t>
            </a:r>
            <a:r>
              <a:rPr kumimoji="1" lang="en-US" altLang="zh-CN" dirty="0">
                <a:solidFill>
                  <a:srgbClr val="FF0000"/>
                </a:solidFill>
                <a:sym typeface="Symbol" pitchFamily="18" charset="2"/>
              </a:rPr>
              <a:t></a:t>
            </a:r>
            <a:r>
              <a:rPr kumimoji="1" lang="en-US" altLang="zh-CN" baseline="-16000" dirty="0">
                <a:solidFill>
                  <a:srgbClr val="FF0000"/>
                </a:solidFill>
                <a:sym typeface="Wingdings" pitchFamily="2" charset="2"/>
              </a:rPr>
              <a:t>1</a:t>
            </a:r>
            <a:endParaRPr lang="zh-CN" altLang="en-US" dirty="0">
              <a:solidFill>
                <a:srgbClr val="FF0000"/>
              </a:solidFill>
            </a:endParaRPr>
          </a:p>
        </p:txBody>
      </p:sp>
      <p:sp>
        <p:nvSpPr>
          <p:cNvPr id="10" name="矩形 9"/>
          <p:cNvSpPr/>
          <p:nvPr/>
        </p:nvSpPr>
        <p:spPr>
          <a:xfrm>
            <a:off x="5786446" y="1428736"/>
            <a:ext cx="1120820" cy="461665"/>
          </a:xfrm>
          <a:prstGeom prst="rect">
            <a:avLst/>
          </a:prstGeom>
        </p:spPr>
        <p:txBody>
          <a:bodyPr wrap="none">
            <a:spAutoFit/>
          </a:bodyPr>
          <a:lstStyle/>
          <a:p>
            <a:r>
              <a:rPr kumimoji="1" lang="en-US" altLang="zh-CN" dirty="0">
                <a:solidFill>
                  <a:srgbClr val="FF0000"/>
                </a:solidFill>
                <a:sym typeface="Wingdings" pitchFamily="2" charset="2"/>
              </a:rPr>
              <a:t>n</a:t>
            </a:r>
            <a:r>
              <a:rPr kumimoji="1" lang="en-US" altLang="zh-CN" baseline="-16000" dirty="0">
                <a:solidFill>
                  <a:srgbClr val="FF0000"/>
                </a:solidFill>
                <a:sym typeface="Wingdings" pitchFamily="2" charset="2"/>
              </a:rPr>
              <a:t>2</a:t>
            </a:r>
            <a:r>
              <a:rPr kumimoji="1" lang="en-US" altLang="zh-CN" dirty="0">
                <a:solidFill>
                  <a:srgbClr val="FF0000"/>
                </a:solidFill>
                <a:sym typeface="Wingdings" pitchFamily="2" charset="2"/>
              </a:rPr>
              <a:t>sin</a:t>
            </a:r>
            <a:r>
              <a:rPr kumimoji="1" lang="en-US" altLang="zh-CN" dirty="0">
                <a:solidFill>
                  <a:srgbClr val="FF0000"/>
                </a:solidFill>
                <a:sym typeface="Symbol" pitchFamily="18" charset="2"/>
              </a:rPr>
              <a:t></a:t>
            </a:r>
            <a:r>
              <a:rPr kumimoji="1" lang="en-US" altLang="zh-CN" baseline="-16000" dirty="0">
                <a:solidFill>
                  <a:srgbClr val="FF0000"/>
                </a:solidFill>
                <a:sym typeface="Wingdings" pitchFamily="2" charset="2"/>
              </a:rPr>
              <a:t>2</a:t>
            </a:r>
            <a:endParaRPr lang="zh-CN" altLang="en-US" dirty="0">
              <a:solidFill>
                <a:srgbClr val="FF0000"/>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光纤的工作原理</a:t>
            </a:r>
          </a:p>
        </p:txBody>
      </p:sp>
      <p:grpSp>
        <p:nvGrpSpPr>
          <p:cNvPr id="2" name="组合 1"/>
          <p:cNvGrpSpPr/>
          <p:nvPr/>
        </p:nvGrpSpPr>
        <p:grpSpPr>
          <a:xfrm>
            <a:off x="905477" y="1268761"/>
            <a:ext cx="7056438" cy="2016125"/>
            <a:chOff x="741231" y="1989139"/>
            <a:chExt cx="7644474" cy="2016125"/>
          </a:xfrm>
        </p:grpSpPr>
        <p:sp>
          <p:nvSpPr>
            <p:cNvPr id="122883"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22884"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22885"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22886"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22887"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grpSp>
          <p:nvGrpSpPr>
            <p:cNvPr id="4" name="Group 8"/>
            <p:cNvGrpSpPr>
              <a:grpSpLocks/>
            </p:cNvGrpSpPr>
            <p:nvPr/>
          </p:nvGrpSpPr>
          <p:grpSpPr bwMode="auto">
            <a:xfrm>
              <a:off x="2884091" y="3170239"/>
              <a:ext cx="5298678" cy="835025"/>
              <a:chOff x="912" y="912"/>
              <a:chExt cx="4608" cy="816"/>
            </a:xfrm>
          </p:grpSpPr>
          <p:sp>
            <p:nvSpPr>
              <p:cNvPr id="122889"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0"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1"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2" name="Line 12"/>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grpSp>
        <p:sp>
          <p:nvSpPr>
            <p:cNvPr id="122893"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4" name="Text Box 14"/>
            <p:cNvSpPr txBox="1">
              <a:spLocks noChangeArrowheads="1"/>
            </p:cNvSpPr>
            <p:nvPr/>
          </p:nvSpPr>
          <p:spPr bwMode="auto">
            <a:xfrm>
              <a:off x="2144581" y="1989139"/>
              <a:ext cx="131841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黑体" pitchFamily="2" charset="-122"/>
                  <a:ea typeface="黑体" pitchFamily="2" charset="-122"/>
                </a:rPr>
                <a:t>高折射率</a:t>
              </a:r>
            </a:p>
            <a:p>
              <a:r>
                <a:rPr kumimoji="1" lang="en-US" altLang="zh-CN" sz="2000" dirty="0">
                  <a:solidFill>
                    <a:srgbClr val="000099"/>
                  </a:solidFill>
                  <a:latin typeface="黑体" pitchFamily="2" charset="-122"/>
                  <a:ea typeface="黑体" pitchFamily="2" charset="-122"/>
                </a:rPr>
                <a:t>(</a:t>
              </a:r>
              <a:r>
                <a:rPr kumimoji="1" lang="zh-CN" altLang="en-US" sz="2000" dirty="0">
                  <a:solidFill>
                    <a:srgbClr val="000099"/>
                  </a:solidFill>
                  <a:latin typeface="黑体" pitchFamily="2" charset="-122"/>
                  <a:ea typeface="黑体" pitchFamily="2" charset="-122"/>
                </a:rPr>
                <a:t>纤芯</a:t>
              </a:r>
              <a:r>
                <a:rPr kumimoji="1" lang="en-US" altLang="zh-CN" sz="2000" dirty="0">
                  <a:solidFill>
                    <a:srgbClr val="000099"/>
                  </a:solidFill>
                  <a:latin typeface="黑体" pitchFamily="2" charset="-122"/>
                  <a:ea typeface="黑体" pitchFamily="2" charset="-122"/>
                </a:rPr>
                <a:t>)</a:t>
              </a:r>
            </a:p>
          </p:txBody>
        </p:sp>
        <p:sp>
          <p:nvSpPr>
            <p:cNvPr id="122895" name="Text Box 15"/>
            <p:cNvSpPr txBox="1">
              <a:spLocks noChangeArrowheads="1"/>
            </p:cNvSpPr>
            <p:nvPr/>
          </p:nvSpPr>
          <p:spPr bwMode="auto">
            <a:xfrm>
              <a:off x="741231" y="1989139"/>
              <a:ext cx="131841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黑体" pitchFamily="2" charset="-122"/>
                  <a:ea typeface="黑体" pitchFamily="2" charset="-122"/>
                </a:rPr>
                <a:t>低折射率</a:t>
              </a:r>
            </a:p>
            <a:p>
              <a:r>
                <a:rPr kumimoji="1" lang="en-US" altLang="zh-CN" sz="2000" dirty="0">
                  <a:solidFill>
                    <a:srgbClr val="000099"/>
                  </a:solidFill>
                  <a:latin typeface="黑体" pitchFamily="2" charset="-122"/>
                  <a:ea typeface="黑体" pitchFamily="2" charset="-122"/>
                </a:rPr>
                <a:t>(</a:t>
              </a:r>
              <a:r>
                <a:rPr kumimoji="1" lang="zh-CN" altLang="en-US" sz="2000" dirty="0">
                  <a:solidFill>
                    <a:srgbClr val="000099"/>
                  </a:solidFill>
                  <a:latin typeface="黑体" pitchFamily="2" charset="-122"/>
                  <a:ea typeface="黑体" pitchFamily="2" charset="-122"/>
                </a:rPr>
                <a:t>包层</a:t>
              </a:r>
              <a:r>
                <a:rPr kumimoji="1" lang="en-US" altLang="zh-CN" sz="2000" dirty="0">
                  <a:solidFill>
                    <a:srgbClr val="000099"/>
                  </a:solidFill>
                  <a:latin typeface="黑体" pitchFamily="2" charset="-122"/>
                  <a:ea typeface="黑体" pitchFamily="2" charset="-122"/>
                </a:rPr>
                <a:t>)</a:t>
              </a:r>
            </a:p>
          </p:txBody>
        </p:sp>
        <p:sp>
          <p:nvSpPr>
            <p:cNvPr id="122896" name="Line 16"/>
            <p:cNvSpPr>
              <a:spLocks noChangeShapeType="1"/>
            </p:cNvSpPr>
            <p:nvPr/>
          </p:nvSpPr>
          <p:spPr bwMode="auto">
            <a:xfrm flipH="1">
              <a:off x="2529814" y="2708275"/>
              <a:ext cx="239051" cy="706438"/>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7" name="Line 17"/>
            <p:cNvSpPr>
              <a:spLocks noChangeShapeType="1"/>
            </p:cNvSpPr>
            <p:nvPr/>
          </p:nvSpPr>
          <p:spPr bwMode="auto">
            <a:xfrm>
              <a:off x="1520296" y="2636838"/>
              <a:ext cx="421350" cy="533400"/>
            </a:xfrm>
            <a:prstGeom prst="line">
              <a:avLst/>
            </a:prstGeom>
            <a:noFill/>
            <a:ln w="19050">
              <a:solidFill>
                <a:srgbClr val="3333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99"/>
                </a:solidFill>
              </a:endParaRPr>
            </a:p>
          </p:txBody>
        </p:sp>
        <p:sp>
          <p:nvSpPr>
            <p:cNvPr id="122898" name="Text Box 18"/>
            <p:cNvSpPr txBox="1">
              <a:spLocks noChangeArrowheads="1"/>
            </p:cNvSpPr>
            <p:nvPr/>
          </p:nvSpPr>
          <p:spPr bwMode="auto">
            <a:xfrm>
              <a:off x="3002756" y="2733676"/>
              <a:ext cx="5232682"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dirty="0">
                  <a:solidFill>
                    <a:srgbClr val="000099"/>
                  </a:solidFill>
                  <a:latin typeface="黑体" pitchFamily="2" charset="-122"/>
                  <a:ea typeface="黑体" pitchFamily="2" charset="-122"/>
                </a:rPr>
                <a:t>光线在纤芯中传输的方式是不断地全反射</a:t>
              </a:r>
            </a:p>
          </p:txBody>
        </p:sp>
      </p:grpSp>
      <p:sp>
        <p:nvSpPr>
          <p:cNvPr id="122899" name="Freeform 19"/>
          <p:cNvSpPr>
            <a:spLocks/>
          </p:cNvSpPr>
          <p:nvPr/>
        </p:nvSpPr>
        <p:spPr bwMode="auto">
          <a:xfrm>
            <a:off x="2910490" y="2695457"/>
            <a:ext cx="4870450"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FF0000"/>
            </a:solidFill>
            <a:round/>
            <a:headEnd type="none" w="med" len="med"/>
            <a:tailEnd type="triangle" w="sm"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22" name="矩形 21"/>
          <p:cNvSpPr/>
          <p:nvPr/>
        </p:nvSpPr>
        <p:spPr>
          <a:xfrm>
            <a:off x="1979712" y="3573017"/>
            <a:ext cx="5079267" cy="461665"/>
          </a:xfrm>
          <a:prstGeom prst="rect">
            <a:avLst/>
          </a:prstGeom>
        </p:spPr>
        <p:txBody>
          <a:bodyPr wrap="square">
            <a:spAutoFit/>
          </a:bodyPr>
          <a:lstStyle/>
          <a:p>
            <a:pPr algn="ctr"/>
            <a:r>
              <a:rPr lang="zh-CN" altLang="zh-CN" sz="2400" dirty="0">
                <a:latin typeface="+mn-lt"/>
                <a:ea typeface="黑体" pitchFamily="2" charset="-122"/>
              </a:rPr>
              <a:t>光波在纤芯中的传播</a:t>
            </a:r>
            <a:endParaRPr lang="zh-CN" altLang="en-US" sz="2400" dirty="0">
              <a:latin typeface="+mn-lt"/>
              <a:ea typeface="黑体" pitchFamily="2" charset="-122"/>
            </a:endParaRPr>
          </a:p>
        </p:txBody>
      </p:sp>
      <p:sp>
        <p:nvSpPr>
          <p:cNvPr id="3" name="矩形 2"/>
          <p:cNvSpPr/>
          <p:nvPr/>
        </p:nvSpPr>
        <p:spPr>
          <a:xfrm>
            <a:off x="596257" y="4475157"/>
            <a:ext cx="7976271" cy="954107"/>
          </a:xfrm>
          <a:prstGeom prst="rect">
            <a:avLst/>
          </a:prstGeom>
          <a:solidFill>
            <a:srgbClr val="FFFF66"/>
          </a:solidFill>
          <a:ln>
            <a:solidFill>
              <a:srgbClr val="000066"/>
            </a:solidFill>
          </a:ln>
        </p:spPr>
        <p:txBody>
          <a:bodyPr wrap="square">
            <a:spAutoFit/>
          </a:bodyPr>
          <a:lstStyle/>
          <a:p>
            <a:pPr algn="l"/>
            <a:r>
              <a:rPr lang="zh-CN" altLang="zh-CN" sz="2800" dirty="0">
                <a:solidFill>
                  <a:srgbClr val="000099"/>
                </a:solidFill>
                <a:latin typeface="+mn-lt"/>
                <a:ea typeface="黑体" pitchFamily="2" charset="-122"/>
              </a:rPr>
              <a:t>只要从纤芯中射到纤芯表面的光线的入射角大于某个临界角度，就可产生全反射</a:t>
            </a:r>
            <a:r>
              <a:rPr lang="zh-CN" altLang="en-US" sz="2800" dirty="0">
                <a:solidFill>
                  <a:srgbClr val="000099"/>
                </a:solidFill>
                <a:latin typeface="+mn-lt"/>
                <a:ea typeface="黑体" pitchFamily="2" charset="-122"/>
              </a:rPr>
              <a:t>。</a:t>
            </a:r>
          </a:p>
        </p:txBody>
      </p:sp>
    </p:spTree>
    <p:extLst>
      <p:ext uri="{BB962C8B-B14F-4D97-AF65-F5344CB8AC3E}">
        <p14:creationId xmlns="" xmlns:p14="http://schemas.microsoft.com/office/powerpoint/2010/main" val="1679505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99"/>
                                        </p:tgtEl>
                                        <p:attrNameLst>
                                          <p:attrName>style.visibility</p:attrName>
                                        </p:attrNameLst>
                                      </p:cBhvr>
                                      <p:to>
                                        <p:strVal val="visible"/>
                                      </p:to>
                                    </p:set>
                                    <p:animEffect transition="in" filter="wipe(left)">
                                      <p:cBhvr>
                                        <p:cTn id="7" dur="2000"/>
                                        <p:tgtEl>
                                          <p:spTgt spid="12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多模光纤与单模光纤</a:t>
            </a:r>
          </a:p>
        </p:txBody>
      </p:sp>
      <p:sp>
        <p:nvSpPr>
          <p:cNvPr id="3" name="内容占位符 2"/>
          <p:cNvSpPr>
            <a:spLocks noGrp="1"/>
          </p:cNvSpPr>
          <p:nvPr>
            <p:ph idx="1"/>
          </p:nvPr>
        </p:nvSpPr>
        <p:spPr/>
        <p:txBody>
          <a:bodyPr/>
          <a:lstStyle/>
          <a:p>
            <a:r>
              <a:rPr lang="zh-CN" altLang="zh-CN" sz="2800" dirty="0">
                <a:solidFill>
                  <a:srgbClr val="FF0000"/>
                </a:solidFill>
              </a:rPr>
              <a:t>多模光纤</a:t>
            </a:r>
            <a:r>
              <a:rPr lang="en-US" altLang="zh-CN" sz="2800" dirty="0">
                <a:solidFill>
                  <a:srgbClr val="FF0000"/>
                </a:solidFill>
              </a:rPr>
              <a:t> </a:t>
            </a:r>
          </a:p>
          <a:p>
            <a:pPr marL="457200" lvl="1" indent="0">
              <a:buNone/>
            </a:pPr>
            <a:r>
              <a:rPr lang="zh-CN" altLang="zh-CN" dirty="0"/>
              <a:t>可以存在多条</a:t>
            </a:r>
            <a:r>
              <a:rPr lang="zh-CN" altLang="zh-CN" dirty="0">
                <a:solidFill>
                  <a:srgbClr val="FF0000"/>
                </a:solidFill>
              </a:rPr>
              <a:t>不同角度入射的</a:t>
            </a:r>
            <a:r>
              <a:rPr lang="zh-CN" altLang="zh-CN" dirty="0"/>
              <a:t>光线在一条光纤中传输。这种光纤就称为</a:t>
            </a:r>
            <a:r>
              <a:rPr lang="zh-CN" altLang="zh-CN" dirty="0">
                <a:solidFill>
                  <a:srgbClr val="FF0000"/>
                </a:solidFill>
              </a:rPr>
              <a:t>多模光纤</a:t>
            </a:r>
            <a:r>
              <a:rPr lang="zh-CN" altLang="en-US" dirty="0">
                <a:solidFill>
                  <a:srgbClr val="0000CC"/>
                </a:solidFill>
              </a:rPr>
              <a:t>。</a:t>
            </a:r>
            <a:endParaRPr lang="en-US" altLang="zh-CN" dirty="0">
              <a:solidFill>
                <a:srgbClr val="0000CC"/>
              </a:solidFill>
            </a:endParaRPr>
          </a:p>
          <a:p>
            <a:endParaRPr lang="en-US" altLang="zh-CN" dirty="0">
              <a:solidFill>
                <a:srgbClr val="FF0000"/>
              </a:solidFill>
            </a:endParaRPr>
          </a:p>
          <a:p>
            <a:r>
              <a:rPr lang="zh-CN" altLang="zh-CN" sz="2800" dirty="0">
                <a:solidFill>
                  <a:srgbClr val="FF0000"/>
                </a:solidFill>
              </a:rPr>
              <a:t>单模光纤</a:t>
            </a:r>
            <a:endParaRPr lang="en-US" altLang="zh-CN" sz="2800" dirty="0">
              <a:solidFill>
                <a:srgbClr val="FF0000"/>
              </a:solidFill>
            </a:endParaRPr>
          </a:p>
          <a:p>
            <a:pPr marL="457200" lvl="1" indent="0">
              <a:buNone/>
            </a:pPr>
            <a:r>
              <a:rPr lang="zh-CN" altLang="zh-CN" dirty="0"/>
              <a:t>若光纤的直径减小到只有一个光的波长，则光纤就像一根波导那样，它可使光线一直向前传播，而不会产生多次反射。</a:t>
            </a:r>
            <a:endParaRPr lang="en-US" altLang="zh-CN" dirty="0"/>
          </a:p>
          <a:p>
            <a:pPr marL="457200" lvl="1" indent="0">
              <a:buNone/>
            </a:pPr>
            <a:endParaRPr lang="en-US" altLang="zh-CN" dirty="0"/>
          </a:p>
          <a:p>
            <a:pPr marL="457200" lvl="1" indent="0">
              <a:buNone/>
            </a:pPr>
            <a:r>
              <a:rPr lang="zh-CN" altLang="zh-CN" dirty="0"/>
              <a:t>这样的光纤称为</a:t>
            </a:r>
            <a:r>
              <a:rPr lang="zh-CN" altLang="zh-CN" dirty="0">
                <a:solidFill>
                  <a:srgbClr val="FF0000"/>
                </a:solidFill>
              </a:rPr>
              <a:t>单模光纤</a:t>
            </a:r>
            <a:r>
              <a:rPr lang="zh-CN" altLang="en-US" dirty="0">
                <a:solidFill>
                  <a:srgbClr val="0000CC"/>
                </a:solidFill>
              </a:rPr>
              <a:t>。</a:t>
            </a:r>
          </a:p>
        </p:txBody>
      </p:sp>
    </p:spTree>
    <p:extLst>
      <p:ext uri="{BB962C8B-B14F-4D97-AF65-F5344CB8AC3E}">
        <p14:creationId xmlns="" xmlns:p14="http://schemas.microsoft.com/office/powerpoint/2010/main" val="32916371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6200" y="4192278"/>
            <a:ext cx="9080500" cy="1446212"/>
            <a:chOff x="48" y="2775"/>
            <a:chExt cx="5720" cy="911"/>
          </a:xfrm>
        </p:grpSpPr>
        <p:grpSp>
          <p:nvGrpSpPr>
            <p:cNvPr id="78875" name="Group 3"/>
            <p:cNvGrpSpPr>
              <a:grpSpLocks/>
            </p:cNvGrpSpPr>
            <p:nvPr/>
          </p:nvGrpSpPr>
          <p:grpSpPr bwMode="auto">
            <a:xfrm>
              <a:off x="682" y="3158"/>
              <a:ext cx="4476" cy="528"/>
              <a:chOff x="682" y="3072"/>
              <a:chExt cx="4476" cy="528"/>
            </a:xfrm>
          </p:grpSpPr>
          <p:sp>
            <p:nvSpPr>
              <p:cNvPr id="78892" name="Rectangle 4"/>
              <p:cNvSpPr>
                <a:spLocks noChangeArrowheads="1"/>
              </p:cNvSpPr>
              <p:nvPr/>
            </p:nvSpPr>
            <p:spPr bwMode="auto">
              <a:xfrm>
                <a:off x="768" y="3168"/>
                <a:ext cx="4320" cy="336"/>
              </a:xfrm>
              <a:prstGeom prst="rect">
                <a:avLst/>
              </a:prstGeom>
              <a:solidFill>
                <a:srgbClr val="EAEAEA"/>
              </a:solidFill>
              <a:ln w="12700">
                <a:noFill/>
                <a:miter lim="800000"/>
                <a:headEnd/>
                <a:tailEnd/>
              </a:ln>
            </p:spPr>
            <p:txBody>
              <a:bodyPr wrap="none" anchor="ctr"/>
              <a:lstStyle/>
              <a:p>
                <a:endParaRPr lang="zh-CN" altLang="en-US"/>
              </a:p>
            </p:txBody>
          </p:sp>
          <p:grpSp>
            <p:nvGrpSpPr>
              <p:cNvPr id="78893" name="Group 5"/>
              <p:cNvGrpSpPr>
                <a:grpSpLocks/>
              </p:cNvGrpSpPr>
              <p:nvPr/>
            </p:nvGrpSpPr>
            <p:grpSpPr bwMode="auto">
              <a:xfrm>
                <a:off x="682" y="3072"/>
                <a:ext cx="4476" cy="528"/>
                <a:chOff x="682" y="3072"/>
                <a:chExt cx="4476" cy="528"/>
              </a:xfrm>
            </p:grpSpPr>
            <p:sp>
              <p:nvSpPr>
                <p:cNvPr id="78894" name="Rectangle 6"/>
                <p:cNvSpPr>
                  <a:spLocks noChangeArrowheads="1"/>
                </p:cNvSpPr>
                <p:nvPr/>
              </p:nvSpPr>
              <p:spPr bwMode="auto">
                <a:xfrm>
                  <a:off x="768" y="3072"/>
                  <a:ext cx="4320" cy="240"/>
                </a:xfrm>
                <a:prstGeom prst="rect">
                  <a:avLst/>
                </a:prstGeom>
                <a:solidFill>
                  <a:srgbClr val="EAEAEA"/>
                </a:solidFill>
                <a:ln w="12700">
                  <a:noFill/>
                  <a:miter lim="800000"/>
                  <a:headEnd/>
                  <a:tailEnd/>
                </a:ln>
              </p:spPr>
              <p:txBody>
                <a:bodyPr wrap="none" anchor="ctr"/>
                <a:lstStyle/>
                <a:p>
                  <a:endParaRPr lang="zh-CN" altLang="en-US"/>
                </a:p>
              </p:txBody>
            </p:sp>
            <p:sp>
              <p:nvSpPr>
                <p:cNvPr id="78895" name="Rectangle 7"/>
                <p:cNvSpPr>
                  <a:spLocks noChangeArrowheads="1"/>
                </p:cNvSpPr>
                <p:nvPr/>
              </p:nvSpPr>
              <p:spPr bwMode="auto">
                <a:xfrm>
                  <a:off x="768" y="3360"/>
                  <a:ext cx="4320" cy="240"/>
                </a:xfrm>
                <a:prstGeom prst="rect">
                  <a:avLst/>
                </a:prstGeom>
                <a:solidFill>
                  <a:srgbClr val="EAEAEA"/>
                </a:solidFill>
                <a:ln w="12700">
                  <a:noFill/>
                  <a:miter lim="800000"/>
                  <a:headEnd/>
                  <a:tailEnd/>
                </a:ln>
              </p:spPr>
              <p:txBody>
                <a:bodyPr wrap="none" anchor="ctr"/>
                <a:lstStyle/>
                <a:p>
                  <a:endParaRPr lang="zh-CN" altLang="en-US"/>
                </a:p>
              </p:txBody>
            </p:sp>
            <p:sp>
              <p:nvSpPr>
                <p:cNvPr id="78896" name="Line 8"/>
                <p:cNvSpPr>
                  <a:spLocks noChangeShapeType="1"/>
                </p:cNvSpPr>
                <p:nvPr/>
              </p:nvSpPr>
              <p:spPr bwMode="auto">
                <a:xfrm>
                  <a:off x="768" y="3072"/>
                  <a:ext cx="4320" cy="0"/>
                </a:xfrm>
                <a:prstGeom prst="line">
                  <a:avLst/>
                </a:prstGeom>
                <a:noFill/>
                <a:ln w="9525">
                  <a:solidFill>
                    <a:schemeClr val="tx1"/>
                  </a:solidFill>
                  <a:round/>
                  <a:headEnd/>
                  <a:tailEnd/>
                </a:ln>
              </p:spPr>
              <p:txBody>
                <a:bodyPr wrap="none"/>
                <a:lstStyle/>
                <a:p>
                  <a:endParaRPr lang="zh-CN" altLang="en-US"/>
                </a:p>
              </p:txBody>
            </p:sp>
            <p:sp>
              <p:nvSpPr>
                <p:cNvPr id="78897" name="Line 9"/>
                <p:cNvSpPr>
                  <a:spLocks noChangeShapeType="1"/>
                </p:cNvSpPr>
                <p:nvPr/>
              </p:nvSpPr>
              <p:spPr bwMode="auto">
                <a:xfrm>
                  <a:off x="768" y="3312"/>
                  <a:ext cx="4320" cy="0"/>
                </a:xfrm>
                <a:prstGeom prst="line">
                  <a:avLst/>
                </a:prstGeom>
                <a:noFill/>
                <a:ln w="9525">
                  <a:solidFill>
                    <a:schemeClr val="tx1"/>
                  </a:solidFill>
                  <a:round/>
                  <a:headEnd/>
                  <a:tailEnd/>
                </a:ln>
              </p:spPr>
              <p:txBody>
                <a:bodyPr wrap="none"/>
                <a:lstStyle/>
                <a:p>
                  <a:endParaRPr lang="zh-CN" altLang="en-US"/>
                </a:p>
              </p:txBody>
            </p:sp>
            <p:sp>
              <p:nvSpPr>
                <p:cNvPr id="78898" name="Line 10"/>
                <p:cNvSpPr>
                  <a:spLocks noChangeShapeType="1"/>
                </p:cNvSpPr>
                <p:nvPr/>
              </p:nvSpPr>
              <p:spPr bwMode="auto">
                <a:xfrm>
                  <a:off x="768" y="3360"/>
                  <a:ext cx="4320" cy="0"/>
                </a:xfrm>
                <a:prstGeom prst="line">
                  <a:avLst/>
                </a:prstGeom>
                <a:noFill/>
                <a:ln w="9525">
                  <a:solidFill>
                    <a:schemeClr val="tx1"/>
                  </a:solidFill>
                  <a:round/>
                  <a:headEnd/>
                  <a:tailEnd/>
                </a:ln>
              </p:spPr>
              <p:txBody>
                <a:bodyPr wrap="none"/>
                <a:lstStyle/>
                <a:p>
                  <a:endParaRPr lang="zh-CN" altLang="en-US"/>
                </a:p>
              </p:txBody>
            </p:sp>
            <p:sp>
              <p:nvSpPr>
                <p:cNvPr id="78899" name="Line 11"/>
                <p:cNvSpPr>
                  <a:spLocks noChangeShapeType="1"/>
                </p:cNvSpPr>
                <p:nvPr/>
              </p:nvSpPr>
              <p:spPr bwMode="auto">
                <a:xfrm>
                  <a:off x="768" y="3600"/>
                  <a:ext cx="4320" cy="0"/>
                </a:xfrm>
                <a:prstGeom prst="line">
                  <a:avLst/>
                </a:prstGeom>
                <a:noFill/>
                <a:ln w="9525">
                  <a:solidFill>
                    <a:schemeClr val="tx1"/>
                  </a:solidFill>
                  <a:round/>
                  <a:headEnd/>
                  <a:tailEnd/>
                </a:ln>
              </p:spPr>
              <p:txBody>
                <a:bodyPr wrap="none"/>
                <a:lstStyle/>
                <a:p>
                  <a:endParaRPr lang="zh-CN" altLang="en-US"/>
                </a:p>
              </p:txBody>
            </p:sp>
            <p:sp>
              <p:nvSpPr>
                <p:cNvPr id="78900" name="Line 12"/>
                <p:cNvSpPr>
                  <a:spLocks noChangeShapeType="1"/>
                </p:cNvSpPr>
                <p:nvPr/>
              </p:nvSpPr>
              <p:spPr bwMode="auto">
                <a:xfrm>
                  <a:off x="682" y="3333"/>
                  <a:ext cx="4476" cy="3"/>
                </a:xfrm>
                <a:prstGeom prst="line">
                  <a:avLst/>
                </a:prstGeom>
                <a:noFill/>
                <a:ln w="9525">
                  <a:solidFill>
                    <a:schemeClr val="tx1"/>
                  </a:solidFill>
                  <a:prstDash val="lgDashDot"/>
                  <a:round/>
                  <a:headEnd/>
                  <a:tailEnd/>
                </a:ln>
              </p:spPr>
              <p:txBody>
                <a:bodyPr wrap="none"/>
                <a:lstStyle/>
                <a:p>
                  <a:endParaRPr lang="zh-CN" altLang="en-US"/>
                </a:p>
              </p:txBody>
            </p:sp>
          </p:grpSp>
        </p:grpSp>
        <p:grpSp>
          <p:nvGrpSpPr>
            <p:cNvPr id="78876" name="Group 13"/>
            <p:cNvGrpSpPr>
              <a:grpSpLocks/>
            </p:cNvGrpSpPr>
            <p:nvPr/>
          </p:nvGrpSpPr>
          <p:grpSpPr bwMode="auto">
            <a:xfrm>
              <a:off x="48" y="2840"/>
              <a:ext cx="5720" cy="818"/>
              <a:chOff x="48" y="2930"/>
              <a:chExt cx="5720" cy="818"/>
            </a:xfrm>
          </p:grpSpPr>
          <p:grpSp>
            <p:nvGrpSpPr>
              <p:cNvPr id="78878" name="Group 14"/>
              <p:cNvGrpSpPr>
                <a:grpSpLocks/>
              </p:cNvGrpSpPr>
              <p:nvPr/>
            </p:nvGrpSpPr>
            <p:grpSpPr bwMode="auto">
              <a:xfrm>
                <a:off x="48" y="2930"/>
                <a:ext cx="756" cy="818"/>
                <a:chOff x="48" y="2930"/>
                <a:chExt cx="756" cy="818"/>
              </a:xfrm>
            </p:grpSpPr>
            <p:grpSp>
              <p:nvGrpSpPr>
                <p:cNvPr id="78886" name="Group 15"/>
                <p:cNvGrpSpPr>
                  <a:grpSpLocks/>
                </p:cNvGrpSpPr>
                <p:nvPr/>
              </p:nvGrpSpPr>
              <p:grpSpPr bwMode="auto">
                <a:xfrm>
                  <a:off x="158" y="3220"/>
                  <a:ext cx="480" cy="528"/>
                  <a:chOff x="240" y="2448"/>
                  <a:chExt cx="480" cy="528"/>
                </a:xfrm>
              </p:grpSpPr>
              <p:grpSp>
                <p:nvGrpSpPr>
                  <p:cNvPr id="78888" name="Group 16"/>
                  <p:cNvGrpSpPr>
                    <a:grpSpLocks/>
                  </p:cNvGrpSpPr>
                  <p:nvPr/>
                </p:nvGrpSpPr>
                <p:grpSpPr bwMode="auto">
                  <a:xfrm>
                    <a:off x="240" y="2448"/>
                    <a:ext cx="480" cy="528"/>
                    <a:chOff x="240" y="2448"/>
                    <a:chExt cx="672" cy="672"/>
                  </a:xfrm>
                </p:grpSpPr>
                <p:sp>
                  <p:nvSpPr>
                    <p:cNvPr id="78890"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p:spPr>
                  <p:txBody>
                    <a:bodyPr wrap="none" anchor="ctr"/>
                    <a:lstStyle/>
                    <a:p>
                      <a:endParaRPr lang="zh-CN" altLang="en-US"/>
                    </a:p>
                  </p:txBody>
                </p:sp>
                <p:sp>
                  <p:nvSpPr>
                    <p:cNvPr id="78891" name="Line 18"/>
                    <p:cNvSpPr>
                      <a:spLocks noChangeShapeType="1"/>
                    </p:cNvSpPr>
                    <p:nvPr/>
                  </p:nvSpPr>
                  <p:spPr bwMode="auto">
                    <a:xfrm>
                      <a:off x="576" y="2448"/>
                      <a:ext cx="0" cy="672"/>
                    </a:xfrm>
                    <a:prstGeom prst="line">
                      <a:avLst/>
                    </a:prstGeom>
                    <a:noFill/>
                    <a:ln w="6350">
                      <a:solidFill>
                        <a:srgbClr val="333399"/>
                      </a:solidFill>
                      <a:round/>
                      <a:headEnd/>
                      <a:tailEnd/>
                    </a:ln>
                  </p:spPr>
                  <p:txBody>
                    <a:bodyPr wrap="none"/>
                    <a:lstStyle/>
                    <a:p>
                      <a:endParaRPr lang="zh-CN" altLang="en-US"/>
                    </a:p>
                  </p:txBody>
                </p:sp>
              </p:grpSp>
              <p:sp>
                <p:nvSpPr>
                  <p:cNvPr id="78889" name="Freeform 19"/>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p:spPr>
                <p:txBody>
                  <a:bodyPr wrap="none"/>
                  <a:lstStyle/>
                  <a:p>
                    <a:endParaRPr lang="zh-CN" altLang="en-US"/>
                  </a:p>
                </p:txBody>
              </p:sp>
            </p:grpSp>
            <p:sp>
              <p:nvSpPr>
                <p:cNvPr id="78887" name="Text Box 20"/>
                <p:cNvSpPr txBox="1">
                  <a:spLocks noChangeArrowheads="1"/>
                </p:cNvSpPr>
                <p:nvPr/>
              </p:nvSpPr>
              <p:spPr bwMode="auto">
                <a:xfrm>
                  <a:off x="48" y="2930"/>
                  <a:ext cx="756" cy="250"/>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黑体" pitchFamily="49" charset="-122"/>
                      <a:ea typeface="黑体" pitchFamily="49" charset="-122"/>
                    </a:rPr>
                    <a:t>输入脉冲</a:t>
                  </a:r>
                </a:p>
              </p:txBody>
            </p:sp>
          </p:grpSp>
          <p:grpSp>
            <p:nvGrpSpPr>
              <p:cNvPr id="78879" name="Group 21"/>
              <p:cNvGrpSpPr>
                <a:grpSpLocks/>
              </p:cNvGrpSpPr>
              <p:nvPr/>
            </p:nvGrpSpPr>
            <p:grpSpPr bwMode="auto">
              <a:xfrm>
                <a:off x="5012" y="2947"/>
                <a:ext cx="756" cy="801"/>
                <a:chOff x="5012" y="2947"/>
                <a:chExt cx="756" cy="801"/>
              </a:xfrm>
            </p:grpSpPr>
            <p:sp>
              <p:nvSpPr>
                <p:cNvPr id="78880" name="Text Box 22"/>
                <p:cNvSpPr txBox="1">
                  <a:spLocks noChangeArrowheads="1"/>
                </p:cNvSpPr>
                <p:nvPr/>
              </p:nvSpPr>
              <p:spPr bwMode="auto">
                <a:xfrm>
                  <a:off x="5012" y="2947"/>
                  <a:ext cx="756" cy="250"/>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黑体" pitchFamily="49" charset="-122"/>
                      <a:ea typeface="黑体" pitchFamily="49" charset="-122"/>
                    </a:rPr>
                    <a:t>输出脉冲</a:t>
                  </a:r>
                </a:p>
              </p:txBody>
            </p:sp>
            <p:grpSp>
              <p:nvGrpSpPr>
                <p:cNvPr id="78881" name="Group 23"/>
                <p:cNvGrpSpPr>
                  <a:grpSpLocks/>
                </p:cNvGrpSpPr>
                <p:nvPr/>
              </p:nvGrpSpPr>
              <p:grpSpPr bwMode="auto">
                <a:xfrm>
                  <a:off x="5148" y="3220"/>
                  <a:ext cx="480" cy="528"/>
                  <a:chOff x="240" y="2448"/>
                  <a:chExt cx="480" cy="528"/>
                </a:xfrm>
              </p:grpSpPr>
              <p:grpSp>
                <p:nvGrpSpPr>
                  <p:cNvPr id="78882" name="Group 24"/>
                  <p:cNvGrpSpPr>
                    <a:grpSpLocks/>
                  </p:cNvGrpSpPr>
                  <p:nvPr/>
                </p:nvGrpSpPr>
                <p:grpSpPr bwMode="auto">
                  <a:xfrm>
                    <a:off x="240" y="2448"/>
                    <a:ext cx="480" cy="528"/>
                    <a:chOff x="240" y="2448"/>
                    <a:chExt cx="672" cy="672"/>
                  </a:xfrm>
                </p:grpSpPr>
                <p:sp>
                  <p:nvSpPr>
                    <p:cNvPr id="78884"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p:spPr>
                  <p:txBody>
                    <a:bodyPr wrap="none" anchor="ctr"/>
                    <a:lstStyle/>
                    <a:p>
                      <a:endParaRPr lang="zh-CN" altLang="en-US"/>
                    </a:p>
                  </p:txBody>
                </p:sp>
                <p:sp>
                  <p:nvSpPr>
                    <p:cNvPr id="78885" name="Line 26"/>
                    <p:cNvSpPr>
                      <a:spLocks noChangeShapeType="1"/>
                    </p:cNvSpPr>
                    <p:nvPr/>
                  </p:nvSpPr>
                  <p:spPr bwMode="auto">
                    <a:xfrm>
                      <a:off x="576" y="2448"/>
                      <a:ext cx="0" cy="672"/>
                    </a:xfrm>
                    <a:prstGeom prst="line">
                      <a:avLst/>
                    </a:prstGeom>
                    <a:noFill/>
                    <a:ln w="6350">
                      <a:solidFill>
                        <a:srgbClr val="333399"/>
                      </a:solidFill>
                      <a:round/>
                      <a:headEnd/>
                      <a:tailEnd/>
                    </a:ln>
                  </p:spPr>
                  <p:txBody>
                    <a:bodyPr wrap="none"/>
                    <a:lstStyle/>
                    <a:p>
                      <a:endParaRPr lang="zh-CN" altLang="en-US"/>
                    </a:p>
                  </p:txBody>
                </p:sp>
              </p:grpSp>
              <p:sp>
                <p:nvSpPr>
                  <p:cNvPr id="78883" name="Freeform 27"/>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p:spPr>
                <p:txBody>
                  <a:bodyPr wrap="none"/>
                  <a:lstStyle/>
                  <a:p>
                    <a:endParaRPr lang="zh-CN" altLang="en-US"/>
                  </a:p>
                </p:txBody>
              </p:sp>
            </p:grpSp>
          </p:grpSp>
        </p:grpSp>
        <p:sp>
          <p:nvSpPr>
            <p:cNvPr id="78877" name="Text Box 28"/>
            <p:cNvSpPr txBox="1">
              <a:spLocks noChangeArrowheads="1"/>
            </p:cNvSpPr>
            <p:nvPr/>
          </p:nvSpPr>
          <p:spPr bwMode="auto">
            <a:xfrm>
              <a:off x="2385" y="2775"/>
              <a:ext cx="1021" cy="330"/>
            </a:xfrm>
            <a:prstGeom prst="rect">
              <a:avLst/>
            </a:prstGeom>
            <a:noFill/>
            <a:ln w="9525">
              <a:noFill/>
              <a:miter lim="800000"/>
              <a:headEnd/>
              <a:tailEnd/>
            </a:ln>
          </p:spPr>
          <p:txBody>
            <a:bodyPr wrap="none">
              <a:spAutoFit/>
            </a:bodyPr>
            <a:lstStyle/>
            <a:p>
              <a:pPr algn="l"/>
              <a:r>
                <a:rPr lang="zh-CN" altLang="en-US" sz="2800" dirty="0">
                  <a:solidFill>
                    <a:srgbClr val="333399"/>
                  </a:solidFill>
                  <a:ea typeface="黑体" pitchFamily="49" charset="-122"/>
                </a:rPr>
                <a:t>单模光纤</a:t>
              </a:r>
            </a:p>
          </p:txBody>
        </p:sp>
      </p:grpSp>
      <p:sp>
        <p:nvSpPr>
          <p:cNvPr id="78851" name="Rectangle 29"/>
          <p:cNvSpPr>
            <a:spLocks noGrp="1" noChangeArrowheads="1"/>
          </p:cNvSpPr>
          <p:nvPr>
            <p:ph type="title"/>
          </p:nvPr>
        </p:nvSpPr>
        <p:spPr/>
        <p:txBody>
          <a:bodyPr/>
          <a:lstStyle/>
          <a:p>
            <a:pPr eaLnBrk="1" hangingPunct="1"/>
            <a:r>
              <a:rPr lang="zh-CN" altLang="en-US" dirty="0"/>
              <a:t>多模光纤与单模光纤</a:t>
            </a:r>
          </a:p>
        </p:txBody>
      </p:sp>
      <p:sp>
        <p:nvSpPr>
          <p:cNvPr id="116766" name="Freeform 30"/>
          <p:cNvSpPr>
            <a:spLocks/>
          </p:cNvSpPr>
          <p:nvPr/>
        </p:nvSpPr>
        <p:spPr bwMode="auto">
          <a:xfrm>
            <a:off x="1295400" y="2812740"/>
            <a:ext cx="6762750" cy="53340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 name="T10" fmla="*/ 0 60000 65536"/>
              <a:gd name="T11" fmla="*/ 0 60000 65536"/>
              <a:gd name="T12" fmla="*/ 0 60000 65536"/>
              <a:gd name="T13" fmla="*/ 0 60000 65536"/>
              <a:gd name="T14" fmla="*/ 0 60000 65536"/>
              <a:gd name="T15" fmla="*/ 0 w 4260"/>
              <a:gd name="T16" fmla="*/ 0 h 336"/>
              <a:gd name="T17" fmla="*/ 4260 w 4260"/>
              <a:gd name="T18" fmla="*/ 336 h 336"/>
            </a:gdLst>
            <a:ahLst/>
            <a:cxnLst>
              <a:cxn ang="T10">
                <a:pos x="T0" y="T1"/>
              </a:cxn>
              <a:cxn ang="T11">
                <a:pos x="T2" y="T3"/>
              </a:cxn>
              <a:cxn ang="T12">
                <a:pos x="T4" y="T5"/>
              </a:cxn>
              <a:cxn ang="T13">
                <a:pos x="T6" y="T7"/>
              </a:cxn>
              <a:cxn ang="T14">
                <a:pos x="T8" y="T9"/>
              </a:cxn>
            </a:cxnLst>
            <a:rect l="T15" t="T16" r="T17" b="T18"/>
            <a:pathLst>
              <a:path w="4260" h="336">
                <a:moveTo>
                  <a:pt x="0" y="150"/>
                </a:moveTo>
                <a:lnTo>
                  <a:pt x="666" y="0"/>
                </a:lnTo>
                <a:lnTo>
                  <a:pt x="2310" y="336"/>
                </a:lnTo>
                <a:lnTo>
                  <a:pt x="3936" y="0"/>
                </a:lnTo>
                <a:lnTo>
                  <a:pt x="4260" y="72"/>
                </a:lnTo>
              </a:path>
            </a:pathLst>
          </a:custGeom>
          <a:noFill/>
          <a:ln w="38100" cmpd="sng">
            <a:solidFill>
              <a:srgbClr val="339933"/>
            </a:solidFill>
            <a:round/>
            <a:headEnd type="none" w="med" len="med"/>
            <a:tailEnd type="triangle" w="sm" len="med"/>
          </a:ln>
        </p:spPr>
        <p:txBody>
          <a:bodyPr/>
          <a:lstStyle/>
          <a:p>
            <a:endParaRPr lang="zh-CN" altLang="en-US"/>
          </a:p>
        </p:txBody>
      </p:sp>
      <p:sp>
        <p:nvSpPr>
          <p:cNvPr id="78853" name="Rectangle 31"/>
          <p:cNvSpPr>
            <a:spLocks noChangeArrowheads="1"/>
          </p:cNvSpPr>
          <p:nvPr/>
        </p:nvSpPr>
        <p:spPr bwMode="auto">
          <a:xfrm>
            <a:off x="1187450" y="2441265"/>
            <a:ext cx="6858000" cy="381000"/>
          </a:xfrm>
          <a:prstGeom prst="rect">
            <a:avLst/>
          </a:prstGeom>
          <a:solidFill>
            <a:srgbClr val="EAEAEA"/>
          </a:solidFill>
          <a:ln w="12700">
            <a:noFill/>
            <a:miter lim="800000"/>
            <a:headEnd/>
            <a:tailEnd/>
          </a:ln>
        </p:spPr>
        <p:txBody>
          <a:bodyPr wrap="none" anchor="ctr"/>
          <a:lstStyle/>
          <a:p>
            <a:endParaRPr lang="zh-CN" altLang="en-US"/>
          </a:p>
        </p:txBody>
      </p:sp>
      <p:sp>
        <p:nvSpPr>
          <p:cNvPr id="78854" name="Rectangle 32"/>
          <p:cNvSpPr>
            <a:spLocks noChangeArrowheads="1"/>
          </p:cNvSpPr>
          <p:nvPr/>
        </p:nvSpPr>
        <p:spPr bwMode="auto">
          <a:xfrm>
            <a:off x="1203325" y="3354078"/>
            <a:ext cx="6858000" cy="381000"/>
          </a:xfrm>
          <a:prstGeom prst="rect">
            <a:avLst/>
          </a:prstGeom>
          <a:solidFill>
            <a:srgbClr val="EAEAEA"/>
          </a:solidFill>
          <a:ln w="12700">
            <a:noFill/>
            <a:miter lim="800000"/>
            <a:headEnd/>
            <a:tailEnd/>
          </a:ln>
        </p:spPr>
        <p:txBody>
          <a:bodyPr wrap="none" anchor="ctr"/>
          <a:lstStyle/>
          <a:p>
            <a:endParaRPr lang="zh-CN" altLang="en-US"/>
          </a:p>
        </p:txBody>
      </p:sp>
      <p:grpSp>
        <p:nvGrpSpPr>
          <p:cNvPr id="78855" name="Group 33"/>
          <p:cNvGrpSpPr>
            <a:grpSpLocks/>
          </p:cNvGrpSpPr>
          <p:nvPr/>
        </p:nvGrpSpPr>
        <p:grpSpPr bwMode="auto">
          <a:xfrm>
            <a:off x="1203325" y="2439678"/>
            <a:ext cx="6858000" cy="1295400"/>
            <a:chOff x="912" y="912"/>
            <a:chExt cx="4608" cy="816"/>
          </a:xfrm>
        </p:grpSpPr>
        <p:sp>
          <p:nvSpPr>
            <p:cNvPr id="78871" name="Line 34"/>
            <p:cNvSpPr>
              <a:spLocks noChangeShapeType="1"/>
            </p:cNvSpPr>
            <p:nvPr/>
          </p:nvSpPr>
          <p:spPr bwMode="auto">
            <a:xfrm>
              <a:off x="912" y="912"/>
              <a:ext cx="4608" cy="0"/>
            </a:xfrm>
            <a:prstGeom prst="line">
              <a:avLst/>
            </a:prstGeom>
            <a:noFill/>
            <a:ln w="9525">
              <a:solidFill>
                <a:schemeClr val="tx1"/>
              </a:solidFill>
              <a:round/>
              <a:headEnd/>
              <a:tailEnd/>
            </a:ln>
          </p:spPr>
          <p:txBody>
            <a:bodyPr wrap="none"/>
            <a:lstStyle/>
            <a:p>
              <a:endParaRPr lang="zh-CN" altLang="en-US"/>
            </a:p>
          </p:txBody>
        </p:sp>
        <p:sp>
          <p:nvSpPr>
            <p:cNvPr id="78872" name="Line 35"/>
            <p:cNvSpPr>
              <a:spLocks noChangeShapeType="1"/>
            </p:cNvSpPr>
            <p:nvPr/>
          </p:nvSpPr>
          <p:spPr bwMode="auto">
            <a:xfrm>
              <a:off x="912" y="1152"/>
              <a:ext cx="4608" cy="0"/>
            </a:xfrm>
            <a:prstGeom prst="line">
              <a:avLst/>
            </a:prstGeom>
            <a:noFill/>
            <a:ln w="9525">
              <a:solidFill>
                <a:schemeClr val="tx1"/>
              </a:solidFill>
              <a:round/>
              <a:headEnd/>
              <a:tailEnd/>
            </a:ln>
          </p:spPr>
          <p:txBody>
            <a:bodyPr wrap="none"/>
            <a:lstStyle/>
            <a:p>
              <a:endParaRPr lang="zh-CN" altLang="en-US"/>
            </a:p>
          </p:txBody>
        </p:sp>
        <p:sp>
          <p:nvSpPr>
            <p:cNvPr id="78873" name="Line 36"/>
            <p:cNvSpPr>
              <a:spLocks noChangeShapeType="1"/>
            </p:cNvSpPr>
            <p:nvPr/>
          </p:nvSpPr>
          <p:spPr bwMode="auto">
            <a:xfrm>
              <a:off x="912" y="1488"/>
              <a:ext cx="4608" cy="0"/>
            </a:xfrm>
            <a:prstGeom prst="line">
              <a:avLst/>
            </a:prstGeom>
            <a:noFill/>
            <a:ln w="9525">
              <a:solidFill>
                <a:schemeClr val="tx1"/>
              </a:solidFill>
              <a:round/>
              <a:headEnd/>
              <a:tailEnd/>
            </a:ln>
          </p:spPr>
          <p:txBody>
            <a:bodyPr wrap="none"/>
            <a:lstStyle/>
            <a:p>
              <a:endParaRPr lang="zh-CN" altLang="en-US"/>
            </a:p>
          </p:txBody>
        </p:sp>
        <p:sp>
          <p:nvSpPr>
            <p:cNvPr id="78874" name="Line 37"/>
            <p:cNvSpPr>
              <a:spLocks noChangeShapeType="1"/>
            </p:cNvSpPr>
            <p:nvPr/>
          </p:nvSpPr>
          <p:spPr bwMode="auto">
            <a:xfrm>
              <a:off x="912" y="1728"/>
              <a:ext cx="4608" cy="0"/>
            </a:xfrm>
            <a:prstGeom prst="line">
              <a:avLst/>
            </a:prstGeom>
            <a:noFill/>
            <a:ln w="9525">
              <a:solidFill>
                <a:schemeClr val="tx1"/>
              </a:solidFill>
              <a:round/>
              <a:headEnd/>
              <a:tailEnd/>
            </a:ln>
          </p:spPr>
          <p:txBody>
            <a:bodyPr wrap="none"/>
            <a:lstStyle/>
            <a:p>
              <a:endParaRPr lang="zh-CN" altLang="en-US"/>
            </a:p>
          </p:txBody>
        </p:sp>
      </p:grpSp>
      <p:sp>
        <p:nvSpPr>
          <p:cNvPr id="78856" name="Line 38"/>
          <p:cNvSpPr>
            <a:spLocks noChangeShapeType="1"/>
          </p:cNvSpPr>
          <p:nvPr/>
        </p:nvSpPr>
        <p:spPr bwMode="auto">
          <a:xfrm>
            <a:off x="1066800" y="3082615"/>
            <a:ext cx="7105650" cy="4763"/>
          </a:xfrm>
          <a:prstGeom prst="line">
            <a:avLst/>
          </a:prstGeom>
          <a:noFill/>
          <a:ln w="9525">
            <a:solidFill>
              <a:schemeClr val="tx1"/>
            </a:solidFill>
            <a:prstDash val="lgDashDot"/>
            <a:round/>
            <a:headEnd/>
            <a:tailEnd/>
          </a:ln>
        </p:spPr>
        <p:txBody>
          <a:bodyPr wrap="none"/>
          <a:lstStyle/>
          <a:p>
            <a:endParaRPr lang="zh-CN" altLang="en-US"/>
          </a:p>
        </p:txBody>
      </p:sp>
      <p:grpSp>
        <p:nvGrpSpPr>
          <p:cNvPr id="13" name="Group 39"/>
          <p:cNvGrpSpPr>
            <a:grpSpLocks/>
          </p:cNvGrpSpPr>
          <p:nvPr/>
        </p:nvGrpSpPr>
        <p:grpSpPr bwMode="auto">
          <a:xfrm>
            <a:off x="60325" y="2207903"/>
            <a:ext cx="9096375" cy="1298575"/>
            <a:chOff x="38" y="1288"/>
            <a:chExt cx="5730" cy="818"/>
          </a:xfrm>
        </p:grpSpPr>
        <p:grpSp>
          <p:nvGrpSpPr>
            <p:cNvPr id="78861" name="Group 40"/>
            <p:cNvGrpSpPr>
              <a:grpSpLocks/>
            </p:cNvGrpSpPr>
            <p:nvPr/>
          </p:nvGrpSpPr>
          <p:grpSpPr bwMode="auto">
            <a:xfrm>
              <a:off x="38" y="1288"/>
              <a:ext cx="756" cy="818"/>
              <a:chOff x="38" y="1288"/>
              <a:chExt cx="756" cy="818"/>
            </a:xfrm>
          </p:grpSpPr>
          <p:sp>
            <p:nvSpPr>
              <p:cNvPr id="78867"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p:spPr>
            <p:txBody>
              <a:bodyPr wrap="none" anchor="ctr"/>
              <a:lstStyle/>
              <a:p>
                <a:endParaRPr lang="zh-CN" altLang="en-US"/>
              </a:p>
            </p:txBody>
          </p:sp>
          <p:sp>
            <p:nvSpPr>
              <p:cNvPr id="78868" name="Line 42"/>
              <p:cNvSpPr>
                <a:spLocks noChangeShapeType="1"/>
              </p:cNvSpPr>
              <p:nvPr/>
            </p:nvSpPr>
            <p:spPr bwMode="auto">
              <a:xfrm>
                <a:off x="417" y="1578"/>
                <a:ext cx="0" cy="528"/>
              </a:xfrm>
              <a:prstGeom prst="line">
                <a:avLst/>
              </a:prstGeom>
              <a:noFill/>
              <a:ln w="6350">
                <a:solidFill>
                  <a:srgbClr val="333399"/>
                </a:solidFill>
                <a:round/>
                <a:headEnd/>
                <a:tailEnd/>
              </a:ln>
            </p:spPr>
            <p:txBody>
              <a:bodyPr wrap="none"/>
              <a:lstStyle/>
              <a:p>
                <a:endParaRPr lang="zh-CN" altLang="en-US"/>
              </a:p>
            </p:txBody>
          </p:sp>
          <p:sp>
            <p:nvSpPr>
              <p:cNvPr id="78869" name="Freeform 43"/>
              <p:cNvSpPr>
                <a:spLocks/>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72"/>
                  <a:gd name="T46" fmla="*/ 0 h 670"/>
                  <a:gd name="T47" fmla="*/ 672 w 672"/>
                  <a:gd name="T48" fmla="*/ 670 h 6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p:spPr>
            <p:txBody>
              <a:bodyPr wrap="none"/>
              <a:lstStyle/>
              <a:p>
                <a:endParaRPr lang="zh-CN" altLang="en-US"/>
              </a:p>
            </p:txBody>
          </p:sp>
          <p:sp>
            <p:nvSpPr>
              <p:cNvPr id="78870" name="Text Box 44"/>
              <p:cNvSpPr txBox="1">
                <a:spLocks noChangeArrowheads="1"/>
              </p:cNvSpPr>
              <p:nvPr/>
            </p:nvSpPr>
            <p:spPr bwMode="auto">
              <a:xfrm>
                <a:off x="38" y="1288"/>
                <a:ext cx="756" cy="250"/>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黑体" pitchFamily="49" charset="-122"/>
                    <a:ea typeface="黑体" pitchFamily="49" charset="-122"/>
                  </a:rPr>
                  <a:t>输入脉冲</a:t>
                </a:r>
              </a:p>
            </p:txBody>
          </p:sp>
        </p:grpSp>
        <p:grpSp>
          <p:nvGrpSpPr>
            <p:cNvPr id="78862" name="Group 45"/>
            <p:cNvGrpSpPr>
              <a:grpSpLocks/>
            </p:cNvGrpSpPr>
            <p:nvPr/>
          </p:nvGrpSpPr>
          <p:grpSpPr bwMode="auto">
            <a:xfrm>
              <a:off x="5012" y="1305"/>
              <a:ext cx="756" cy="801"/>
              <a:chOff x="5012" y="1305"/>
              <a:chExt cx="756" cy="801"/>
            </a:xfrm>
          </p:grpSpPr>
          <p:sp>
            <p:nvSpPr>
              <p:cNvPr id="78863"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p:spPr>
            <p:txBody>
              <a:bodyPr wrap="none" anchor="ctr"/>
              <a:lstStyle/>
              <a:p>
                <a:endParaRPr lang="zh-CN" altLang="en-US"/>
              </a:p>
            </p:txBody>
          </p:sp>
          <p:sp>
            <p:nvSpPr>
              <p:cNvPr id="78864" name="Line 47"/>
              <p:cNvSpPr>
                <a:spLocks noChangeShapeType="1"/>
              </p:cNvSpPr>
              <p:nvPr/>
            </p:nvSpPr>
            <p:spPr bwMode="auto">
              <a:xfrm>
                <a:off x="5348" y="1578"/>
                <a:ext cx="0" cy="528"/>
              </a:xfrm>
              <a:prstGeom prst="line">
                <a:avLst/>
              </a:prstGeom>
              <a:noFill/>
              <a:ln w="6350">
                <a:solidFill>
                  <a:srgbClr val="333399"/>
                </a:solidFill>
                <a:round/>
                <a:headEnd/>
                <a:tailEnd/>
              </a:ln>
            </p:spPr>
            <p:txBody>
              <a:bodyPr wrap="none"/>
              <a:lstStyle/>
              <a:p>
                <a:endParaRPr lang="zh-CN" altLang="en-US"/>
              </a:p>
            </p:txBody>
          </p:sp>
          <p:sp>
            <p:nvSpPr>
              <p:cNvPr id="78865" name="Freeform 48"/>
              <p:cNvSpPr>
                <a:spLocks/>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78"/>
                  <a:gd name="T34" fmla="*/ 0 h 283"/>
                  <a:gd name="T35" fmla="*/ 678 w 678"/>
                  <a:gd name="T36" fmla="*/ 283 h 2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p:spPr>
            <p:txBody>
              <a:bodyPr wrap="none"/>
              <a:lstStyle/>
              <a:p>
                <a:endParaRPr lang="zh-CN" altLang="en-US"/>
              </a:p>
            </p:txBody>
          </p:sp>
          <p:sp>
            <p:nvSpPr>
              <p:cNvPr id="78866" name="Text Box 49"/>
              <p:cNvSpPr txBox="1">
                <a:spLocks noChangeArrowheads="1"/>
              </p:cNvSpPr>
              <p:nvPr/>
            </p:nvSpPr>
            <p:spPr bwMode="auto">
              <a:xfrm>
                <a:off x="5012" y="1305"/>
                <a:ext cx="756" cy="250"/>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黑体" pitchFamily="49" charset="-122"/>
                    <a:ea typeface="黑体" pitchFamily="49" charset="-122"/>
                  </a:rPr>
                  <a:t>输出脉冲</a:t>
                </a:r>
              </a:p>
            </p:txBody>
          </p:sp>
        </p:grpSp>
      </p:grpSp>
      <p:sp>
        <p:nvSpPr>
          <p:cNvPr id="116786" name="Line 50"/>
          <p:cNvSpPr>
            <a:spLocks noChangeShapeType="1"/>
          </p:cNvSpPr>
          <p:nvPr/>
        </p:nvSpPr>
        <p:spPr bwMode="auto">
          <a:xfrm flipV="1">
            <a:off x="1219200" y="5219390"/>
            <a:ext cx="6951663" cy="11113"/>
          </a:xfrm>
          <a:prstGeom prst="line">
            <a:avLst/>
          </a:prstGeom>
          <a:noFill/>
          <a:ln w="38100">
            <a:solidFill>
              <a:schemeClr val="hlink"/>
            </a:solidFill>
            <a:round/>
            <a:headEnd/>
            <a:tailEnd type="triangle" w="med" len="lg"/>
          </a:ln>
        </p:spPr>
        <p:txBody>
          <a:bodyPr wrap="none"/>
          <a:lstStyle/>
          <a:p>
            <a:endParaRPr lang="zh-CN" altLang="en-US"/>
          </a:p>
        </p:txBody>
      </p:sp>
      <p:sp>
        <p:nvSpPr>
          <p:cNvPr id="116787" name="Freeform 51"/>
          <p:cNvSpPr>
            <a:spLocks/>
          </p:cNvSpPr>
          <p:nvPr/>
        </p:nvSpPr>
        <p:spPr bwMode="auto">
          <a:xfrm>
            <a:off x="1187450" y="2812740"/>
            <a:ext cx="6851650" cy="523875"/>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 name="T12" fmla="*/ 0 60000 65536"/>
              <a:gd name="T13" fmla="*/ 0 60000 65536"/>
              <a:gd name="T14" fmla="*/ 0 60000 65536"/>
              <a:gd name="T15" fmla="*/ 0 60000 65536"/>
              <a:gd name="T16" fmla="*/ 0 60000 65536"/>
              <a:gd name="T17" fmla="*/ 0 60000 65536"/>
              <a:gd name="T18" fmla="*/ 0 w 4316"/>
              <a:gd name="T19" fmla="*/ 0 h 330"/>
              <a:gd name="T20" fmla="*/ 4316 w 4316"/>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4316" h="330">
                <a:moveTo>
                  <a:pt x="0" y="128"/>
                </a:moveTo>
                <a:lnTo>
                  <a:pt x="434" y="0"/>
                </a:lnTo>
                <a:lnTo>
                  <a:pt x="1586" y="330"/>
                </a:lnTo>
                <a:lnTo>
                  <a:pt x="2738" y="0"/>
                </a:lnTo>
                <a:lnTo>
                  <a:pt x="3944" y="330"/>
                </a:lnTo>
                <a:lnTo>
                  <a:pt x="4316" y="204"/>
                </a:lnTo>
              </a:path>
            </a:pathLst>
          </a:custGeom>
          <a:noFill/>
          <a:ln w="38100" cmpd="sng">
            <a:solidFill>
              <a:srgbClr val="339933"/>
            </a:solidFill>
            <a:round/>
            <a:headEnd type="none" w="med" len="med"/>
            <a:tailEnd type="triangle" w="sm" len="med"/>
          </a:ln>
        </p:spPr>
        <p:txBody>
          <a:bodyPr/>
          <a:lstStyle/>
          <a:p>
            <a:endParaRPr lang="zh-CN" altLang="en-US"/>
          </a:p>
        </p:txBody>
      </p:sp>
      <p:sp>
        <p:nvSpPr>
          <p:cNvPr id="78860" name="Text Box 52"/>
          <p:cNvSpPr txBox="1">
            <a:spLocks noChangeArrowheads="1"/>
          </p:cNvSpPr>
          <p:nvPr/>
        </p:nvSpPr>
        <p:spPr bwMode="auto">
          <a:xfrm>
            <a:off x="3214678" y="1834606"/>
            <a:ext cx="1620957" cy="523220"/>
          </a:xfrm>
          <a:prstGeom prst="rect">
            <a:avLst/>
          </a:prstGeom>
          <a:noFill/>
          <a:ln w="9525">
            <a:noFill/>
            <a:miter lim="800000"/>
            <a:headEnd/>
            <a:tailEnd/>
          </a:ln>
        </p:spPr>
        <p:txBody>
          <a:bodyPr wrap="none">
            <a:spAutoFit/>
          </a:bodyPr>
          <a:lstStyle/>
          <a:p>
            <a:pPr algn="l"/>
            <a:r>
              <a:rPr lang="zh-CN" altLang="en-US" sz="2800" dirty="0">
                <a:solidFill>
                  <a:srgbClr val="333399"/>
                </a:solidFill>
                <a:ea typeface="黑体" pitchFamily="49" charset="-122"/>
              </a:rPr>
              <a:t>多模光纤</a:t>
            </a:r>
          </a:p>
        </p:txBody>
      </p:sp>
      <p:grpSp>
        <p:nvGrpSpPr>
          <p:cNvPr id="15" name="组合 14"/>
          <p:cNvGrpSpPr/>
          <p:nvPr/>
        </p:nvGrpSpPr>
        <p:grpSpPr>
          <a:xfrm>
            <a:off x="1835696" y="2001671"/>
            <a:ext cx="504056" cy="811069"/>
            <a:chOff x="1835696" y="2024429"/>
            <a:chExt cx="504056" cy="811069"/>
          </a:xfrm>
        </p:grpSpPr>
        <p:cxnSp>
          <p:nvCxnSpPr>
            <p:cNvPr id="4" name="直接连接符 3"/>
            <p:cNvCxnSpPr/>
            <p:nvPr/>
          </p:nvCxnSpPr>
          <p:spPr bwMode="auto">
            <a:xfrm>
              <a:off x="1835696" y="2026160"/>
              <a:ext cx="0" cy="8093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直接连接符 56"/>
            <p:cNvCxnSpPr/>
            <p:nvPr/>
          </p:nvCxnSpPr>
          <p:spPr bwMode="auto">
            <a:xfrm>
              <a:off x="2339752" y="2024429"/>
              <a:ext cx="0" cy="8093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直接连接符 7"/>
            <p:cNvCxnSpPr/>
            <p:nvPr/>
          </p:nvCxnSpPr>
          <p:spPr bwMode="auto">
            <a:xfrm>
              <a:off x="1835696" y="2257649"/>
              <a:ext cx="504056" cy="0"/>
            </a:xfrm>
            <a:prstGeom prst="line">
              <a:avLst/>
            </a:prstGeom>
            <a:solidFill>
              <a:schemeClr val="accent1"/>
            </a:solidFill>
            <a:ln w="9525" cap="flat" cmpd="sng" algn="ctr">
              <a:solidFill>
                <a:schemeClr val="tx1"/>
              </a:solidFill>
              <a:prstDash val="solid"/>
              <a:round/>
              <a:headEnd type="triangle" w="med" len="med"/>
              <a:tailEnd type="triangle" w="med" len="med"/>
            </a:ln>
            <a:effectLst/>
          </p:spPr>
        </p:cxnSp>
      </p:grpSp>
      <p:grpSp>
        <p:nvGrpSpPr>
          <p:cNvPr id="16" name="组合 15"/>
          <p:cNvGrpSpPr/>
          <p:nvPr/>
        </p:nvGrpSpPr>
        <p:grpSpPr>
          <a:xfrm>
            <a:off x="5508103" y="2020840"/>
            <a:ext cx="2016225" cy="817157"/>
            <a:chOff x="5508103" y="2043598"/>
            <a:chExt cx="2016225" cy="817157"/>
          </a:xfrm>
        </p:grpSpPr>
        <p:cxnSp>
          <p:nvCxnSpPr>
            <p:cNvPr id="58" name="直接连接符 57"/>
            <p:cNvCxnSpPr/>
            <p:nvPr/>
          </p:nvCxnSpPr>
          <p:spPr bwMode="auto">
            <a:xfrm>
              <a:off x="5508104" y="2051417"/>
              <a:ext cx="0" cy="8093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直接连接符 58"/>
            <p:cNvCxnSpPr/>
            <p:nvPr/>
          </p:nvCxnSpPr>
          <p:spPr bwMode="auto">
            <a:xfrm>
              <a:off x="7524328" y="2043598"/>
              <a:ext cx="0" cy="8093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直接连接符 61"/>
            <p:cNvCxnSpPr/>
            <p:nvPr/>
          </p:nvCxnSpPr>
          <p:spPr bwMode="auto">
            <a:xfrm>
              <a:off x="5508103" y="2240317"/>
              <a:ext cx="2016225" cy="11155"/>
            </a:xfrm>
            <a:prstGeom prst="line">
              <a:avLst/>
            </a:prstGeom>
            <a:solidFill>
              <a:schemeClr val="accent1"/>
            </a:solidFill>
            <a:ln w="9525" cap="flat" cmpd="sng" algn="ctr">
              <a:solidFill>
                <a:schemeClr val="tx1"/>
              </a:solidFill>
              <a:prstDash val="solid"/>
              <a:round/>
              <a:headEnd type="triangle" w="med" len="med"/>
              <a:tailEnd type="triangle" w="med" len="med"/>
            </a:ln>
            <a:effectLst/>
          </p:spPr>
        </p:cxnSp>
      </p:grpSp>
      <p:sp>
        <p:nvSpPr>
          <p:cNvPr id="17" name="矩形 16"/>
          <p:cNvSpPr/>
          <p:nvPr/>
        </p:nvSpPr>
        <p:spPr>
          <a:xfrm>
            <a:off x="3845398" y="1030611"/>
            <a:ext cx="5022377" cy="707886"/>
          </a:xfrm>
          <a:prstGeom prst="rect">
            <a:avLst/>
          </a:prstGeom>
        </p:spPr>
        <p:txBody>
          <a:bodyPr wrap="square">
            <a:spAutoFit/>
          </a:bodyPr>
          <a:lstStyle/>
          <a:p>
            <a:pPr algn="l" eaLnBrk="1" hangingPunct="1"/>
            <a:r>
              <a:rPr lang="zh-CN" altLang="en-US" sz="2000" dirty="0"/>
              <a:t>光脉冲在多模光纤中传输时会逐渐展开，造成失真。因此，多模光纤只适合近距离传输。</a:t>
            </a:r>
            <a:endParaRPr lang="zh-CN" altLang="zh-CN" sz="2000" dirty="0"/>
          </a:p>
        </p:txBody>
      </p:sp>
      <p:sp>
        <p:nvSpPr>
          <p:cNvPr id="18" name="矩形 17"/>
          <p:cNvSpPr/>
          <p:nvPr/>
        </p:nvSpPr>
        <p:spPr>
          <a:xfrm>
            <a:off x="5879076" y="1785926"/>
            <a:ext cx="1210588" cy="400110"/>
          </a:xfrm>
          <a:prstGeom prst="rect">
            <a:avLst/>
          </a:prstGeom>
        </p:spPr>
        <p:txBody>
          <a:bodyPr wrap="none">
            <a:spAutoFit/>
          </a:bodyPr>
          <a:lstStyle/>
          <a:p>
            <a:r>
              <a:rPr lang="zh-CN" altLang="en-US" sz="2000" dirty="0">
                <a:solidFill>
                  <a:srgbClr val="C00000"/>
                </a:solidFill>
              </a:rPr>
              <a:t>逐渐展开</a:t>
            </a:r>
          </a:p>
        </p:txBody>
      </p:sp>
      <p:sp>
        <p:nvSpPr>
          <p:cNvPr id="63" name="矩形 62"/>
          <p:cNvSpPr/>
          <p:nvPr/>
        </p:nvSpPr>
        <p:spPr>
          <a:xfrm>
            <a:off x="1449340" y="5730659"/>
            <a:ext cx="6265932" cy="461665"/>
          </a:xfrm>
          <a:prstGeom prst="rect">
            <a:avLst/>
          </a:prstGeom>
        </p:spPr>
        <p:txBody>
          <a:bodyPr wrap="square">
            <a:spAutoFit/>
          </a:bodyPr>
          <a:lstStyle/>
          <a:p>
            <a:pPr algn="ctr"/>
            <a:r>
              <a:rPr lang="zh-CN" altLang="zh-CN" sz="2400" dirty="0">
                <a:latin typeface="+mj-lt"/>
                <a:ea typeface="+mn-ea"/>
              </a:rPr>
              <a:t>多模光纤</a:t>
            </a:r>
            <a:r>
              <a:rPr lang="en-US" altLang="zh-CN" sz="2400" dirty="0">
                <a:latin typeface="+mj-lt"/>
                <a:ea typeface="+mn-ea"/>
              </a:rPr>
              <a:t>(a) </a:t>
            </a:r>
            <a:r>
              <a:rPr lang="zh-CN" altLang="zh-CN" sz="2400" dirty="0">
                <a:latin typeface="+mj-lt"/>
                <a:ea typeface="+mn-ea"/>
              </a:rPr>
              <a:t>和单模光纤</a:t>
            </a:r>
            <a:r>
              <a:rPr lang="en-US" altLang="zh-CN" sz="2400" dirty="0">
                <a:latin typeface="+mj-lt"/>
                <a:ea typeface="+mn-ea"/>
              </a:rPr>
              <a:t>(b) </a:t>
            </a:r>
            <a:r>
              <a:rPr lang="zh-CN" altLang="zh-CN" sz="2400" dirty="0">
                <a:latin typeface="+mj-lt"/>
                <a:ea typeface="+mn-ea"/>
              </a:rPr>
              <a:t>的比较</a:t>
            </a:r>
            <a:endParaRPr lang="zh-CN" altLang="en-US" sz="2400" dirty="0">
              <a:latin typeface="+mj-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16787"/>
                                        </p:tgtEl>
                                        <p:attrNameLst>
                                          <p:attrName>style.visibility</p:attrName>
                                        </p:attrNameLst>
                                      </p:cBhvr>
                                      <p:to>
                                        <p:strVal val="visible"/>
                                      </p:to>
                                    </p:set>
                                    <p:animEffect transition="in" filter="wipe(left)">
                                      <p:cBhvr>
                                        <p:cTn id="10" dur="2000"/>
                                        <p:tgtEl>
                                          <p:spTgt spid="11678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766"/>
                                        </p:tgtEl>
                                        <p:attrNameLst>
                                          <p:attrName>style.visibility</p:attrName>
                                        </p:attrNameLst>
                                      </p:cBhvr>
                                      <p:to>
                                        <p:strVal val="visible"/>
                                      </p:to>
                                    </p:set>
                                    <p:animEffect transition="in" filter="wipe(left)">
                                      <p:cBhvr>
                                        <p:cTn id="13" dur="2000"/>
                                        <p:tgtEl>
                                          <p:spTgt spid="1167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16786"/>
                                        </p:tgtEl>
                                        <p:attrNameLst>
                                          <p:attrName>style.visibility</p:attrName>
                                        </p:attrNameLst>
                                      </p:cBhvr>
                                      <p:to>
                                        <p:strVal val="visible"/>
                                      </p:to>
                                    </p:set>
                                    <p:animEffect transition="in" filter="wipe(left)">
                                      <p:cBhvr>
                                        <p:cTn id="21" dur="2000"/>
                                        <p:tgtEl>
                                          <p:spTgt spid="11678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1000"/>
                                        <p:tgtEl>
                                          <p:spTgt spid="17"/>
                                        </p:tgtEl>
                                      </p:cBhvr>
                                    </p:animEffect>
                                    <p:anim calcmode="lin" valueType="num">
                                      <p:cBhvr>
                                        <p:cTn id="41" dur="1000" fill="hold"/>
                                        <p:tgtEl>
                                          <p:spTgt spid="17"/>
                                        </p:tgtEl>
                                        <p:attrNameLst>
                                          <p:attrName>ppt_x</p:attrName>
                                        </p:attrNameLst>
                                      </p:cBhvr>
                                      <p:tavLst>
                                        <p:tav tm="0">
                                          <p:val>
                                            <p:strVal val="#ppt_x"/>
                                          </p:val>
                                        </p:tav>
                                        <p:tav tm="100000">
                                          <p:val>
                                            <p:strVal val="#ppt_x"/>
                                          </p:val>
                                        </p:tav>
                                      </p:tavLst>
                                    </p:anim>
                                    <p:anim calcmode="lin" valueType="num">
                                      <p:cBhvr>
                                        <p:cTn id="4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6" grpId="0" animBg="1"/>
      <p:bldP spid="116786" grpId="0" animBg="1"/>
      <p:bldP spid="116787"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5536" y="261937"/>
            <a:ext cx="8420100" cy="627063"/>
          </a:xfrm>
          <a:noFill/>
        </p:spPr>
        <p:txBody>
          <a:bodyPr lIns="92075" tIns="46038" rIns="92075" bIns="46038" anchor="b"/>
          <a:lstStyle/>
          <a:p>
            <a:pPr eaLnBrk="1" hangingPunct="1"/>
            <a:r>
              <a:rPr lang="zh-CN" altLang="en-US" dirty="0"/>
              <a:t>模拟的和数字的数据、信号 </a:t>
            </a:r>
          </a:p>
        </p:txBody>
      </p:sp>
      <p:grpSp>
        <p:nvGrpSpPr>
          <p:cNvPr id="2" name="Group 3"/>
          <p:cNvGrpSpPr>
            <a:grpSpLocks/>
          </p:cNvGrpSpPr>
          <p:nvPr/>
        </p:nvGrpSpPr>
        <p:grpSpPr bwMode="auto">
          <a:xfrm>
            <a:off x="1042988" y="1268413"/>
            <a:ext cx="6510337" cy="1073150"/>
            <a:chOff x="657" y="1207"/>
            <a:chExt cx="4101" cy="676"/>
          </a:xfrm>
        </p:grpSpPr>
        <p:sp>
          <p:nvSpPr>
            <p:cNvPr id="36935" name="Rectangle 4"/>
            <p:cNvSpPr>
              <a:spLocks noChangeArrowheads="1"/>
            </p:cNvSpPr>
            <p:nvPr/>
          </p:nvSpPr>
          <p:spPr bwMode="auto">
            <a:xfrm>
              <a:off x="657" y="1481"/>
              <a:ext cx="756" cy="250"/>
            </a:xfrm>
            <a:prstGeom prst="rect">
              <a:avLst/>
            </a:prstGeom>
            <a:noFill/>
            <a:ln w="9525">
              <a:noFill/>
              <a:miter lim="800000"/>
              <a:headEnd/>
              <a:tailEnd/>
            </a:ln>
          </p:spPr>
          <p:txBody>
            <a:bodyPr wrap="none" lIns="92075" tIns="46038" rIns="92075" bIns="46038">
              <a:spAutoFit/>
            </a:bodyPr>
            <a:lstStyle/>
            <a:p>
              <a:pPr algn="l"/>
              <a:r>
                <a:rPr lang="zh-CN" altLang="en-US" sz="2000" dirty="0">
                  <a:latin typeface="Times New Roman" pitchFamily="18" charset="0"/>
                  <a:ea typeface="黑体" pitchFamily="49" charset="-122"/>
                </a:rPr>
                <a:t>模拟数据</a:t>
              </a:r>
            </a:p>
          </p:txBody>
        </p:sp>
        <p:sp>
          <p:nvSpPr>
            <p:cNvPr id="36936" name="Line 5"/>
            <p:cNvSpPr>
              <a:spLocks noChangeShapeType="1"/>
            </p:cNvSpPr>
            <p:nvPr/>
          </p:nvSpPr>
          <p:spPr bwMode="auto">
            <a:xfrm>
              <a:off x="1497" y="1641"/>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nvGrpSpPr>
            <p:cNvPr id="36937" name="Group 6"/>
            <p:cNvGrpSpPr>
              <a:grpSpLocks/>
            </p:cNvGrpSpPr>
            <p:nvPr/>
          </p:nvGrpSpPr>
          <p:grpSpPr bwMode="auto">
            <a:xfrm>
              <a:off x="1548" y="1385"/>
              <a:ext cx="593" cy="193"/>
              <a:chOff x="1548" y="1385"/>
              <a:chExt cx="593" cy="193"/>
            </a:xfrm>
          </p:grpSpPr>
          <p:sp>
            <p:nvSpPr>
              <p:cNvPr id="36947" name="Freeform 7"/>
              <p:cNvSpPr>
                <a:spLocks/>
              </p:cNvSpPr>
              <p:nvPr/>
            </p:nvSpPr>
            <p:spPr bwMode="auto">
              <a:xfrm>
                <a:off x="1548" y="1450"/>
                <a:ext cx="111" cy="68"/>
              </a:xfrm>
              <a:custGeom>
                <a:avLst/>
                <a:gdLst>
                  <a:gd name="T0" fmla="*/ 0 w 111"/>
                  <a:gd name="T1" fmla="*/ 32 h 68"/>
                  <a:gd name="T2" fmla="*/ 1 w 111"/>
                  <a:gd name="T3" fmla="*/ 26 h 68"/>
                  <a:gd name="T4" fmla="*/ 4 w 111"/>
                  <a:gd name="T5" fmla="*/ 21 h 68"/>
                  <a:gd name="T6" fmla="*/ 5 w 111"/>
                  <a:gd name="T7" fmla="*/ 16 h 68"/>
                  <a:gd name="T8" fmla="*/ 8 w 111"/>
                  <a:gd name="T9" fmla="*/ 14 h 68"/>
                  <a:gd name="T10" fmla="*/ 10 w 111"/>
                  <a:gd name="T11" fmla="*/ 13 h 68"/>
                  <a:gd name="T12" fmla="*/ 13 w 111"/>
                  <a:gd name="T13" fmla="*/ 13 h 68"/>
                  <a:gd name="T14" fmla="*/ 17 w 111"/>
                  <a:gd name="T15" fmla="*/ 13 h 68"/>
                  <a:gd name="T16" fmla="*/ 20 w 111"/>
                  <a:gd name="T17" fmla="*/ 15 h 68"/>
                  <a:gd name="T18" fmla="*/ 21 w 111"/>
                  <a:gd name="T19" fmla="*/ 18 h 68"/>
                  <a:gd name="T20" fmla="*/ 22 w 111"/>
                  <a:gd name="T21" fmla="*/ 21 h 68"/>
                  <a:gd name="T22" fmla="*/ 28 w 111"/>
                  <a:gd name="T23" fmla="*/ 41 h 68"/>
                  <a:gd name="T24" fmla="*/ 29 w 111"/>
                  <a:gd name="T25" fmla="*/ 45 h 68"/>
                  <a:gd name="T26" fmla="*/ 31 w 111"/>
                  <a:gd name="T27" fmla="*/ 47 h 68"/>
                  <a:gd name="T28" fmla="*/ 34 w 111"/>
                  <a:gd name="T29" fmla="*/ 48 h 68"/>
                  <a:gd name="T30" fmla="*/ 37 w 111"/>
                  <a:gd name="T31" fmla="*/ 48 h 68"/>
                  <a:gd name="T32" fmla="*/ 40 w 111"/>
                  <a:gd name="T33" fmla="*/ 47 h 68"/>
                  <a:gd name="T34" fmla="*/ 42 w 111"/>
                  <a:gd name="T35" fmla="*/ 45 h 68"/>
                  <a:gd name="T36" fmla="*/ 44 w 111"/>
                  <a:gd name="T37" fmla="*/ 41 h 68"/>
                  <a:gd name="T38" fmla="*/ 51 w 111"/>
                  <a:gd name="T39" fmla="*/ 11 h 68"/>
                  <a:gd name="T40" fmla="*/ 53 w 111"/>
                  <a:gd name="T41" fmla="*/ 7 h 68"/>
                  <a:gd name="T42" fmla="*/ 54 w 111"/>
                  <a:gd name="T43" fmla="*/ 4 h 68"/>
                  <a:gd name="T44" fmla="*/ 56 w 111"/>
                  <a:gd name="T45" fmla="*/ 2 h 68"/>
                  <a:gd name="T46" fmla="*/ 58 w 111"/>
                  <a:gd name="T47" fmla="*/ 1 h 68"/>
                  <a:gd name="T48" fmla="*/ 61 w 111"/>
                  <a:gd name="T49" fmla="*/ 0 h 68"/>
                  <a:gd name="T50" fmla="*/ 65 w 111"/>
                  <a:gd name="T51" fmla="*/ 1 h 68"/>
                  <a:gd name="T52" fmla="*/ 68 w 111"/>
                  <a:gd name="T53" fmla="*/ 3 h 68"/>
                  <a:gd name="T54" fmla="*/ 69 w 111"/>
                  <a:gd name="T55" fmla="*/ 5 h 68"/>
                  <a:gd name="T56" fmla="*/ 70 w 111"/>
                  <a:gd name="T57" fmla="*/ 9 h 68"/>
                  <a:gd name="T58" fmla="*/ 82 w 111"/>
                  <a:gd name="T59" fmla="*/ 58 h 68"/>
                  <a:gd name="T60" fmla="*/ 83 w 111"/>
                  <a:gd name="T61" fmla="*/ 62 h 68"/>
                  <a:gd name="T62" fmla="*/ 85 w 111"/>
                  <a:gd name="T63" fmla="*/ 65 h 68"/>
                  <a:gd name="T64" fmla="*/ 88 w 111"/>
                  <a:gd name="T65" fmla="*/ 66 h 68"/>
                  <a:gd name="T66" fmla="*/ 92 w 111"/>
                  <a:gd name="T67" fmla="*/ 67 h 68"/>
                  <a:gd name="T68" fmla="*/ 95 w 111"/>
                  <a:gd name="T69" fmla="*/ 65 h 68"/>
                  <a:gd name="T70" fmla="*/ 97 w 111"/>
                  <a:gd name="T71" fmla="*/ 62 h 68"/>
                  <a:gd name="T72" fmla="*/ 99 w 111"/>
                  <a:gd name="T73" fmla="*/ 58 h 68"/>
                  <a:gd name="T74" fmla="*/ 110 w 111"/>
                  <a:gd name="T75" fmla="*/ 13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8"/>
                  <a:gd name="T116" fmla="*/ 111 w 111"/>
                  <a:gd name="T117" fmla="*/ 68 h 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8">
                    <a:moveTo>
                      <a:pt x="0" y="32"/>
                    </a:moveTo>
                    <a:lnTo>
                      <a:pt x="1" y="26"/>
                    </a:lnTo>
                    <a:lnTo>
                      <a:pt x="4" y="21"/>
                    </a:lnTo>
                    <a:lnTo>
                      <a:pt x="5" y="16"/>
                    </a:lnTo>
                    <a:lnTo>
                      <a:pt x="8" y="14"/>
                    </a:lnTo>
                    <a:lnTo>
                      <a:pt x="10" y="13"/>
                    </a:lnTo>
                    <a:lnTo>
                      <a:pt x="13" y="13"/>
                    </a:lnTo>
                    <a:lnTo>
                      <a:pt x="17" y="13"/>
                    </a:lnTo>
                    <a:lnTo>
                      <a:pt x="20" y="15"/>
                    </a:lnTo>
                    <a:lnTo>
                      <a:pt x="21" y="18"/>
                    </a:lnTo>
                    <a:lnTo>
                      <a:pt x="22" y="21"/>
                    </a:lnTo>
                    <a:lnTo>
                      <a:pt x="28" y="41"/>
                    </a:lnTo>
                    <a:lnTo>
                      <a:pt x="29" y="45"/>
                    </a:lnTo>
                    <a:lnTo>
                      <a:pt x="31" y="47"/>
                    </a:lnTo>
                    <a:lnTo>
                      <a:pt x="34" y="48"/>
                    </a:lnTo>
                    <a:lnTo>
                      <a:pt x="37" y="48"/>
                    </a:lnTo>
                    <a:lnTo>
                      <a:pt x="40" y="47"/>
                    </a:lnTo>
                    <a:lnTo>
                      <a:pt x="42" y="45"/>
                    </a:lnTo>
                    <a:lnTo>
                      <a:pt x="44" y="41"/>
                    </a:lnTo>
                    <a:lnTo>
                      <a:pt x="51" y="11"/>
                    </a:lnTo>
                    <a:lnTo>
                      <a:pt x="53" y="7"/>
                    </a:lnTo>
                    <a:lnTo>
                      <a:pt x="54" y="4"/>
                    </a:lnTo>
                    <a:lnTo>
                      <a:pt x="56" y="2"/>
                    </a:lnTo>
                    <a:lnTo>
                      <a:pt x="58" y="1"/>
                    </a:lnTo>
                    <a:lnTo>
                      <a:pt x="61" y="0"/>
                    </a:lnTo>
                    <a:lnTo>
                      <a:pt x="65" y="1"/>
                    </a:lnTo>
                    <a:lnTo>
                      <a:pt x="68" y="3"/>
                    </a:lnTo>
                    <a:lnTo>
                      <a:pt x="69" y="5"/>
                    </a:lnTo>
                    <a:lnTo>
                      <a:pt x="70" y="9"/>
                    </a:lnTo>
                    <a:lnTo>
                      <a:pt x="82" y="58"/>
                    </a:lnTo>
                    <a:lnTo>
                      <a:pt x="83" y="62"/>
                    </a:lnTo>
                    <a:lnTo>
                      <a:pt x="85" y="65"/>
                    </a:lnTo>
                    <a:lnTo>
                      <a:pt x="88" y="66"/>
                    </a:lnTo>
                    <a:lnTo>
                      <a:pt x="92" y="67"/>
                    </a:lnTo>
                    <a:lnTo>
                      <a:pt x="95" y="65"/>
                    </a:lnTo>
                    <a:lnTo>
                      <a:pt x="97" y="62"/>
                    </a:lnTo>
                    <a:lnTo>
                      <a:pt x="99" y="58"/>
                    </a:lnTo>
                    <a:lnTo>
                      <a:pt x="110" y="1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48" name="Freeform 8"/>
              <p:cNvSpPr>
                <a:spLocks/>
              </p:cNvSpPr>
              <p:nvPr/>
            </p:nvSpPr>
            <p:spPr bwMode="auto">
              <a:xfrm>
                <a:off x="1658" y="1385"/>
                <a:ext cx="188" cy="193"/>
              </a:xfrm>
              <a:custGeom>
                <a:avLst/>
                <a:gdLst>
                  <a:gd name="T0" fmla="*/ 0 w 188"/>
                  <a:gd name="T1" fmla="*/ 78 h 193"/>
                  <a:gd name="T2" fmla="*/ 10 w 188"/>
                  <a:gd name="T3" fmla="*/ 42 h 193"/>
                  <a:gd name="T4" fmla="*/ 11 w 188"/>
                  <a:gd name="T5" fmla="*/ 39 h 193"/>
                  <a:gd name="T6" fmla="*/ 14 w 188"/>
                  <a:gd name="T7" fmla="*/ 38 h 193"/>
                  <a:gd name="T8" fmla="*/ 17 w 188"/>
                  <a:gd name="T9" fmla="*/ 37 h 193"/>
                  <a:gd name="T10" fmla="*/ 21 w 188"/>
                  <a:gd name="T11" fmla="*/ 38 h 193"/>
                  <a:gd name="T12" fmla="*/ 23 w 188"/>
                  <a:gd name="T13" fmla="*/ 40 h 193"/>
                  <a:gd name="T14" fmla="*/ 24 w 188"/>
                  <a:gd name="T15" fmla="*/ 42 h 193"/>
                  <a:gd name="T16" fmla="*/ 47 w 188"/>
                  <a:gd name="T17" fmla="*/ 147 h 193"/>
                  <a:gd name="T18" fmla="*/ 49 w 188"/>
                  <a:gd name="T19" fmla="*/ 152 h 193"/>
                  <a:gd name="T20" fmla="*/ 51 w 188"/>
                  <a:gd name="T21" fmla="*/ 154 h 193"/>
                  <a:gd name="T22" fmla="*/ 55 w 188"/>
                  <a:gd name="T23" fmla="*/ 155 h 193"/>
                  <a:gd name="T24" fmla="*/ 58 w 188"/>
                  <a:gd name="T25" fmla="*/ 155 h 193"/>
                  <a:gd name="T26" fmla="*/ 61 w 188"/>
                  <a:gd name="T27" fmla="*/ 155 h 193"/>
                  <a:gd name="T28" fmla="*/ 64 w 188"/>
                  <a:gd name="T29" fmla="*/ 152 h 193"/>
                  <a:gd name="T30" fmla="*/ 66 w 188"/>
                  <a:gd name="T31" fmla="*/ 147 h 193"/>
                  <a:gd name="T32" fmla="*/ 89 w 188"/>
                  <a:gd name="T33" fmla="*/ 26 h 193"/>
                  <a:gd name="T34" fmla="*/ 90 w 188"/>
                  <a:gd name="T35" fmla="*/ 20 h 193"/>
                  <a:gd name="T36" fmla="*/ 92 w 188"/>
                  <a:gd name="T37" fmla="*/ 18 h 193"/>
                  <a:gd name="T38" fmla="*/ 93 w 188"/>
                  <a:gd name="T39" fmla="*/ 16 h 193"/>
                  <a:gd name="T40" fmla="*/ 96 w 188"/>
                  <a:gd name="T41" fmla="*/ 15 h 193"/>
                  <a:gd name="T42" fmla="*/ 99 w 188"/>
                  <a:gd name="T43" fmla="*/ 15 h 193"/>
                  <a:gd name="T44" fmla="*/ 103 w 188"/>
                  <a:gd name="T45" fmla="*/ 15 h 193"/>
                  <a:gd name="T46" fmla="*/ 105 w 188"/>
                  <a:gd name="T47" fmla="*/ 17 h 193"/>
                  <a:gd name="T48" fmla="*/ 107 w 188"/>
                  <a:gd name="T49" fmla="*/ 18 h 193"/>
                  <a:gd name="T50" fmla="*/ 109 w 188"/>
                  <a:gd name="T51" fmla="*/ 20 h 193"/>
                  <a:gd name="T52" fmla="*/ 110 w 188"/>
                  <a:gd name="T53" fmla="*/ 25 h 193"/>
                  <a:gd name="T54" fmla="*/ 130 w 188"/>
                  <a:gd name="T55" fmla="*/ 180 h 193"/>
                  <a:gd name="T56" fmla="*/ 132 w 188"/>
                  <a:gd name="T57" fmla="*/ 186 h 193"/>
                  <a:gd name="T58" fmla="*/ 134 w 188"/>
                  <a:gd name="T59" fmla="*/ 190 h 193"/>
                  <a:gd name="T60" fmla="*/ 137 w 188"/>
                  <a:gd name="T61" fmla="*/ 191 h 193"/>
                  <a:gd name="T62" fmla="*/ 141 w 188"/>
                  <a:gd name="T63" fmla="*/ 192 h 193"/>
                  <a:gd name="T64" fmla="*/ 144 w 188"/>
                  <a:gd name="T65" fmla="*/ 191 h 193"/>
                  <a:gd name="T66" fmla="*/ 146 w 188"/>
                  <a:gd name="T67" fmla="*/ 190 h 193"/>
                  <a:gd name="T68" fmla="*/ 147 w 188"/>
                  <a:gd name="T69" fmla="*/ 187 h 193"/>
                  <a:gd name="T70" fmla="*/ 148 w 188"/>
                  <a:gd name="T71" fmla="*/ 180 h 193"/>
                  <a:gd name="T72" fmla="*/ 175 w 188"/>
                  <a:gd name="T73" fmla="*/ 11 h 193"/>
                  <a:gd name="T74" fmla="*/ 176 w 188"/>
                  <a:gd name="T75" fmla="*/ 7 h 193"/>
                  <a:gd name="T76" fmla="*/ 178 w 188"/>
                  <a:gd name="T77" fmla="*/ 4 h 193"/>
                  <a:gd name="T78" fmla="*/ 180 w 188"/>
                  <a:gd name="T79" fmla="*/ 2 h 193"/>
                  <a:gd name="T80" fmla="*/ 182 w 188"/>
                  <a:gd name="T81" fmla="*/ 1 h 193"/>
                  <a:gd name="T82" fmla="*/ 185 w 188"/>
                  <a:gd name="T83" fmla="*/ 0 h 193"/>
                  <a:gd name="T84" fmla="*/ 187 w 188"/>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93"/>
                  <a:gd name="T131" fmla="*/ 188 w 188"/>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93">
                    <a:moveTo>
                      <a:pt x="0" y="78"/>
                    </a:moveTo>
                    <a:lnTo>
                      <a:pt x="10" y="42"/>
                    </a:lnTo>
                    <a:lnTo>
                      <a:pt x="11" y="39"/>
                    </a:lnTo>
                    <a:lnTo>
                      <a:pt x="14" y="38"/>
                    </a:lnTo>
                    <a:lnTo>
                      <a:pt x="17" y="37"/>
                    </a:lnTo>
                    <a:lnTo>
                      <a:pt x="21" y="38"/>
                    </a:lnTo>
                    <a:lnTo>
                      <a:pt x="23" y="40"/>
                    </a:lnTo>
                    <a:lnTo>
                      <a:pt x="24" y="42"/>
                    </a:lnTo>
                    <a:lnTo>
                      <a:pt x="47" y="147"/>
                    </a:lnTo>
                    <a:lnTo>
                      <a:pt x="49" y="152"/>
                    </a:lnTo>
                    <a:lnTo>
                      <a:pt x="51" y="154"/>
                    </a:lnTo>
                    <a:lnTo>
                      <a:pt x="55" y="155"/>
                    </a:lnTo>
                    <a:lnTo>
                      <a:pt x="58" y="155"/>
                    </a:lnTo>
                    <a:lnTo>
                      <a:pt x="61" y="155"/>
                    </a:lnTo>
                    <a:lnTo>
                      <a:pt x="64" y="152"/>
                    </a:lnTo>
                    <a:lnTo>
                      <a:pt x="66" y="147"/>
                    </a:lnTo>
                    <a:lnTo>
                      <a:pt x="89" y="26"/>
                    </a:lnTo>
                    <a:lnTo>
                      <a:pt x="90" y="20"/>
                    </a:lnTo>
                    <a:lnTo>
                      <a:pt x="92" y="18"/>
                    </a:lnTo>
                    <a:lnTo>
                      <a:pt x="93" y="16"/>
                    </a:lnTo>
                    <a:lnTo>
                      <a:pt x="96" y="15"/>
                    </a:lnTo>
                    <a:lnTo>
                      <a:pt x="99" y="15"/>
                    </a:lnTo>
                    <a:lnTo>
                      <a:pt x="103" y="15"/>
                    </a:lnTo>
                    <a:lnTo>
                      <a:pt x="105" y="17"/>
                    </a:lnTo>
                    <a:lnTo>
                      <a:pt x="107" y="18"/>
                    </a:lnTo>
                    <a:lnTo>
                      <a:pt x="109" y="20"/>
                    </a:lnTo>
                    <a:lnTo>
                      <a:pt x="110" y="25"/>
                    </a:lnTo>
                    <a:lnTo>
                      <a:pt x="130" y="180"/>
                    </a:lnTo>
                    <a:lnTo>
                      <a:pt x="132" y="186"/>
                    </a:lnTo>
                    <a:lnTo>
                      <a:pt x="134" y="190"/>
                    </a:lnTo>
                    <a:lnTo>
                      <a:pt x="137" y="191"/>
                    </a:lnTo>
                    <a:lnTo>
                      <a:pt x="141" y="192"/>
                    </a:lnTo>
                    <a:lnTo>
                      <a:pt x="144" y="191"/>
                    </a:lnTo>
                    <a:lnTo>
                      <a:pt x="146" y="190"/>
                    </a:lnTo>
                    <a:lnTo>
                      <a:pt x="147" y="187"/>
                    </a:lnTo>
                    <a:lnTo>
                      <a:pt x="148" y="180"/>
                    </a:lnTo>
                    <a:lnTo>
                      <a:pt x="175" y="11"/>
                    </a:lnTo>
                    <a:lnTo>
                      <a:pt x="176" y="7"/>
                    </a:lnTo>
                    <a:lnTo>
                      <a:pt x="178" y="4"/>
                    </a:lnTo>
                    <a:lnTo>
                      <a:pt x="180" y="2"/>
                    </a:lnTo>
                    <a:lnTo>
                      <a:pt x="182" y="1"/>
                    </a:lnTo>
                    <a:lnTo>
                      <a:pt x="185" y="0"/>
                    </a:lnTo>
                    <a:lnTo>
                      <a:pt x="187"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49" name="Freeform 9"/>
              <p:cNvSpPr>
                <a:spLocks/>
              </p:cNvSpPr>
              <p:nvPr/>
            </p:nvSpPr>
            <p:spPr bwMode="auto">
              <a:xfrm>
                <a:off x="2030" y="1450"/>
                <a:ext cx="111" cy="68"/>
              </a:xfrm>
              <a:custGeom>
                <a:avLst/>
                <a:gdLst>
                  <a:gd name="T0" fmla="*/ 110 w 111"/>
                  <a:gd name="T1" fmla="*/ 32 h 68"/>
                  <a:gd name="T2" fmla="*/ 109 w 111"/>
                  <a:gd name="T3" fmla="*/ 26 h 68"/>
                  <a:gd name="T4" fmla="*/ 107 w 111"/>
                  <a:gd name="T5" fmla="*/ 21 h 68"/>
                  <a:gd name="T6" fmla="*/ 105 w 111"/>
                  <a:gd name="T7" fmla="*/ 16 h 68"/>
                  <a:gd name="T8" fmla="*/ 103 w 111"/>
                  <a:gd name="T9" fmla="*/ 14 h 68"/>
                  <a:gd name="T10" fmla="*/ 100 w 111"/>
                  <a:gd name="T11" fmla="*/ 13 h 68"/>
                  <a:gd name="T12" fmla="*/ 97 w 111"/>
                  <a:gd name="T13" fmla="*/ 13 h 68"/>
                  <a:gd name="T14" fmla="*/ 93 w 111"/>
                  <a:gd name="T15" fmla="*/ 13 h 68"/>
                  <a:gd name="T16" fmla="*/ 91 w 111"/>
                  <a:gd name="T17" fmla="*/ 15 h 68"/>
                  <a:gd name="T18" fmla="*/ 89 w 111"/>
                  <a:gd name="T19" fmla="*/ 18 h 68"/>
                  <a:gd name="T20" fmla="*/ 88 w 111"/>
                  <a:gd name="T21" fmla="*/ 21 h 68"/>
                  <a:gd name="T22" fmla="*/ 82 w 111"/>
                  <a:gd name="T23" fmla="*/ 41 h 68"/>
                  <a:gd name="T24" fmla="*/ 81 w 111"/>
                  <a:gd name="T25" fmla="*/ 45 h 68"/>
                  <a:gd name="T26" fmla="*/ 79 w 111"/>
                  <a:gd name="T27" fmla="*/ 47 h 68"/>
                  <a:gd name="T28" fmla="*/ 76 w 111"/>
                  <a:gd name="T29" fmla="*/ 48 h 68"/>
                  <a:gd name="T30" fmla="*/ 73 w 111"/>
                  <a:gd name="T31" fmla="*/ 48 h 68"/>
                  <a:gd name="T32" fmla="*/ 70 w 111"/>
                  <a:gd name="T33" fmla="*/ 47 h 68"/>
                  <a:gd name="T34" fmla="*/ 68 w 111"/>
                  <a:gd name="T35" fmla="*/ 45 h 68"/>
                  <a:gd name="T36" fmla="*/ 66 w 111"/>
                  <a:gd name="T37" fmla="*/ 41 h 68"/>
                  <a:gd name="T38" fmla="*/ 59 w 111"/>
                  <a:gd name="T39" fmla="*/ 11 h 68"/>
                  <a:gd name="T40" fmla="*/ 57 w 111"/>
                  <a:gd name="T41" fmla="*/ 7 h 68"/>
                  <a:gd name="T42" fmla="*/ 56 w 111"/>
                  <a:gd name="T43" fmla="*/ 4 h 68"/>
                  <a:gd name="T44" fmla="*/ 54 w 111"/>
                  <a:gd name="T45" fmla="*/ 2 h 68"/>
                  <a:gd name="T46" fmla="*/ 52 w 111"/>
                  <a:gd name="T47" fmla="*/ 1 h 68"/>
                  <a:gd name="T48" fmla="*/ 48 w 111"/>
                  <a:gd name="T49" fmla="*/ 0 h 68"/>
                  <a:gd name="T50" fmla="*/ 45 w 111"/>
                  <a:gd name="T51" fmla="*/ 1 h 68"/>
                  <a:gd name="T52" fmla="*/ 42 w 111"/>
                  <a:gd name="T53" fmla="*/ 3 h 68"/>
                  <a:gd name="T54" fmla="*/ 41 w 111"/>
                  <a:gd name="T55" fmla="*/ 5 h 68"/>
                  <a:gd name="T56" fmla="*/ 40 w 111"/>
                  <a:gd name="T57" fmla="*/ 9 h 68"/>
                  <a:gd name="T58" fmla="*/ 28 w 111"/>
                  <a:gd name="T59" fmla="*/ 58 h 68"/>
                  <a:gd name="T60" fmla="*/ 27 w 111"/>
                  <a:gd name="T61" fmla="*/ 62 h 68"/>
                  <a:gd name="T62" fmla="*/ 25 w 111"/>
                  <a:gd name="T63" fmla="*/ 65 h 68"/>
                  <a:gd name="T64" fmla="*/ 22 w 111"/>
                  <a:gd name="T65" fmla="*/ 66 h 68"/>
                  <a:gd name="T66" fmla="*/ 18 w 111"/>
                  <a:gd name="T67" fmla="*/ 67 h 68"/>
                  <a:gd name="T68" fmla="*/ 15 w 111"/>
                  <a:gd name="T69" fmla="*/ 65 h 68"/>
                  <a:gd name="T70" fmla="*/ 13 w 111"/>
                  <a:gd name="T71" fmla="*/ 62 h 68"/>
                  <a:gd name="T72" fmla="*/ 11 w 111"/>
                  <a:gd name="T73" fmla="*/ 58 h 68"/>
                  <a:gd name="T74" fmla="*/ 0 w 111"/>
                  <a:gd name="T75" fmla="*/ 13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8"/>
                  <a:gd name="T116" fmla="*/ 111 w 111"/>
                  <a:gd name="T117" fmla="*/ 68 h 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8">
                    <a:moveTo>
                      <a:pt x="110" y="32"/>
                    </a:moveTo>
                    <a:lnTo>
                      <a:pt x="109" y="26"/>
                    </a:lnTo>
                    <a:lnTo>
                      <a:pt x="107" y="21"/>
                    </a:lnTo>
                    <a:lnTo>
                      <a:pt x="105" y="16"/>
                    </a:lnTo>
                    <a:lnTo>
                      <a:pt x="103" y="14"/>
                    </a:lnTo>
                    <a:lnTo>
                      <a:pt x="100" y="13"/>
                    </a:lnTo>
                    <a:lnTo>
                      <a:pt x="97" y="13"/>
                    </a:lnTo>
                    <a:lnTo>
                      <a:pt x="93" y="13"/>
                    </a:lnTo>
                    <a:lnTo>
                      <a:pt x="91" y="15"/>
                    </a:lnTo>
                    <a:lnTo>
                      <a:pt x="89" y="18"/>
                    </a:lnTo>
                    <a:lnTo>
                      <a:pt x="88" y="21"/>
                    </a:lnTo>
                    <a:lnTo>
                      <a:pt x="82" y="41"/>
                    </a:lnTo>
                    <a:lnTo>
                      <a:pt x="81" y="45"/>
                    </a:lnTo>
                    <a:lnTo>
                      <a:pt x="79" y="47"/>
                    </a:lnTo>
                    <a:lnTo>
                      <a:pt x="76" y="48"/>
                    </a:lnTo>
                    <a:lnTo>
                      <a:pt x="73" y="48"/>
                    </a:lnTo>
                    <a:lnTo>
                      <a:pt x="70" y="47"/>
                    </a:lnTo>
                    <a:lnTo>
                      <a:pt x="68" y="45"/>
                    </a:lnTo>
                    <a:lnTo>
                      <a:pt x="66" y="41"/>
                    </a:lnTo>
                    <a:lnTo>
                      <a:pt x="59" y="11"/>
                    </a:lnTo>
                    <a:lnTo>
                      <a:pt x="57" y="7"/>
                    </a:lnTo>
                    <a:lnTo>
                      <a:pt x="56" y="4"/>
                    </a:lnTo>
                    <a:lnTo>
                      <a:pt x="54" y="2"/>
                    </a:lnTo>
                    <a:lnTo>
                      <a:pt x="52" y="1"/>
                    </a:lnTo>
                    <a:lnTo>
                      <a:pt x="48" y="0"/>
                    </a:lnTo>
                    <a:lnTo>
                      <a:pt x="45" y="1"/>
                    </a:lnTo>
                    <a:lnTo>
                      <a:pt x="42" y="3"/>
                    </a:lnTo>
                    <a:lnTo>
                      <a:pt x="41" y="5"/>
                    </a:lnTo>
                    <a:lnTo>
                      <a:pt x="40" y="9"/>
                    </a:lnTo>
                    <a:lnTo>
                      <a:pt x="28" y="58"/>
                    </a:lnTo>
                    <a:lnTo>
                      <a:pt x="27" y="62"/>
                    </a:lnTo>
                    <a:lnTo>
                      <a:pt x="25" y="65"/>
                    </a:lnTo>
                    <a:lnTo>
                      <a:pt x="22" y="66"/>
                    </a:lnTo>
                    <a:lnTo>
                      <a:pt x="18" y="67"/>
                    </a:lnTo>
                    <a:lnTo>
                      <a:pt x="15" y="65"/>
                    </a:lnTo>
                    <a:lnTo>
                      <a:pt x="13" y="62"/>
                    </a:lnTo>
                    <a:lnTo>
                      <a:pt x="11" y="58"/>
                    </a:lnTo>
                    <a:lnTo>
                      <a:pt x="0" y="1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50" name="Freeform 10"/>
              <p:cNvSpPr>
                <a:spLocks/>
              </p:cNvSpPr>
              <p:nvPr/>
            </p:nvSpPr>
            <p:spPr bwMode="auto">
              <a:xfrm>
                <a:off x="1843" y="1385"/>
                <a:ext cx="188" cy="193"/>
              </a:xfrm>
              <a:custGeom>
                <a:avLst/>
                <a:gdLst>
                  <a:gd name="T0" fmla="*/ 187 w 188"/>
                  <a:gd name="T1" fmla="*/ 79 h 193"/>
                  <a:gd name="T2" fmla="*/ 177 w 188"/>
                  <a:gd name="T3" fmla="*/ 42 h 193"/>
                  <a:gd name="T4" fmla="*/ 176 w 188"/>
                  <a:gd name="T5" fmla="*/ 39 h 193"/>
                  <a:gd name="T6" fmla="*/ 173 w 188"/>
                  <a:gd name="T7" fmla="*/ 38 h 193"/>
                  <a:gd name="T8" fmla="*/ 170 w 188"/>
                  <a:gd name="T9" fmla="*/ 37 h 193"/>
                  <a:gd name="T10" fmla="*/ 166 w 188"/>
                  <a:gd name="T11" fmla="*/ 38 h 193"/>
                  <a:gd name="T12" fmla="*/ 164 w 188"/>
                  <a:gd name="T13" fmla="*/ 40 h 193"/>
                  <a:gd name="T14" fmla="*/ 162 w 188"/>
                  <a:gd name="T15" fmla="*/ 42 h 193"/>
                  <a:gd name="T16" fmla="*/ 140 w 188"/>
                  <a:gd name="T17" fmla="*/ 147 h 193"/>
                  <a:gd name="T18" fmla="*/ 138 w 188"/>
                  <a:gd name="T19" fmla="*/ 152 h 193"/>
                  <a:gd name="T20" fmla="*/ 136 w 188"/>
                  <a:gd name="T21" fmla="*/ 154 h 193"/>
                  <a:gd name="T22" fmla="*/ 132 w 188"/>
                  <a:gd name="T23" fmla="*/ 155 h 193"/>
                  <a:gd name="T24" fmla="*/ 129 w 188"/>
                  <a:gd name="T25" fmla="*/ 155 h 193"/>
                  <a:gd name="T26" fmla="*/ 126 w 188"/>
                  <a:gd name="T27" fmla="*/ 155 h 193"/>
                  <a:gd name="T28" fmla="*/ 123 w 188"/>
                  <a:gd name="T29" fmla="*/ 152 h 193"/>
                  <a:gd name="T30" fmla="*/ 121 w 188"/>
                  <a:gd name="T31" fmla="*/ 147 h 193"/>
                  <a:gd name="T32" fmla="*/ 98 w 188"/>
                  <a:gd name="T33" fmla="*/ 26 h 193"/>
                  <a:gd name="T34" fmla="*/ 96 w 188"/>
                  <a:gd name="T35" fmla="*/ 20 h 193"/>
                  <a:gd name="T36" fmla="*/ 96 w 188"/>
                  <a:gd name="T37" fmla="*/ 18 h 193"/>
                  <a:gd name="T38" fmla="*/ 94 w 188"/>
                  <a:gd name="T39" fmla="*/ 16 h 193"/>
                  <a:gd name="T40" fmla="*/ 91 w 188"/>
                  <a:gd name="T41" fmla="*/ 15 h 193"/>
                  <a:gd name="T42" fmla="*/ 88 w 188"/>
                  <a:gd name="T43" fmla="*/ 15 h 193"/>
                  <a:gd name="T44" fmla="*/ 85 w 188"/>
                  <a:gd name="T45" fmla="*/ 15 h 193"/>
                  <a:gd name="T46" fmla="*/ 82 w 188"/>
                  <a:gd name="T47" fmla="*/ 17 h 193"/>
                  <a:gd name="T48" fmla="*/ 80 w 188"/>
                  <a:gd name="T49" fmla="*/ 18 h 193"/>
                  <a:gd name="T50" fmla="*/ 79 w 188"/>
                  <a:gd name="T51" fmla="*/ 20 h 193"/>
                  <a:gd name="T52" fmla="*/ 77 w 188"/>
                  <a:gd name="T53" fmla="*/ 25 h 193"/>
                  <a:gd name="T54" fmla="*/ 57 w 188"/>
                  <a:gd name="T55" fmla="*/ 180 h 193"/>
                  <a:gd name="T56" fmla="*/ 55 w 188"/>
                  <a:gd name="T57" fmla="*/ 186 h 193"/>
                  <a:gd name="T58" fmla="*/ 53 w 188"/>
                  <a:gd name="T59" fmla="*/ 190 h 193"/>
                  <a:gd name="T60" fmla="*/ 50 w 188"/>
                  <a:gd name="T61" fmla="*/ 191 h 193"/>
                  <a:gd name="T62" fmla="*/ 46 w 188"/>
                  <a:gd name="T63" fmla="*/ 192 h 193"/>
                  <a:gd name="T64" fmla="*/ 43 w 188"/>
                  <a:gd name="T65" fmla="*/ 191 h 193"/>
                  <a:gd name="T66" fmla="*/ 41 w 188"/>
                  <a:gd name="T67" fmla="*/ 190 h 193"/>
                  <a:gd name="T68" fmla="*/ 40 w 188"/>
                  <a:gd name="T69" fmla="*/ 187 h 193"/>
                  <a:gd name="T70" fmla="*/ 38 w 188"/>
                  <a:gd name="T71" fmla="*/ 180 h 193"/>
                  <a:gd name="T72" fmla="*/ 12 w 188"/>
                  <a:gd name="T73" fmla="*/ 11 h 193"/>
                  <a:gd name="T74" fmla="*/ 11 w 188"/>
                  <a:gd name="T75" fmla="*/ 7 h 193"/>
                  <a:gd name="T76" fmla="*/ 9 w 188"/>
                  <a:gd name="T77" fmla="*/ 4 h 193"/>
                  <a:gd name="T78" fmla="*/ 7 w 188"/>
                  <a:gd name="T79" fmla="*/ 2 h 193"/>
                  <a:gd name="T80" fmla="*/ 5 w 188"/>
                  <a:gd name="T81" fmla="*/ 1 h 193"/>
                  <a:gd name="T82" fmla="*/ 2 w 188"/>
                  <a:gd name="T83" fmla="*/ 0 h 193"/>
                  <a:gd name="T84" fmla="*/ 0 w 188"/>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93"/>
                  <a:gd name="T131" fmla="*/ 188 w 188"/>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93">
                    <a:moveTo>
                      <a:pt x="187" y="79"/>
                    </a:moveTo>
                    <a:lnTo>
                      <a:pt x="177" y="42"/>
                    </a:lnTo>
                    <a:lnTo>
                      <a:pt x="176" y="39"/>
                    </a:lnTo>
                    <a:lnTo>
                      <a:pt x="173" y="38"/>
                    </a:lnTo>
                    <a:lnTo>
                      <a:pt x="170" y="37"/>
                    </a:lnTo>
                    <a:lnTo>
                      <a:pt x="166" y="38"/>
                    </a:lnTo>
                    <a:lnTo>
                      <a:pt x="164" y="40"/>
                    </a:lnTo>
                    <a:lnTo>
                      <a:pt x="162" y="42"/>
                    </a:lnTo>
                    <a:lnTo>
                      <a:pt x="140" y="147"/>
                    </a:lnTo>
                    <a:lnTo>
                      <a:pt x="138" y="152"/>
                    </a:lnTo>
                    <a:lnTo>
                      <a:pt x="136" y="154"/>
                    </a:lnTo>
                    <a:lnTo>
                      <a:pt x="132" y="155"/>
                    </a:lnTo>
                    <a:lnTo>
                      <a:pt x="129" y="155"/>
                    </a:lnTo>
                    <a:lnTo>
                      <a:pt x="126" y="155"/>
                    </a:lnTo>
                    <a:lnTo>
                      <a:pt x="123" y="152"/>
                    </a:lnTo>
                    <a:lnTo>
                      <a:pt x="121" y="147"/>
                    </a:lnTo>
                    <a:lnTo>
                      <a:pt x="98" y="26"/>
                    </a:lnTo>
                    <a:lnTo>
                      <a:pt x="96" y="20"/>
                    </a:lnTo>
                    <a:lnTo>
                      <a:pt x="96" y="18"/>
                    </a:lnTo>
                    <a:lnTo>
                      <a:pt x="94" y="16"/>
                    </a:lnTo>
                    <a:lnTo>
                      <a:pt x="91" y="15"/>
                    </a:lnTo>
                    <a:lnTo>
                      <a:pt x="88" y="15"/>
                    </a:lnTo>
                    <a:lnTo>
                      <a:pt x="85" y="15"/>
                    </a:lnTo>
                    <a:lnTo>
                      <a:pt x="82" y="17"/>
                    </a:lnTo>
                    <a:lnTo>
                      <a:pt x="80" y="18"/>
                    </a:lnTo>
                    <a:lnTo>
                      <a:pt x="79" y="20"/>
                    </a:lnTo>
                    <a:lnTo>
                      <a:pt x="77" y="25"/>
                    </a:lnTo>
                    <a:lnTo>
                      <a:pt x="57" y="180"/>
                    </a:lnTo>
                    <a:lnTo>
                      <a:pt x="55" y="186"/>
                    </a:lnTo>
                    <a:lnTo>
                      <a:pt x="53" y="190"/>
                    </a:lnTo>
                    <a:lnTo>
                      <a:pt x="50" y="191"/>
                    </a:lnTo>
                    <a:lnTo>
                      <a:pt x="46" y="192"/>
                    </a:lnTo>
                    <a:lnTo>
                      <a:pt x="43" y="191"/>
                    </a:lnTo>
                    <a:lnTo>
                      <a:pt x="41" y="190"/>
                    </a:lnTo>
                    <a:lnTo>
                      <a:pt x="40" y="187"/>
                    </a:lnTo>
                    <a:lnTo>
                      <a:pt x="38" y="180"/>
                    </a:lnTo>
                    <a:lnTo>
                      <a:pt x="12" y="11"/>
                    </a:lnTo>
                    <a:lnTo>
                      <a:pt x="11" y="7"/>
                    </a:lnTo>
                    <a:lnTo>
                      <a:pt x="9" y="4"/>
                    </a:lnTo>
                    <a:lnTo>
                      <a:pt x="7" y="2"/>
                    </a:lnTo>
                    <a:lnTo>
                      <a:pt x="5" y="1"/>
                    </a:lnTo>
                    <a:lnTo>
                      <a:pt x="2" y="0"/>
                    </a:lnTo>
                    <a:lnTo>
                      <a:pt x="0"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nvGrpSpPr>
            <p:cNvPr id="36938" name="Group 11"/>
            <p:cNvGrpSpPr>
              <a:grpSpLocks/>
            </p:cNvGrpSpPr>
            <p:nvPr/>
          </p:nvGrpSpPr>
          <p:grpSpPr bwMode="auto">
            <a:xfrm>
              <a:off x="3231" y="1207"/>
              <a:ext cx="593" cy="401"/>
              <a:chOff x="3231" y="1207"/>
              <a:chExt cx="593" cy="401"/>
            </a:xfrm>
          </p:grpSpPr>
          <p:sp>
            <p:nvSpPr>
              <p:cNvPr id="36943" name="Freeform 12"/>
              <p:cNvSpPr>
                <a:spLocks/>
              </p:cNvSpPr>
              <p:nvPr/>
            </p:nvSpPr>
            <p:spPr bwMode="auto">
              <a:xfrm>
                <a:off x="3231" y="1342"/>
                <a:ext cx="111" cy="142"/>
              </a:xfrm>
              <a:custGeom>
                <a:avLst/>
                <a:gdLst>
                  <a:gd name="T0" fmla="*/ 0 w 111"/>
                  <a:gd name="T1" fmla="*/ 67 h 142"/>
                  <a:gd name="T2" fmla="*/ 1 w 111"/>
                  <a:gd name="T3" fmla="*/ 55 h 142"/>
                  <a:gd name="T4" fmla="*/ 4 w 111"/>
                  <a:gd name="T5" fmla="*/ 43 h 142"/>
                  <a:gd name="T6" fmla="*/ 5 w 111"/>
                  <a:gd name="T7" fmla="*/ 35 h 142"/>
                  <a:gd name="T8" fmla="*/ 8 w 111"/>
                  <a:gd name="T9" fmla="*/ 30 h 142"/>
                  <a:gd name="T10" fmla="*/ 10 w 111"/>
                  <a:gd name="T11" fmla="*/ 27 h 142"/>
                  <a:gd name="T12" fmla="*/ 13 w 111"/>
                  <a:gd name="T13" fmla="*/ 27 h 142"/>
                  <a:gd name="T14" fmla="*/ 17 w 111"/>
                  <a:gd name="T15" fmla="*/ 28 h 142"/>
                  <a:gd name="T16" fmla="*/ 20 w 111"/>
                  <a:gd name="T17" fmla="*/ 32 h 142"/>
                  <a:gd name="T18" fmla="*/ 21 w 111"/>
                  <a:gd name="T19" fmla="*/ 37 h 142"/>
                  <a:gd name="T20" fmla="*/ 22 w 111"/>
                  <a:gd name="T21" fmla="*/ 43 h 142"/>
                  <a:gd name="T22" fmla="*/ 28 w 111"/>
                  <a:gd name="T23" fmla="*/ 87 h 142"/>
                  <a:gd name="T24" fmla="*/ 29 w 111"/>
                  <a:gd name="T25" fmla="*/ 94 h 142"/>
                  <a:gd name="T26" fmla="*/ 31 w 111"/>
                  <a:gd name="T27" fmla="*/ 98 h 142"/>
                  <a:gd name="T28" fmla="*/ 34 w 111"/>
                  <a:gd name="T29" fmla="*/ 101 h 142"/>
                  <a:gd name="T30" fmla="*/ 37 w 111"/>
                  <a:gd name="T31" fmla="*/ 102 h 142"/>
                  <a:gd name="T32" fmla="*/ 40 w 111"/>
                  <a:gd name="T33" fmla="*/ 100 h 142"/>
                  <a:gd name="T34" fmla="*/ 42 w 111"/>
                  <a:gd name="T35" fmla="*/ 95 h 142"/>
                  <a:gd name="T36" fmla="*/ 44 w 111"/>
                  <a:gd name="T37" fmla="*/ 87 h 142"/>
                  <a:gd name="T38" fmla="*/ 51 w 111"/>
                  <a:gd name="T39" fmla="*/ 23 h 142"/>
                  <a:gd name="T40" fmla="*/ 53 w 111"/>
                  <a:gd name="T41" fmla="*/ 14 h 142"/>
                  <a:gd name="T42" fmla="*/ 54 w 111"/>
                  <a:gd name="T43" fmla="*/ 8 h 142"/>
                  <a:gd name="T44" fmla="*/ 56 w 111"/>
                  <a:gd name="T45" fmla="*/ 3 h 142"/>
                  <a:gd name="T46" fmla="*/ 58 w 111"/>
                  <a:gd name="T47" fmla="*/ 1 h 142"/>
                  <a:gd name="T48" fmla="*/ 61 w 111"/>
                  <a:gd name="T49" fmla="*/ 0 h 142"/>
                  <a:gd name="T50" fmla="*/ 65 w 111"/>
                  <a:gd name="T51" fmla="*/ 1 h 142"/>
                  <a:gd name="T52" fmla="*/ 68 w 111"/>
                  <a:gd name="T53" fmla="*/ 7 h 142"/>
                  <a:gd name="T54" fmla="*/ 69 w 111"/>
                  <a:gd name="T55" fmla="*/ 11 h 142"/>
                  <a:gd name="T56" fmla="*/ 70 w 111"/>
                  <a:gd name="T57" fmla="*/ 18 h 142"/>
                  <a:gd name="T58" fmla="*/ 82 w 111"/>
                  <a:gd name="T59" fmla="*/ 121 h 142"/>
                  <a:gd name="T60" fmla="*/ 83 w 111"/>
                  <a:gd name="T61" fmla="*/ 130 h 142"/>
                  <a:gd name="T62" fmla="*/ 85 w 111"/>
                  <a:gd name="T63" fmla="*/ 137 h 142"/>
                  <a:gd name="T64" fmla="*/ 88 w 111"/>
                  <a:gd name="T65" fmla="*/ 140 h 142"/>
                  <a:gd name="T66" fmla="*/ 92 w 111"/>
                  <a:gd name="T67" fmla="*/ 141 h 142"/>
                  <a:gd name="T68" fmla="*/ 95 w 111"/>
                  <a:gd name="T69" fmla="*/ 137 h 142"/>
                  <a:gd name="T70" fmla="*/ 97 w 111"/>
                  <a:gd name="T71" fmla="*/ 130 h 142"/>
                  <a:gd name="T72" fmla="*/ 99 w 111"/>
                  <a:gd name="T73" fmla="*/ 121 h 142"/>
                  <a:gd name="T74" fmla="*/ 110 w 111"/>
                  <a:gd name="T75" fmla="*/ 28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42"/>
                  <a:gd name="T116" fmla="*/ 111 w 111"/>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42">
                    <a:moveTo>
                      <a:pt x="0" y="67"/>
                    </a:moveTo>
                    <a:lnTo>
                      <a:pt x="1" y="55"/>
                    </a:lnTo>
                    <a:lnTo>
                      <a:pt x="4" y="43"/>
                    </a:lnTo>
                    <a:lnTo>
                      <a:pt x="5" y="35"/>
                    </a:lnTo>
                    <a:lnTo>
                      <a:pt x="8" y="30"/>
                    </a:lnTo>
                    <a:lnTo>
                      <a:pt x="10" y="27"/>
                    </a:lnTo>
                    <a:lnTo>
                      <a:pt x="13" y="27"/>
                    </a:lnTo>
                    <a:lnTo>
                      <a:pt x="17" y="28"/>
                    </a:lnTo>
                    <a:lnTo>
                      <a:pt x="20" y="32"/>
                    </a:lnTo>
                    <a:lnTo>
                      <a:pt x="21" y="37"/>
                    </a:lnTo>
                    <a:lnTo>
                      <a:pt x="22" y="43"/>
                    </a:lnTo>
                    <a:lnTo>
                      <a:pt x="28" y="87"/>
                    </a:lnTo>
                    <a:lnTo>
                      <a:pt x="29" y="94"/>
                    </a:lnTo>
                    <a:lnTo>
                      <a:pt x="31" y="98"/>
                    </a:lnTo>
                    <a:lnTo>
                      <a:pt x="34" y="101"/>
                    </a:lnTo>
                    <a:lnTo>
                      <a:pt x="37" y="102"/>
                    </a:lnTo>
                    <a:lnTo>
                      <a:pt x="40" y="100"/>
                    </a:lnTo>
                    <a:lnTo>
                      <a:pt x="42" y="95"/>
                    </a:lnTo>
                    <a:lnTo>
                      <a:pt x="44" y="87"/>
                    </a:lnTo>
                    <a:lnTo>
                      <a:pt x="51" y="23"/>
                    </a:lnTo>
                    <a:lnTo>
                      <a:pt x="53" y="14"/>
                    </a:lnTo>
                    <a:lnTo>
                      <a:pt x="54" y="8"/>
                    </a:lnTo>
                    <a:lnTo>
                      <a:pt x="56" y="3"/>
                    </a:lnTo>
                    <a:lnTo>
                      <a:pt x="58" y="1"/>
                    </a:lnTo>
                    <a:lnTo>
                      <a:pt x="61" y="0"/>
                    </a:lnTo>
                    <a:lnTo>
                      <a:pt x="65" y="1"/>
                    </a:lnTo>
                    <a:lnTo>
                      <a:pt x="68" y="7"/>
                    </a:lnTo>
                    <a:lnTo>
                      <a:pt x="69" y="11"/>
                    </a:lnTo>
                    <a:lnTo>
                      <a:pt x="70" y="18"/>
                    </a:lnTo>
                    <a:lnTo>
                      <a:pt x="82" y="121"/>
                    </a:lnTo>
                    <a:lnTo>
                      <a:pt x="83" y="130"/>
                    </a:lnTo>
                    <a:lnTo>
                      <a:pt x="85" y="137"/>
                    </a:lnTo>
                    <a:lnTo>
                      <a:pt x="88" y="140"/>
                    </a:lnTo>
                    <a:lnTo>
                      <a:pt x="92" y="141"/>
                    </a:lnTo>
                    <a:lnTo>
                      <a:pt x="95" y="137"/>
                    </a:lnTo>
                    <a:lnTo>
                      <a:pt x="97" y="130"/>
                    </a:lnTo>
                    <a:lnTo>
                      <a:pt x="99" y="121"/>
                    </a:lnTo>
                    <a:lnTo>
                      <a:pt x="110" y="28"/>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44" name="Freeform 13"/>
              <p:cNvSpPr>
                <a:spLocks/>
              </p:cNvSpPr>
              <p:nvPr/>
            </p:nvSpPr>
            <p:spPr bwMode="auto">
              <a:xfrm>
                <a:off x="3341" y="1207"/>
                <a:ext cx="188" cy="401"/>
              </a:xfrm>
              <a:custGeom>
                <a:avLst/>
                <a:gdLst>
                  <a:gd name="T0" fmla="*/ 0 w 188"/>
                  <a:gd name="T1" fmla="*/ 163 h 401"/>
                  <a:gd name="T2" fmla="*/ 10 w 188"/>
                  <a:gd name="T3" fmla="*/ 88 h 401"/>
                  <a:gd name="T4" fmla="*/ 11 w 188"/>
                  <a:gd name="T5" fmla="*/ 82 h 401"/>
                  <a:gd name="T6" fmla="*/ 14 w 188"/>
                  <a:gd name="T7" fmla="*/ 79 h 401"/>
                  <a:gd name="T8" fmla="*/ 17 w 188"/>
                  <a:gd name="T9" fmla="*/ 78 h 401"/>
                  <a:gd name="T10" fmla="*/ 21 w 188"/>
                  <a:gd name="T11" fmla="*/ 79 h 401"/>
                  <a:gd name="T12" fmla="*/ 23 w 188"/>
                  <a:gd name="T13" fmla="*/ 82 h 401"/>
                  <a:gd name="T14" fmla="*/ 24 w 188"/>
                  <a:gd name="T15" fmla="*/ 88 h 401"/>
                  <a:gd name="T16" fmla="*/ 47 w 188"/>
                  <a:gd name="T17" fmla="*/ 306 h 401"/>
                  <a:gd name="T18" fmla="*/ 49 w 188"/>
                  <a:gd name="T19" fmla="*/ 317 h 401"/>
                  <a:gd name="T20" fmla="*/ 51 w 188"/>
                  <a:gd name="T21" fmla="*/ 321 h 401"/>
                  <a:gd name="T22" fmla="*/ 55 w 188"/>
                  <a:gd name="T23" fmla="*/ 323 h 401"/>
                  <a:gd name="T24" fmla="*/ 58 w 188"/>
                  <a:gd name="T25" fmla="*/ 324 h 401"/>
                  <a:gd name="T26" fmla="*/ 61 w 188"/>
                  <a:gd name="T27" fmla="*/ 322 h 401"/>
                  <a:gd name="T28" fmla="*/ 64 w 188"/>
                  <a:gd name="T29" fmla="*/ 317 h 401"/>
                  <a:gd name="T30" fmla="*/ 66 w 188"/>
                  <a:gd name="T31" fmla="*/ 306 h 401"/>
                  <a:gd name="T32" fmla="*/ 89 w 188"/>
                  <a:gd name="T33" fmla="*/ 54 h 401"/>
                  <a:gd name="T34" fmla="*/ 90 w 188"/>
                  <a:gd name="T35" fmla="*/ 41 h 401"/>
                  <a:gd name="T36" fmla="*/ 92 w 188"/>
                  <a:gd name="T37" fmla="*/ 38 h 401"/>
                  <a:gd name="T38" fmla="*/ 93 w 188"/>
                  <a:gd name="T39" fmla="*/ 34 h 401"/>
                  <a:gd name="T40" fmla="*/ 96 w 188"/>
                  <a:gd name="T41" fmla="*/ 31 h 401"/>
                  <a:gd name="T42" fmla="*/ 99 w 188"/>
                  <a:gd name="T43" fmla="*/ 30 h 401"/>
                  <a:gd name="T44" fmla="*/ 103 w 188"/>
                  <a:gd name="T45" fmla="*/ 32 h 401"/>
                  <a:gd name="T46" fmla="*/ 105 w 188"/>
                  <a:gd name="T47" fmla="*/ 35 h 401"/>
                  <a:gd name="T48" fmla="*/ 107 w 188"/>
                  <a:gd name="T49" fmla="*/ 38 h 401"/>
                  <a:gd name="T50" fmla="*/ 109 w 188"/>
                  <a:gd name="T51" fmla="*/ 41 h 401"/>
                  <a:gd name="T52" fmla="*/ 110 w 188"/>
                  <a:gd name="T53" fmla="*/ 52 h 401"/>
                  <a:gd name="T54" fmla="*/ 130 w 188"/>
                  <a:gd name="T55" fmla="*/ 375 h 401"/>
                  <a:gd name="T56" fmla="*/ 132 w 188"/>
                  <a:gd name="T57" fmla="*/ 388 h 401"/>
                  <a:gd name="T58" fmla="*/ 134 w 188"/>
                  <a:gd name="T59" fmla="*/ 395 h 401"/>
                  <a:gd name="T60" fmla="*/ 137 w 188"/>
                  <a:gd name="T61" fmla="*/ 398 h 401"/>
                  <a:gd name="T62" fmla="*/ 141 w 188"/>
                  <a:gd name="T63" fmla="*/ 400 h 401"/>
                  <a:gd name="T64" fmla="*/ 144 w 188"/>
                  <a:gd name="T65" fmla="*/ 398 h 401"/>
                  <a:gd name="T66" fmla="*/ 146 w 188"/>
                  <a:gd name="T67" fmla="*/ 395 h 401"/>
                  <a:gd name="T68" fmla="*/ 147 w 188"/>
                  <a:gd name="T69" fmla="*/ 390 h 401"/>
                  <a:gd name="T70" fmla="*/ 148 w 188"/>
                  <a:gd name="T71" fmla="*/ 376 h 401"/>
                  <a:gd name="T72" fmla="*/ 175 w 188"/>
                  <a:gd name="T73" fmla="*/ 23 h 401"/>
                  <a:gd name="T74" fmla="*/ 176 w 188"/>
                  <a:gd name="T75" fmla="*/ 15 h 401"/>
                  <a:gd name="T76" fmla="*/ 178 w 188"/>
                  <a:gd name="T77" fmla="*/ 9 h 401"/>
                  <a:gd name="T78" fmla="*/ 180 w 188"/>
                  <a:gd name="T79" fmla="*/ 4 h 401"/>
                  <a:gd name="T80" fmla="*/ 182 w 188"/>
                  <a:gd name="T81" fmla="*/ 1 h 401"/>
                  <a:gd name="T82" fmla="*/ 185 w 188"/>
                  <a:gd name="T83" fmla="*/ 0 h 401"/>
                  <a:gd name="T84" fmla="*/ 187 w 188"/>
                  <a:gd name="T85" fmla="*/ 0 h 4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401"/>
                  <a:gd name="T131" fmla="*/ 188 w 188"/>
                  <a:gd name="T132" fmla="*/ 401 h 4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401">
                    <a:moveTo>
                      <a:pt x="0" y="163"/>
                    </a:moveTo>
                    <a:lnTo>
                      <a:pt x="10" y="88"/>
                    </a:lnTo>
                    <a:lnTo>
                      <a:pt x="11" y="82"/>
                    </a:lnTo>
                    <a:lnTo>
                      <a:pt x="14" y="79"/>
                    </a:lnTo>
                    <a:lnTo>
                      <a:pt x="17" y="78"/>
                    </a:lnTo>
                    <a:lnTo>
                      <a:pt x="21" y="79"/>
                    </a:lnTo>
                    <a:lnTo>
                      <a:pt x="23" y="82"/>
                    </a:lnTo>
                    <a:lnTo>
                      <a:pt x="24" y="88"/>
                    </a:lnTo>
                    <a:lnTo>
                      <a:pt x="47" y="306"/>
                    </a:lnTo>
                    <a:lnTo>
                      <a:pt x="49" y="317"/>
                    </a:lnTo>
                    <a:lnTo>
                      <a:pt x="51" y="321"/>
                    </a:lnTo>
                    <a:lnTo>
                      <a:pt x="55" y="323"/>
                    </a:lnTo>
                    <a:lnTo>
                      <a:pt x="58" y="324"/>
                    </a:lnTo>
                    <a:lnTo>
                      <a:pt x="61" y="322"/>
                    </a:lnTo>
                    <a:lnTo>
                      <a:pt x="64" y="317"/>
                    </a:lnTo>
                    <a:lnTo>
                      <a:pt x="66" y="306"/>
                    </a:lnTo>
                    <a:lnTo>
                      <a:pt x="89" y="54"/>
                    </a:lnTo>
                    <a:lnTo>
                      <a:pt x="90" y="41"/>
                    </a:lnTo>
                    <a:lnTo>
                      <a:pt x="92" y="38"/>
                    </a:lnTo>
                    <a:lnTo>
                      <a:pt x="93" y="34"/>
                    </a:lnTo>
                    <a:lnTo>
                      <a:pt x="96" y="31"/>
                    </a:lnTo>
                    <a:lnTo>
                      <a:pt x="99" y="30"/>
                    </a:lnTo>
                    <a:lnTo>
                      <a:pt x="103" y="32"/>
                    </a:lnTo>
                    <a:lnTo>
                      <a:pt x="105" y="35"/>
                    </a:lnTo>
                    <a:lnTo>
                      <a:pt x="107" y="38"/>
                    </a:lnTo>
                    <a:lnTo>
                      <a:pt x="109" y="41"/>
                    </a:lnTo>
                    <a:lnTo>
                      <a:pt x="110" y="52"/>
                    </a:lnTo>
                    <a:lnTo>
                      <a:pt x="130" y="375"/>
                    </a:lnTo>
                    <a:lnTo>
                      <a:pt x="132" y="388"/>
                    </a:lnTo>
                    <a:lnTo>
                      <a:pt x="134" y="395"/>
                    </a:lnTo>
                    <a:lnTo>
                      <a:pt x="137" y="398"/>
                    </a:lnTo>
                    <a:lnTo>
                      <a:pt x="141" y="400"/>
                    </a:lnTo>
                    <a:lnTo>
                      <a:pt x="144" y="398"/>
                    </a:lnTo>
                    <a:lnTo>
                      <a:pt x="146" y="395"/>
                    </a:lnTo>
                    <a:lnTo>
                      <a:pt x="147" y="390"/>
                    </a:lnTo>
                    <a:lnTo>
                      <a:pt x="148" y="376"/>
                    </a:lnTo>
                    <a:lnTo>
                      <a:pt x="175" y="23"/>
                    </a:lnTo>
                    <a:lnTo>
                      <a:pt x="176" y="15"/>
                    </a:lnTo>
                    <a:lnTo>
                      <a:pt x="178" y="9"/>
                    </a:lnTo>
                    <a:lnTo>
                      <a:pt x="180" y="4"/>
                    </a:lnTo>
                    <a:lnTo>
                      <a:pt x="182" y="1"/>
                    </a:lnTo>
                    <a:lnTo>
                      <a:pt x="185" y="0"/>
                    </a:lnTo>
                    <a:lnTo>
                      <a:pt x="187"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45" name="Freeform 14"/>
              <p:cNvSpPr>
                <a:spLocks/>
              </p:cNvSpPr>
              <p:nvPr/>
            </p:nvSpPr>
            <p:spPr bwMode="auto">
              <a:xfrm>
                <a:off x="3713" y="1342"/>
                <a:ext cx="111" cy="142"/>
              </a:xfrm>
              <a:custGeom>
                <a:avLst/>
                <a:gdLst>
                  <a:gd name="T0" fmla="*/ 110 w 111"/>
                  <a:gd name="T1" fmla="*/ 67 h 142"/>
                  <a:gd name="T2" fmla="*/ 109 w 111"/>
                  <a:gd name="T3" fmla="*/ 55 h 142"/>
                  <a:gd name="T4" fmla="*/ 107 w 111"/>
                  <a:gd name="T5" fmla="*/ 43 h 142"/>
                  <a:gd name="T6" fmla="*/ 105 w 111"/>
                  <a:gd name="T7" fmla="*/ 35 h 142"/>
                  <a:gd name="T8" fmla="*/ 103 w 111"/>
                  <a:gd name="T9" fmla="*/ 30 h 142"/>
                  <a:gd name="T10" fmla="*/ 100 w 111"/>
                  <a:gd name="T11" fmla="*/ 27 h 142"/>
                  <a:gd name="T12" fmla="*/ 97 w 111"/>
                  <a:gd name="T13" fmla="*/ 27 h 142"/>
                  <a:gd name="T14" fmla="*/ 93 w 111"/>
                  <a:gd name="T15" fmla="*/ 28 h 142"/>
                  <a:gd name="T16" fmla="*/ 91 w 111"/>
                  <a:gd name="T17" fmla="*/ 32 h 142"/>
                  <a:gd name="T18" fmla="*/ 89 w 111"/>
                  <a:gd name="T19" fmla="*/ 37 h 142"/>
                  <a:gd name="T20" fmla="*/ 88 w 111"/>
                  <a:gd name="T21" fmla="*/ 43 h 142"/>
                  <a:gd name="T22" fmla="*/ 82 w 111"/>
                  <a:gd name="T23" fmla="*/ 87 h 142"/>
                  <a:gd name="T24" fmla="*/ 81 w 111"/>
                  <a:gd name="T25" fmla="*/ 94 h 142"/>
                  <a:gd name="T26" fmla="*/ 79 w 111"/>
                  <a:gd name="T27" fmla="*/ 98 h 142"/>
                  <a:gd name="T28" fmla="*/ 76 w 111"/>
                  <a:gd name="T29" fmla="*/ 101 h 142"/>
                  <a:gd name="T30" fmla="*/ 73 w 111"/>
                  <a:gd name="T31" fmla="*/ 102 h 142"/>
                  <a:gd name="T32" fmla="*/ 70 w 111"/>
                  <a:gd name="T33" fmla="*/ 100 h 142"/>
                  <a:gd name="T34" fmla="*/ 68 w 111"/>
                  <a:gd name="T35" fmla="*/ 95 h 142"/>
                  <a:gd name="T36" fmla="*/ 66 w 111"/>
                  <a:gd name="T37" fmla="*/ 87 h 142"/>
                  <a:gd name="T38" fmla="*/ 59 w 111"/>
                  <a:gd name="T39" fmla="*/ 23 h 142"/>
                  <a:gd name="T40" fmla="*/ 57 w 111"/>
                  <a:gd name="T41" fmla="*/ 14 h 142"/>
                  <a:gd name="T42" fmla="*/ 56 w 111"/>
                  <a:gd name="T43" fmla="*/ 8 h 142"/>
                  <a:gd name="T44" fmla="*/ 54 w 111"/>
                  <a:gd name="T45" fmla="*/ 3 h 142"/>
                  <a:gd name="T46" fmla="*/ 52 w 111"/>
                  <a:gd name="T47" fmla="*/ 1 h 142"/>
                  <a:gd name="T48" fmla="*/ 48 w 111"/>
                  <a:gd name="T49" fmla="*/ 0 h 142"/>
                  <a:gd name="T50" fmla="*/ 45 w 111"/>
                  <a:gd name="T51" fmla="*/ 1 h 142"/>
                  <a:gd name="T52" fmla="*/ 42 w 111"/>
                  <a:gd name="T53" fmla="*/ 7 h 142"/>
                  <a:gd name="T54" fmla="*/ 41 w 111"/>
                  <a:gd name="T55" fmla="*/ 11 h 142"/>
                  <a:gd name="T56" fmla="*/ 40 w 111"/>
                  <a:gd name="T57" fmla="*/ 18 h 142"/>
                  <a:gd name="T58" fmla="*/ 28 w 111"/>
                  <a:gd name="T59" fmla="*/ 121 h 142"/>
                  <a:gd name="T60" fmla="*/ 27 w 111"/>
                  <a:gd name="T61" fmla="*/ 130 h 142"/>
                  <a:gd name="T62" fmla="*/ 25 w 111"/>
                  <a:gd name="T63" fmla="*/ 137 h 142"/>
                  <a:gd name="T64" fmla="*/ 22 w 111"/>
                  <a:gd name="T65" fmla="*/ 140 h 142"/>
                  <a:gd name="T66" fmla="*/ 18 w 111"/>
                  <a:gd name="T67" fmla="*/ 141 h 142"/>
                  <a:gd name="T68" fmla="*/ 15 w 111"/>
                  <a:gd name="T69" fmla="*/ 137 h 142"/>
                  <a:gd name="T70" fmla="*/ 13 w 111"/>
                  <a:gd name="T71" fmla="*/ 130 h 142"/>
                  <a:gd name="T72" fmla="*/ 11 w 111"/>
                  <a:gd name="T73" fmla="*/ 121 h 142"/>
                  <a:gd name="T74" fmla="*/ 0 w 111"/>
                  <a:gd name="T75" fmla="*/ 28 h 14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142"/>
                  <a:gd name="T116" fmla="*/ 111 w 111"/>
                  <a:gd name="T117" fmla="*/ 142 h 14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142">
                    <a:moveTo>
                      <a:pt x="110" y="67"/>
                    </a:moveTo>
                    <a:lnTo>
                      <a:pt x="109" y="55"/>
                    </a:lnTo>
                    <a:lnTo>
                      <a:pt x="107" y="43"/>
                    </a:lnTo>
                    <a:lnTo>
                      <a:pt x="105" y="35"/>
                    </a:lnTo>
                    <a:lnTo>
                      <a:pt x="103" y="30"/>
                    </a:lnTo>
                    <a:lnTo>
                      <a:pt x="100" y="27"/>
                    </a:lnTo>
                    <a:lnTo>
                      <a:pt x="97" y="27"/>
                    </a:lnTo>
                    <a:lnTo>
                      <a:pt x="93" y="28"/>
                    </a:lnTo>
                    <a:lnTo>
                      <a:pt x="91" y="32"/>
                    </a:lnTo>
                    <a:lnTo>
                      <a:pt x="89" y="37"/>
                    </a:lnTo>
                    <a:lnTo>
                      <a:pt x="88" y="43"/>
                    </a:lnTo>
                    <a:lnTo>
                      <a:pt x="82" y="87"/>
                    </a:lnTo>
                    <a:lnTo>
                      <a:pt x="81" y="94"/>
                    </a:lnTo>
                    <a:lnTo>
                      <a:pt x="79" y="98"/>
                    </a:lnTo>
                    <a:lnTo>
                      <a:pt x="76" y="101"/>
                    </a:lnTo>
                    <a:lnTo>
                      <a:pt x="73" y="102"/>
                    </a:lnTo>
                    <a:lnTo>
                      <a:pt x="70" y="100"/>
                    </a:lnTo>
                    <a:lnTo>
                      <a:pt x="68" y="95"/>
                    </a:lnTo>
                    <a:lnTo>
                      <a:pt x="66" y="87"/>
                    </a:lnTo>
                    <a:lnTo>
                      <a:pt x="59" y="23"/>
                    </a:lnTo>
                    <a:lnTo>
                      <a:pt x="57" y="14"/>
                    </a:lnTo>
                    <a:lnTo>
                      <a:pt x="56" y="8"/>
                    </a:lnTo>
                    <a:lnTo>
                      <a:pt x="54" y="3"/>
                    </a:lnTo>
                    <a:lnTo>
                      <a:pt x="52" y="1"/>
                    </a:lnTo>
                    <a:lnTo>
                      <a:pt x="48" y="0"/>
                    </a:lnTo>
                    <a:lnTo>
                      <a:pt x="45" y="1"/>
                    </a:lnTo>
                    <a:lnTo>
                      <a:pt x="42" y="7"/>
                    </a:lnTo>
                    <a:lnTo>
                      <a:pt x="41" y="11"/>
                    </a:lnTo>
                    <a:lnTo>
                      <a:pt x="40" y="18"/>
                    </a:lnTo>
                    <a:lnTo>
                      <a:pt x="28" y="121"/>
                    </a:lnTo>
                    <a:lnTo>
                      <a:pt x="27" y="130"/>
                    </a:lnTo>
                    <a:lnTo>
                      <a:pt x="25" y="137"/>
                    </a:lnTo>
                    <a:lnTo>
                      <a:pt x="22" y="140"/>
                    </a:lnTo>
                    <a:lnTo>
                      <a:pt x="18" y="141"/>
                    </a:lnTo>
                    <a:lnTo>
                      <a:pt x="15" y="137"/>
                    </a:lnTo>
                    <a:lnTo>
                      <a:pt x="13" y="130"/>
                    </a:lnTo>
                    <a:lnTo>
                      <a:pt x="11" y="121"/>
                    </a:lnTo>
                    <a:lnTo>
                      <a:pt x="0" y="28"/>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46" name="Freeform 15"/>
              <p:cNvSpPr>
                <a:spLocks/>
              </p:cNvSpPr>
              <p:nvPr/>
            </p:nvSpPr>
            <p:spPr bwMode="auto">
              <a:xfrm>
                <a:off x="3526" y="1207"/>
                <a:ext cx="188" cy="401"/>
              </a:xfrm>
              <a:custGeom>
                <a:avLst/>
                <a:gdLst>
                  <a:gd name="T0" fmla="*/ 187 w 188"/>
                  <a:gd name="T1" fmla="*/ 164 h 401"/>
                  <a:gd name="T2" fmla="*/ 177 w 188"/>
                  <a:gd name="T3" fmla="*/ 88 h 401"/>
                  <a:gd name="T4" fmla="*/ 176 w 188"/>
                  <a:gd name="T5" fmla="*/ 82 h 401"/>
                  <a:gd name="T6" fmla="*/ 173 w 188"/>
                  <a:gd name="T7" fmla="*/ 79 h 401"/>
                  <a:gd name="T8" fmla="*/ 170 w 188"/>
                  <a:gd name="T9" fmla="*/ 78 h 401"/>
                  <a:gd name="T10" fmla="*/ 166 w 188"/>
                  <a:gd name="T11" fmla="*/ 79 h 401"/>
                  <a:gd name="T12" fmla="*/ 164 w 188"/>
                  <a:gd name="T13" fmla="*/ 82 h 401"/>
                  <a:gd name="T14" fmla="*/ 162 w 188"/>
                  <a:gd name="T15" fmla="*/ 88 h 401"/>
                  <a:gd name="T16" fmla="*/ 140 w 188"/>
                  <a:gd name="T17" fmla="*/ 306 h 401"/>
                  <a:gd name="T18" fmla="*/ 138 w 188"/>
                  <a:gd name="T19" fmla="*/ 317 h 401"/>
                  <a:gd name="T20" fmla="*/ 136 w 188"/>
                  <a:gd name="T21" fmla="*/ 321 h 401"/>
                  <a:gd name="T22" fmla="*/ 132 w 188"/>
                  <a:gd name="T23" fmla="*/ 323 h 401"/>
                  <a:gd name="T24" fmla="*/ 129 w 188"/>
                  <a:gd name="T25" fmla="*/ 324 h 401"/>
                  <a:gd name="T26" fmla="*/ 126 w 188"/>
                  <a:gd name="T27" fmla="*/ 322 h 401"/>
                  <a:gd name="T28" fmla="*/ 123 w 188"/>
                  <a:gd name="T29" fmla="*/ 317 h 401"/>
                  <a:gd name="T30" fmla="*/ 121 w 188"/>
                  <a:gd name="T31" fmla="*/ 306 h 401"/>
                  <a:gd name="T32" fmla="*/ 98 w 188"/>
                  <a:gd name="T33" fmla="*/ 54 h 401"/>
                  <a:gd name="T34" fmla="*/ 96 w 188"/>
                  <a:gd name="T35" fmla="*/ 41 h 401"/>
                  <a:gd name="T36" fmla="*/ 96 w 188"/>
                  <a:gd name="T37" fmla="*/ 38 h 401"/>
                  <a:gd name="T38" fmla="*/ 94 w 188"/>
                  <a:gd name="T39" fmla="*/ 34 h 401"/>
                  <a:gd name="T40" fmla="*/ 91 w 188"/>
                  <a:gd name="T41" fmla="*/ 31 h 401"/>
                  <a:gd name="T42" fmla="*/ 88 w 188"/>
                  <a:gd name="T43" fmla="*/ 30 h 401"/>
                  <a:gd name="T44" fmla="*/ 85 w 188"/>
                  <a:gd name="T45" fmla="*/ 32 h 401"/>
                  <a:gd name="T46" fmla="*/ 82 w 188"/>
                  <a:gd name="T47" fmla="*/ 35 h 401"/>
                  <a:gd name="T48" fmla="*/ 80 w 188"/>
                  <a:gd name="T49" fmla="*/ 38 h 401"/>
                  <a:gd name="T50" fmla="*/ 79 w 188"/>
                  <a:gd name="T51" fmla="*/ 41 h 401"/>
                  <a:gd name="T52" fmla="*/ 77 w 188"/>
                  <a:gd name="T53" fmla="*/ 52 h 401"/>
                  <a:gd name="T54" fmla="*/ 57 w 188"/>
                  <a:gd name="T55" fmla="*/ 375 h 401"/>
                  <a:gd name="T56" fmla="*/ 55 w 188"/>
                  <a:gd name="T57" fmla="*/ 388 h 401"/>
                  <a:gd name="T58" fmla="*/ 53 w 188"/>
                  <a:gd name="T59" fmla="*/ 395 h 401"/>
                  <a:gd name="T60" fmla="*/ 50 w 188"/>
                  <a:gd name="T61" fmla="*/ 398 h 401"/>
                  <a:gd name="T62" fmla="*/ 46 w 188"/>
                  <a:gd name="T63" fmla="*/ 400 h 401"/>
                  <a:gd name="T64" fmla="*/ 43 w 188"/>
                  <a:gd name="T65" fmla="*/ 398 h 401"/>
                  <a:gd name="T66" fmla="*/ 41 w 188"/>
                  <a:gd name="T67" fmla="*/ 395 h 401"/>
                  <a:gd name="T68" fmla="*/ 40 w 188"/>
                  <a:gd name="T69" fmla="*/ 390 h 401"/>
                  <a:gd name="T70" fmla="*/ 38 w 188"/>
                  <a:gd name="T71" fmla="*/ 376 h 401"/>
                  <a:gd name="T72" fmla="*/ 12 w 188"/>
                  <a:gd name="T73" fmla="*/ 23 h 401"/>
                  <a:gd name="T74" fmla="*/ 11 w 188"/>
                  <a:gd name="T75" fmla="*/ 15 h 401"/>
                  <a:gd name="T76" fmla="*/ 9 w 188"/>
                  <a:gd name="T77" fmla="*/ 9 h 401"/>
                  <a:gd name="T78" fmla="*/ 7 w 188"/>
                  <a:gd name="T79" fmla="*/ 4 h 401"/>
                  <a:gd name="T80" fmla="*/ 5 w 188"/>
                  <a:gd name="T81" fmla="*/ 1 h 401"/>
                  <a:gd name="T82" fmla="*/ 2 w 188"/>
                  <a:gd name="T83" fmla="*/ 0 h 401"/>
                  <a:gd name="T84" fmla="*/ 0 w 188"/>
                  <a:gd name="T85" fmla="*/ 0 h 4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401"/>
                  <a:gd name="T131" fmla="*/ 188 w 188"/>
                  <a:gd name="T132" fmla="*/ 401 h 4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401">
                    <a:moveTo>
                      <a:pt x="187" y="164"/>
                    </a:moveTo>
                    <a:lnTo>
                      <a:pt x="177" y="88"/>
                    </a:lnTo>
                    <a:lnTo>
                      <a:pt x="176" y="82"/>
                    </a:lnTo>
                    <a:lnTo>
                      <a:pt x="173" y="79"/>
                    </a:lnTo>
                    <a:lnTo>
                      <a:pt x="170" y="78"/>
                    </a:lnTo>
                    <a:lnTo>
                      <a:pt x="166" y="79"/>
                    </a:lnTo>
                    <a:lnTo>
                      <a:pt x="164" y="82"/>
                    </a:lnTo>
                    <a:lnTo>
                      <a:pt x="162" y="88"/>
                    </a:lnTo>
                    <a:lnTo>
                      <a:pt x="140" y="306"/>
                    </a:lnTo>
                    <a:lnTo>
                      <a:pt x="138" y="317"/>
                    </a:lnTo>
                    <a:lnTo>
                      <a:pt x="136" y="321"/>
                    </a:lnTo>
                    <a:lnTo>
                      <a:pt x="132" y="323"/>
                    </a:lnTo>
                    <a:lnTo>
                      <a:pt x="129" y="324"/>
                    </a:lnTo>
                    <a:lnTo>
                      <a:pt x="126" y="322"/>
                    </a:lnTo>
                    <a:lnTo>
                      <a:pt x="123" y="317"/>
                    </a:lnTo>
                    <a:lnTo>
                      <a:pt x="121" y="306"/>
                    </a:lnTo>
                    <a:lnTo>
                      <a:pt x="98" y="54"/>
                    </a:lnTo>
                    <a:lnTo>
                      <a:pt x="96" y="41"/>
                    </a:lnTo>
                    <a:lnTo>
                      <a:pt x="96" y="38"/>
                    </a:lnTo>
                    <a:lnTo>
                      <a:pt x="94" y="34"/>
                    </a:lnTo>
                    <a:lnTo>
                      <a:pt x="91" y="31"/>
                    </a:lnTo>
                    <a:lnTo>
                      <a:pt x="88" y="30"/>
                    </a:lnTo>
                    <a:lnTo>
                      <a:pt x="85" y="32"/>
                    </a:lnTo>
                    <a:lnTo>
                      <a:pt x="82" y="35"/>
                    </a:lnTo>
                    <a:lnTo>
                      <a:pt x="80" y="38"/>
                    </a:lnTo>
                    <a:lnTo>
                      <a:pt x="79" y="41"/>
                    </a:lnTo>
                    <a:lnTo>
                      <a:pt x="77" y="52"/>
                    </a:lnTo>
                    <a:lnTo>
                      <a:pt x="57" y="375"/>
                    </a:lnTo>
                    <a:lnTo>
                      <a:pt x="55" y="388"/>
                    </a:lnTo>
                    <a:lnTo>
                      <a:pt x="53" y="395"/>
                    </a:lnTo>
                    <a:lnTo>
                      <a:pt x="50" y="398"/>
                    </a:lnTo>
                    <a:lnTo>
                      <a:pt x="46" y="400"/>
                    </a:lnTo>
                    <a:lnTo>
                      <a:pt x="43" y="398"/>
                    </a:lnTo>
                    <a:lnTo>
                      <a:pt x="41" y="395"/>
                    </a:lnTo>
                    <a:lnTo>
                      <a:pt x="40" y="390"/>
                    </a:lnTo>
                    <a:lnTo>
                      <a:pt x="38" y="376"/>
                    </a:lnTo>
                    <a:lnTo>
                      <a:pt x="12" y="23"/>
                    </a:lnTo>
                    <a:lnTo>
                      <a:pt x="11" y="15"/>
                    </a:lnTo>
                    <a:lnTo>
                      <a:pt x="9" y="9"/>
                    </a:lnTo>
                    <a:lnTo>
                      <a:pt x="7" y="4"/>
                    </a:lnTo>
                    <a:lnTo>
                      <a:pt x="5" y="1"/>
                    </a:lnTo>
                    <a:lnTo>
                      <a:pt x="2" y="0"/>
                    </a:lnTo>
                    <a:lnTo>
                      <a:pt x="0"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sp>
          <p:nvSpPr>
            <p:cNvPr id="36939" name="Rectangle 16"/>
            <p:cNvSpPr>
              <a:spLocks noChangeArrowheads="1"/>
            </p:cNvSpPr>
            <p:nvPr/>
          </p:nvSpPr>
          <p:spPr bwMode="auto">
            <a:xfrm>
              <a:off x="4002" y="1496"/>
              <a:ext cx="756" cy="250"/>
            </a:xfrm>
            <a:prstGeom prst="rect">
              <a:avLst/>
            </a:prstGeom>
            <a:noFill/>
            <a:ln w="9525">
              <a:noFill/>
              <a:miter lim="800000"/>
              <a:headEnd/>
              <a:tailEnd/>
            </a:ln>
          </p:spPr>
          <p:txBody>
            <a:bodyPr wrap="none" lIns="92075" tIns="46038" rIns="92075" bIns="46038">
              <a:spAutoFit/>
            </a:bodyPr>
            <a:lstStyle/>
            <a:p>
              <a:pPr algn="l"/>
              <a:r>
                <a:rPr lang="zh-CN" altLang="en-US" sz="2000" dirty="0">
                  <a:latin typeface="Times New Roman" pitchFamily="18" charset="0"/>
                  <a:ea typeface="黑体" pitchFamily="49" charset="-122"/>
                </a:rPr>
                <a:t>模拟信号</a:t>
              </a:r>
            </a:p>
          </p:txBody>
        </p:sp>
        <p:sp>
          <p:nvSpPr>
            <p:cNvPr id="36940" name="Rectangle 17"/>
            <p:cNvSpPr>
              <a:spLocks noChangeArrowheads="1"/>
            </p:cNvSpPr>
            <p:nvPr/>
          </p:nvSpPr>
          <p:spPr bwMode="auto">
            <a:xfrm>
              <a:off x="2330" y="1399"/>
              <a:ext cx="775" cy="484"/>
            </a:xfrm>
            <a:prstGeom prst="rect">
              <a:avLst/>
            </a:prstGeom>
            <a:solidFill>
              <a:srgbClr val="FFFF66"/>
            </a:solidFill>
            <a:ln w="12700">
              <a:solidFill>
                <a:srgbClr val="000000"/>
              </a:solidFill>
              <a:miter lim="800000"/>
              <a:headEnd/>
              <a:tailEnd/>
            </a:ln>
          </p:spPr>
          <p:txBody>
            <a:bodyPr wrap="none" lIns="92075" tIns="46038" rIns="92075" bIns="46038" anchor="ctr"/>
            <a:lstStyle/>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p:txBody>
        </p:sp>
        <p:sp>
          <p:nvSpPr>
            <p:cNvPr id="36941" name="Rectangle 18"/>
            <p:cNvSpPr>
              <a:spLocks noChangeArrowheads="1"/>
            </p:cNvSpPr>
            <p:nvPr/>
          </p:nvSpPr>
          <p:spPr bwMode="auto">
            <a:xfrm>
              <a:off x="2390" y="1429"/>
              <a:ext cx="596" cy="442"/>
            </a:xfrm>
            <a:prstGeom prst="rect">
              <a:avLst/>
            </a:prstGeom>
            <a:noFill/>
            <a:ln w="9525">
              <a:noFill/>
              <a:miter lim="800000"/>
              <a:headEnd/>
              <a:tailEnd/>
            </a:ln>
          </p:spPr>
          <p:txBody>
            <a:bodyPr wrap="none" lIns="92075" tIns="46038" rIns="92075" bIns="46038">
              <a:spAutoFit/>
            </a:bodyPr>
            <a:lstStyle/>
            <a:p>
              <a:pPr algn="l"/>
              <a:r>
                <a:rPr lang="zh-CN" altLang="en-US" sz="2000">
                  <a:latin typeface="黑体" pitchFamily="49" charset="-122"/>
                  <a:ea typeface="黑体" pitchFamily="49" charset="-122"/>
                </a:rPr>
                <a:t>放大器</a:t>
              </a:r>
            </a:p>
            <a:p>
              <a:pPr algn="l"/>
              <a:r>
                <a:rPr lang="zh-CN" altLang="en-US" sz="2000">
                  <a:latin typeface="黑体" pitchFamily="49" charset="-122"/>
                  <a:ea typeface="黑体" pitchFamily="49" charset="-122"/>
                </a:rPr>
                <a:t>调制器</a:t>
              </a:r>
            </a:p>
          </p:txBody>
        </p:sp>
        <p:sp>
          <p:nvSpPr>
            <p:cNvPr id="36942" name="Line 19"/>
            <p:cNvSpPr>
              <a:spLocks noChangeShapeType="1"/>
            </p:cNvSpPr>
            <p:nvPr/>
          </p:nvSpPr>
          <p:spPr bwMode="auto">
            <a:xfrm>
              <a:off x="3103" y="1641"/>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grpSp>
        <p:nvGrpSpPr>
          <p:cNvPr id="5" name="Group 20"/>
          <p:cNvGrpSpPr>
            <a:grpSpLocks/>
          </p:cNvGrpSpPr>
          <p:nvPr/>
        </p:nvGrpSpPr>
        <p:grpSpPr bwMode="auto">
          <a:xfrm>
            <a:off x="1042988" y="2465388"/>
            <a:ext cx="6510337" cy="917575"/>
            <a:chOff x="657" y="1961"/>
            <a:chExt cx="4101" cy="578"/>
          </a:xfrm>
        </p:grpSpPr>
        <p:grpSp>
          <p:nvGrpSpPr>
            <p:cNvPr id="36921" name="Group 21"/>
            <p:cNvGrpSpPr>
              <a:grpSpLocks/>
            </p:cNvGrpSpPr>
            <p:nvPr/>
          </p:nvGrpSpPr>
          <p:grpSpPr bwMode="auto">
            <a:xfrm>
              <a:off x="3167" y="1961"/>
              <a:ext cx="708" cy="241"/>
              <a:chOff x="3167" y="1961"/>
              <a:chExt cx="708" cy="241"/>
            </a:xfrm>
          </p:grpSpPr>
          <p:sp>
            <p:nvSpPr>
              <p:cNvPr id="36933" name="Freeform 22"/>
              <p:cNvSpPr>
                <a:spLocks/>
              </p:cNvSpPr>
              <p:nvPr/>
            </p:nvSpPr>
            <p:spPr bwMode="auto">
              <a:xfrm>
                <a:off x="3167" y="1961"/>
                <a:ext cx="378" cy="241"/>
              </a:xfrm>
              <a:custGeom>
                <a:avLst/>
                <a:gdLst>
                  <a:gd name="T0" fmla="*/ 0 w 378"/>
                  <a:gd name="T1" fmla="*/ 240 h 241"/>
                  <a:gd name="T2" fmla="*/ 54 w 378"/>
                  <a:gd name="T3" fmla="*/ 240 h 241"/>
                  <a:gd name="T4" fmla="*/ 54 w 378"/>
                  <a:gd name="T5" fmla="*/ 0 h 241"/>
                  <a:gd name="T6" fmla="*/ 108 w 378"/>
                  <a:gd name="T7" fmla="*/ 0 h 241"/>
                  <a:gd name="T8" fmla="*/ 108 w 378"/>
                  <a:gd name="T9" fmla="*/ 240 h 241"/>
                  <a:gd name="T10" fmla="*/ 162 w 378"/>
                  <a:gd name="T11" fmla="*/ 240 h 241"/>
                  <a:gd name="T12" fmla="*/ 162 w 378"/>
                  <a:gd name="T13" fmla="*/ 0 h 241"/>
                  <a:gd name="T14" fmla="*/ 215 w 378"/>
                  <a:gd name="T15" fmla="*/ 0 h 241"/>
                  <a:gd name="T16" fmla="*/ 215 w 378"/>
                  <a:gd name="T17" fmla="*/ 240 h 241"/>
                  <a:gd name="T18" fmla="*/ 269 w 378"/>
                  <a:gd name="T19" fmla="*/ 240 h 241"/>
                  <a:gd name="T20" fmla="*/ 269 w 378"/>
                  <a:gd name="T21" fmla="*/ 0 h 241"/>
                  <a:gd name="T22" fmla="*/ 323 w 378"/>
                  <a:gd name="T23" fmla="*/ 0 h 241"/>
                  <a:gd name="T24" fmla="*/ 323 w 378"/>
                  <a:gd name="T25" fmla="*/ 240 h 241"/>
                  <a:gd name="T26" fmla="*/ 377 w 378"/>
                  <a:gd name="T27" fmla="*/ 240 h 2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
                  <a:gd name="T43" fmla="*/ 0 h 241"/>
                  <a:gd name="T44" fmla="*/ 378 w 378"/>
                  <a:gd name="T45" fmla="*/ 241 h 2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 h="241">
                    <a:moveTo>
                      <a:pt x="0" y="240"/>
                    </a:moveTo>
                    <a:lnTo>
                      <a:pt x="54" y="240"/>
                    </a:lnTo>
                    <a:lnTo>
                      <a:pt x="54" y="0"/>
                    </a:lnTo>
                    <a:lnTo>
                      <a:pt x="108" y="0"/>
                    </a:lnTo>
                    <a:lnTo>
                      <a:pt x="108" y="240"/>
                    </a:lnTo>
                    <a:lnTo>
                      <a:pt x="162" y="240"/>
                    </a:lnTo>
                    <a:lnTo>
                      <a:pt x="162" y="0"/>
                    </a:lnTo>
                    <a:lnTo>
                      <a:pt x="215" y="0"/>
                    </a:lnTo>
                    <a:lnTo>
                      <a:pt x="215" y="240"/>
                    </a:lnTo>
                    <a:lnTo>
                      <a:pt x="269" y="240"/>
                    </a:lnTo>
                    <a:lnTo>
                      <a:pt x="269" y="0"/>
                    </a:lnTo>
                    <a:lnTo>
                      <a:pt x="323" y="0"/>
                    </a:lnTo>
                    <a:lnTo>
                      <a:pt x="323" y="240"/>
                    </a:lnTo>
                    <a:lnTo>
                      <a:pt x="377" y="24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34" name="Freeform 23"/>
              <p:cNvSpPr>
                <a:spLocks/>
              </p:cNvSpPr>
              <p:nvPr/>
            </p:nvSpPr>
            <p:spPr bwMode="auto">
              <a:xfrm>
                <a:off x="3497" y="1961"/>
                <a:ext cx="378" cy="241"/>
              </a:xfrm>
              <a:custGeom>
                <a:avLst/>
                <a:gdLst>
                  <a:gd name="T0" fmla="*/ 0 w 378"/>
                  <a:gd name="T1" fmla="*/ 240 h 241"/>
                  <a:gd name="T2" fmla="*/ 54 w 378"/>
                  <a:gd name="T3" fmla="*/ 240 h 241"/>
                  <a:gd name="T4" fmla="*/ 54 w 378"/>
                  <a:gd name="T5" fmla="*/ 0 h 241"/>
                  <a:gd name="T6" fmla="*/ 108 w 378"/>
                  <a:gd name="T7" fmla="*/ 0 h 241"/>
                  <a:gd name="T8" fmla="*/ 108 w 378"/>
                  <a:gd name="T9" fmla="*/ 240 h 241"/>
                  <a:gd name="T10" fmla="*/ 162 w 378"/>
                  <a:gd name="T11" fmla="*/ 240 h 241"/>
                  <a:gd name="T12" fmla="*/ 162 w 378"/>
                  <a:gd name="T13" fmla="*/ 0 h 241"/>
                  <a:gd name="T14" fmla="*/ 215 w 378"/>
                  <a:gd name="T15" fmla="*/ 0 h 241"/>
                  <a:gd name="T16" fmla="*/ 215 w 378"/>
                  <a:gd name="T17" fmla="*/ 240 h 241"/>
                  <a:gd name="T18" fmla="*/ 269 w 378"/>
                  <a:gd name="T19" fmla="*/ 240 h 241"/>
                  <a:gd name="T20" fmla="*/ 269 w 378"/>
                  <a:gd name="T21" fmla="*/ 0 h 241"/>
                  <a:gd name="T22" fmla="*/ 323 w 378"/>
                  <a:gd name="T23" fmla="*/ 0 h 241"/>
                  <a:gd name="T24" fmla="*/ 323 w 378"/>
                  <a:gd name="T25" fmla="*/ 240 h 241"/>
                  <a:gd name="T26" fmla="*/ 377 w 378"/>
                  <a:gd name="T27" fmla="*/ 240 h 2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
                  <a:gd name="T43" fmla="*/ 0 h 241"/>
                  <a:gd name="T44" fmla="*/ 378 w 378"/>
                  <a:gd name="T45" fmla="*/ 241 h 2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 h="241">
                    <a:moveTo>
                      <a:pt x="0" y="240"/>
                    </a:moveTo>
                    <a:lnTo>
                      <a:pt x="54" y="240"/>
                    </a:lnTo>
                    <a:lnTo>
                      <a:pt x="54" y="0"/>
                    </a:lnTo>
                    <a:lnTo>
                      <a:pt x="108" y="0"/>
                    </a:lnTo>
                    <a:lnTo>
                      <a:pt x="108" y="240"/>
                    </a:lnTo>
                    <a:lnTo>
                      <a:pt x="162" y="240"/>
                    </a:lnTo>
                    <a:lnTo>
                      <a:pt x="162" y="0"/>
                    </a:lnTo>
                    <a:lnTo>
                      <a:pt x="215" y="0"/>
                    </a:lnTo>
                    <a:lnTo>
                      <a:pt x="215" y="240"/>
                    </a:lnTo>
                    <a:lnTo>
                      <a:pt x="269" y="240"/>
                    </a:lnTo>
                    <a:lnTo>
                      <a:pt x="269" y="0"/>
                    </a:lnTo>
                    <a:lnTo>
                      <a:pt x="323" y="0"/>
                    </a:lnTo>
                    <a:lnTo>
                      <a:pt x="323" y="240"/>
                    </a:lnTo>
                    <a:lnTo>
                      <a:pt x="377" y="24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sp>
          <p:nvSpPr>
            <p:cNvPr id="36922" name="Rectangle 24"/>
            <p:cNvSpPr>
              <a:spLocks noChangeArrowheads="1"/>
            </p:cNvSpPr>
            <p:nvPr/>
          </p:nvSpPr>
          <p:spPr bwMode="auto">
            <a:xfrm>
              <a:off x="657" y="2137"/>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模拟数据</a:t>
              </a:r>
            </a:p>
          </p:txBody>
        </p:sp>
        <p:sp>
          <p:nvSpPr>
            <p:cNvPr id="36923" name="Line 25"/>
            <p:cNvSpPr>
              <a:spLocks noChangeShapeType="1"/>
            </p:cNvSpPr>
            <p:nvPr/>
          </p:nvSpPr>
          <p:spPr bwMode="auto">
            <a:xfrm>
              <a:off x="1497" y="2297"/>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nvGrpSpPr>
            <p:cNvPr id="36924" name="Group 26"/>
            <p:cNvGrpSpPr>
              <a:grpSpLocks/>
            </p:cNvGrpSpPr>
            <p:nvPr/>
          </p:nvGrpSpPr>
          <p:grpSpPr bwMode="auto">
            <a:xfrm>
              <a:off x="1548" y="2009"/>
              <a:ext cx="593" cy="193"/>
              <a:chOff x="1548" y="2009"/>
              <a:chExt cx="593" cy="193"/>
            </a:xfrm>
          </p:grpSpPr>
          <p:sp>
            <p:nvSpPr>
              <p:cNvPr id="36929" name="Freeform 27"/>
              <p:cNvSpPr>
                <a:spLocks/>
              </p:cNvSpPr>
              <p:nvPr/>
            </p:nvSpPr>
            <p:spPr bwMode="auto">
              <a:xfrm>
                <a:off x="1548" y="2074"/>
                <a:ext cx="111" cy="68"/>
              </a:xfrm>
              <a:custGeom>
                <a:avLst/>
                <a:gdLst>
                  <a:gd name="T0" fmla="*/ 0 w 111"/>
                  <a:gd name="T1" fmla="*/ 32 h 68"/>
                  <a:gd name="T2" fmla="*/ 1 w 111"/>
                  <a:gd name="T3" fmla="*/ 26 h 68"/>
                  <a:gd name="T4" fmla="*/ 4 w 111"/>
                  <a:gd name="T5" fmla="*/ 21 h 68"/>
                  <a:gd name="T6" fmla="*/ 5 w 111"/>
                  <a:gd name="T7" fmla="*/ 16 h 68"/>
                  <a:gd name="T8" fmla="*/ 8 w 111"/>
                  <a:gd name="T9" fmla="*/ 14 h 68"/>
                  <a:gd name="T10" fmla="*/ 10 w 111"/>
                  <a:gd name="T11" fmla="*/ 13 h 68"/>
                  <a:gd name="T12" fmla="*/ 13 w 111"/>
                  <a:gd name="T13" fmla="*/ 13 h 68"/>
                  <a:gd name="T14" fmla="*/ 17 w 111"/>
                  <a:gd name="T15" fmla="*/ 13 h 68"/>
                  <a:gd name="T16" fmla="*/ 20 w 111"/>
                  <a:gd name="T17" fmla="*/ 15 h 68"/>
                  <a:gd name="T18" fmla="*/ 21 w 111"/>
                  <a:gd name="T19" fmla="*/ 18 h 68"/>
                  <a:gd name="T20" fmla="*/ 22 w 111"/>
                  <a:gd name="T21" fmla="*/ 21 h 68"/>
                  <a:gd name="T22" fmla="*/ 28 w 111"/>
                  <a:gd name="T23" fmla="*/ 41 h 68"/>
                  <a:gd name="T24" fmla="*/ 29 w 111"/>
                  <a:gd name="T25" fmla="*/ 45 h 68"/>
                  <a:gd name="T26" fmla="*/ 31 w 111"/>
                  <a:gd name="T27" fmla="*/ 47 h 68"/>
                  <a:gd name="T28" fmla="*/ 34 w 111"/>
                  <a:gd name="T29" fmla="*/ 48 h 68"/>
                  <a:gd name="T30" fmla="*/ 37 w 111"/>
                  <a:gd name="T31" fmla="*/ 48 h 68"/>
                  <a:gd name="T32" fmla="*/ 40 w 111"/>
                  <a:gd name="T33" fmla="*/ 47 h 68"/>
                  <a:gd name="T34" fmla="*/ 42 w 111"/>
                  <a:gd name="T35" fmla="*/ 45 h 68"/>
                  <a:gd name="T36" fmla="*/ 44 w 111"/>
                  <a:gd name="T37" fmla="*/ 41 h 68"/>
                  <a:gd name="T38" fmla="*/ 51 w 111"/>
                  <a:gd name="T39" fmla="*/ 11 h 68"/>
                  <a:gd name="T40" fmla="*/ 53 w 111"/>
                  <a:gd name="T41" fmla="*/ 7 h 68"/>
                  <a:gd name="T42" fmla="*/ 54 w 111"/>
                  <a:gd name="T43" fmla="*/ 4 h 68"/>
                  <a:gd name="T44" fmla="*/ 56 w 111"/>
                  <a:gd name="T45" fmla="*/ 2 h 68"/>
                  <a:gd name="T46" fmla="*/ 58 w 111"/>
                  <a:gd name="T47" fmla="*/ 1 h 68"/>
                  <a:gd name="T48" fmla="*/ 61 w 111"/>
                  <a:gd name="T49" fmla="*/ 0 h 68"/>
                  <a:gd name="T50" fmla="*/ 65 w 111"/>
                  <a:gd name="T51" fmla="*/ 1 h 68"/>
                  <a:gd name="T52" fmla="*/ 68 w 111"/>
                  <a:gd name="T53" fmla="*/ 3 h 68"/>
                  <a:gd name="T54" fmla="*/ 69 w 111"/>
                  <a:gd name="T55" fmla="*/ 5 h 68"/>
                  <a:gd name="T56" fmla="*/ 70 w 111"/>
                  <a:gd name="T57" fmla="*/ 9 h 68"/>
                  <a:gd name="T58" fmla="*/ 82 w 111"/>
                  <a:gd name="T59" fmla="*/ 58 h 68"/>
                  <a:gd name="T60" fmla="*/ 83 w 111"/>
                  <a:gd name="T61" fmla="*/ 62 h 68"/>
                  <a:gd name="T62" fmla="*/ 85 w 111"/>
                  <a:gd name="T63" fmla="*/ 65 h 68"/>
                  <a:gd name="T64" fmla="*/ 88 w 111"/>
                  <a:gd name="T65" fmla="*/ 66 h 68"/>
                  <a:gd name="T66" fmla="*/ 92 w 111"/>
                  <a:gd name="T67" fmla="*/ 67 h 68"/>
                  <a:gd name="T68" fmla="*/ 95 w 111"/>
                  <a:gd name="T69" fmla="*/ 65 h 68"/>
                  <a:gd name="T70" fmla="*/ 97 w 111"/>
                  <a:gd name="T71" fmla="*/ 62 h 68"/>
                  <a:gd name="T72" fmla="*/ 99 w 111"/>
                  <a:gd name="T73" fmla="*/ 58 h 68"/>
                  <a:gd name="T74" fmla="*/ 110 w 111"/>
                  <a:gd name="T75" fmla="*/ 13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8"/>
                  <a:gd name="T116" fmla="*/ 111 w 111"/>
                  <a:gd name="T117" fmla="*/ 68 h 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8">
                    <a:moveTo>
                      <a:pt x="0" y="32"/>
                    </a:moveTo>
                    <a:lnTo>
                      <a:pt x="1" y="26"/>
                    </a:lnTo>
                    <a:lnTo>
                      <a:pt x="4" y="21"/>
                    </a:lnTo>
                    <a:lnTo>
                      <a:pt x="5" y="16"/>
                    </a:lnTo>
                    <a:lnTo>
                      <a:pt x="8" y="14"/>
                    </a:lnTo>
                    <a:lnTo>
                      <a:pt x="10" y="13"/>
                    </a:lnTo>
                    <a:lnTo>
                      <a:pt x="13" y="13"/>
                    </a:lnTo>
                    <a:lnTo>
                      <a:pt x="17" y="13"/>
                    </a:lnTo>
                    <a:lnTo>
                      <a:pt x="20" y="15"/>
                    </a:lnTo>
                    <a:lnTo>
                      <a:pt x="21" y="18"/>
                    </a:lnTo>
                    <a:lnTo>
                      <a:pt x="22" y="21"/>
                    </a:lnTo>
                    <a:lnTo>
                      <a:pt x="28" y="41"/>
                    </a:lnTo>
                    <a:lnTo>
                      <a:pt x="29" y="45"/>
                    </a:lnTo>
                    <a:lnTo>
                      <a:pt x="31" y="47"/>
                    </a:lnTo>
                    <a:lnTo>
                      <a:pt x="34" y="48"/>
                    </a:lnTo>
                    <a:lnTo>
                      <a:pt x="37" y="48"/>
                    </a:lnTo>
                    <a:lnTo>
                      <a:pt x="40" y="47"/>
                    </a:lnTo>
                    <a:lnTo>
                      <a:pt x="42" y="45"/>
                    </a:lnTo>
                    <a:lnTo>
                      <a:pt x="44" y="41"/>
                    </a:lnTo>
                    <a:lnTo>
                      <a:pt x="51" y="11"/>
                    </a:lnTo>
                    <a:lnTo>
                      <a:pt x="53" y="7"/>
                    </a:lnTo>
                    <a:lnTo>
                      <a:pt x="54" y="4"/>
                    </a:lnTo>
                    <a:lnTo>
                      <a:pt x="56" y="2"/>
                    </a:lnTo>
                    <a:lnTo>
                      <a:pt x="58" y="1"/>
                    </a:lnTo>
                    <a:lnTo>
                      <a:pt x="61" y="0"/>
                    </a:lnTo>
                    <a:lnTo>
                      <a:pt x="65" y="1"/>
                    </a:lnTo>
                    <a:lnTo>
                      <a:pt x="68" y="3"/>
                    </a:lnTo>
                    <a:lnTo>
                      <a:pt x="69" y="5"/>
                    </a:lnTo>
                    <a:lnTo>
                      <a:pt x="70" y="9"/>
                    </a:lnTo>
                    <a:lnTo>
                      <a:pt x="82" y="58"/>
                    </a:lnTo>
                    <a:lnTo>
                      <a:pt x="83" y="62"/>
                    </a:lnTo>
                    <a:lnTo>
                      <a:pt x="85" y="65"/>
                    </a:lnTo>
                    <a:lnTo>
                      <a:pt x="88" y="66"/>
                    </a:lnTo>
                    <a:lnTo>
                      <a:pt x="92" y="67"/>
                    </a:lnTo>
                    <a:lnTo>
                      <a:pt x="95" y="65"/>
                    </a:lnTo>
                    <a:lnTo>
                      <a:pt x="97" y="62"/>
                    </a:lnTo>
                    <a:lnTo>
                      <a:pt x="99" y="58"/>
                    </a:lnTo>
                    <a:lnTo>
                      <a:pt x="110" y="1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30" name="Freeform 28"/>
              <p:cNvSpPr>
                <a:spLocks/>
              </p:cNvSpPr>
              <p:nvPr/>
            </p:nvSpPr>
            <p:spPr bwMode="auto">
              <a:xfrm>
                <a:off x="1658" y="2009"/>
                <a:ext cx="188" cy="193"/>
              </a:xfrm>
              <a:custGeom>
                <a:avLst/>
                <a:gdLst>
                  <a:gd name="T0" fmla="*/ 0 w 188"/>
                  <a:gd name="T1" fmla="*/ 78 h 193"/>
                  <a:gd name="T2" fmla="*/ 10 w 188"/>
                  <a:gd name="T3" fmla="*/ 42 h 193"/>
                  <a:gd name="T4" fmla="*/ 11 w 188"/>
                  <a:gd name="T5" fmla="*/ 39 h 193"/>
                  <a:gd name="T6" fmla="*/ 14 w 188"/>
                  <a:gd name="T7" fmla="*/ 38 h 193"/>
                  <a:gd name="T8" fmla="*/ 17 w 188"/>
                  <a:gd name="T9" fmla="*/ 37 h 193"/>
                  <a:gd name="T10" fmla="*/ 21 w 188"/>
                  <a:gd name="T11" fmla="*/ 38 h 193"/>
                  <a:gd name="T12" fmla="*/ 23 w 188"/>
                  <a:gd name="T13" fmla="*/ 40 h 193"/>
                  <a:gd name="T14" fmla="*/ 24 w 188"/>
                  <a:gd name="T15" fmla="*/ 42 h 193"/>
                  <a:gd name="T16" fmla="*/ 47 w 188"/>
                  <a:gd name="T17" fmla="*/ 147 h 193"/>
                  <a:gd name="T18" fmla="*/ 49 w 188"/>
                  <a:gd name="T19" fmla="*/ 152 h 193"/>
                  <a:gd name="T20" fmla="*/ 51 w 188"/>
                  <a:gd name="T21" fmla="*/ 154 h 193"/>
                  <a:gd name="T22" fmla="*/ 55 w 188"/>
                  <a:gd name="T23" fmla="*/ 155 h 193"/>
                  <a:gd name="T24" fmla="*/ 58 w 188"/>
                  <a:gd name="T25" fmla="*/ 155 h 193"/>
                  <a:gd name="T26" fmla="*/ 61 w 188"/>
                  <a:gd name="T27" fmla="*/ 155 h 193"/>
                  <a:gd name="T28" fmla="*/ 64 w 188"/>
                  <a:gd name="T29" fmla="*/ 152 h 193"/>
                  <a:gd name="T30" fmla="*/ 66 w 188"/>
                  <a:gd name="T31" fmla="*/ 147 h 193"/>
                  <a:gd name="T32" fmla="*/ 89 w 188"/>
                  <a:gd name="T33" fmla="*/ 26 h 193"/>
                  <a:gd name="T34" fmla="*/ 90 w 188"/>
                  <a:gd name="T35" fmla="*/ 20 h 193"/>
                  <a:gd name="T36" fmla="*/ 92 w 188"/>
                  <a:gd name="T37" fmla="*/ 18 h 193"/>
                  <a:gd name="T38" fmla="*/ 93 w 188"/>
                  <a:gd name="T39" fmla="*/ 16 h 193"/>
                  <a:gd name="T40" fmla="*/ 96 w 188"/>
                  <a:gd name="T41" fmla="*/ 15 h 193"/>
                  <a:gd name="T42" fmla="*/ 99 w 188"/>
                  <a:gd name="T43" fmla="*/ 15 h 193"/>
                  <a:gd name="T44" fmla="*/ 103 w 188"/>
                  <a:gd name="T45" fmla="*/ 15 h 193"/>
                  <a:gd name="T46" fmla="*/ 105 w 188"/>
                  <a:gd name="T47" fmla="*/ 17 h 193"/>
                  <a:gd name="T48" fmla="*/ 107 w 188"/>
                  <a:gd name="T49" fmla="*/ 18 h 193"/>
                  <a:gd name="T50" fmla="*/ 109 w 188"/>
                  <a:gd name="T51" fmla="*/ 20 h 193"/>
                  <a:gd name="T52" fmla="*/ 110 w 188"/>
                  <a:gd name="T53" fmla="*/ 25 h 193"/>
                  <a:gd name="T54" fmla="*/ 130 w 188"/>
                  <a:gd name="T55" fmla="*/ 180 h 193"/>
                  <a:gd name="T56" fmla="*/ 132 w 188"/>
                  <a:gd name="T57" fmla="*/ 186 h 193"/>
                  <a:gd name="T58" fmla="*/ 134 w 188"/>
                  <a:gd name="T59" fmla="*/ 190 h 193"/>
                  <a:gd name="T60" fmla="*/ 137 w 188"/>
                  <a:gd name="T61" fmla="*/ 191 h 193"/>
                  <a:gd name="T62" fmla="*/ 141 w 188"/>
                  <a:gd name="T63" fmla="*/ 192 h 193"/>
                  <a:gd name="T64" fmla="*/ 144 w 188"/>
                  <a:gd name="T65" fmla="*/ 191 h 193"/>
                  <a:gd name="T66" fmla="*/ 146 w 188"/>
                  <a:gd name="T67" fmla="*/ 190 h 193"/>
                  <a:gd name="T68" fmla="*/ 147 w 188"/>
                  <a:gd name="T69" fmla="*/ 187 h 193"/>
                  <a:gd name="T70" fmla="*/ 148 w 188"/>
                  <a:gd name="T71" fmla="*/ 180 h 193"/>
                  <a:gd name="T72" fmla="*/ 175 w 188"/>
                  <a:gd name="T73" fmla="*/ 11 h 193"/>
                  <a:gd name="T74" fmla="*/ 176 w 188"/>
                  <a:gd name="T75" fmla="*/ 7 h 193"/>
                  <a:gd name="T76" fmla="*/ 178 w 188"/>
                  <a:gd name="T77" fmla="*/ 4 h 193"/>
                  <a:gd name="T78" fmla="*/ 180 w 188"/>
                  <a:gd name="T79" fmla="*/ 2 h 193"/>
                  <a:gd name="T80" fmla="*/ 182 w 188"/>
                  <a:gd name="T81" fmla="*/ 1 h 193"/>
                  <a:gd name="T82" fmla="*/ 185 w 188"/>
                  <a:gd name="T83" fmla="*/ 0 h 193"/>
                  <a:gd name="T84" fmla="*/ 187 w 188"/>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93"/>
                  <a:gd name="T131" fmla="*/ 188 w 188"/>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93">
                    <a:moveTo>
                      <a:pt x="0" y="78"/>
                    </a:moveTo>
                    <a:lnTo>
                      <a:pt x="10" y="42"/>
                    </a:lnTo>
                    <a:lnTo>
                      <a:pt x="11" y="39"/>
                    </a:lnTo>
                    <a:lnTo>
                      <a:pt x="14" y="38"/>
                    </a:lnTo>
                    <a:lnTo>
                      <a:pt x="17" y="37"/>
                    </a:lnTo>
                    <a:lnTo>
                      <a:pt x="21" y="38"/>
                    </a:lnTo>
                    <a:lnTo>
                      <a:pt x="23" y="40"/>
                    </a:lnTo>
                    <a:lnTo>
                      <a:pt x="24" y="42"/>
                    </a:lnTo>
                    <a:lnTo>
                      <a:pt x="47" y="147"/>
                    </a:lnTo>
                    <a:lnTo>
                      <a:pt x="49" y="152"/>
                    </a:lnTo>
                    <a:lnTo>
                      <a:pt x="51" y="154"/>
                    </a:lnTo>
                    <a:lnTo>
                      <a:pt x="55" y="155"/>
                    </a:lnTo>
                    <a:lnTo>
                      <a:pt x="58" y="155"/>
                    </a:lnTo>
                    <a:lnTo>
                      <a:pt x="61" y="155"/>
                    </a:lnTo>
                    <a:lnTo>
                      <a:pt x="64" y="152"/>
                    </a:lnTo>
                    <a:lnTo>
                      <a:pt x="66" y="147"/>
                    </a:lnTo>
                    <a:lnTo>
                      <a:pt x="89" y="26"/>
                    </a:lnTo>
                    <a:lnTo>
                      <a:pt x="90" y="20"/>
                    </a:lnTo>
                    <a:lnTo>
                      <a:pt x="92" y="18"/>
                    </a:lnTo>
                    <a:lnTo>
                      <a:pt x="93" y="16"/>
                    </a:lnTo>
                    <a:lnTo>
                      <a:pt x="96" y="15"/>
                    </a:lnTo>
                    <a:lnTo>
                      <a:pt x="99" y="15"/>
                    </a:lnTo>
                    <a:lnTo>
                      <a:pt x="103" y="15"/>
                    </a:lnTo>
                    <a:lnTo>
                      <a:pt x="105" y="17"/>
                    </a:lnTo>
                    <a:lnTo>
                      <a:pt x="107" y="18"/>
                    </a:lnTo>
                    <a:lnTo>
                      <a:pt x="109" y="20"/>
                    </a:lnTo>
                    <a:lnTo>
                      <a:pt x="110" y="25"/>
                    </a:lnTo>
                    <a:lnTo>
                      <a:pt x="130" y="180"/>
                    </a:lnTo>
                    <a:lnTo>
                      <a:pt x="132" y="186"/>
                    </a:lnTo>
                    <a:lnTo>
                      <a:pt x="134" y="190"/>
                    </a:lnTo>
                    <a:lnTo>
                      <a:pt x="137" y="191"/>
                    </a:lnTo>
                    <a:lnTo>
                      <a:pt x="141" y="192"/>
                    </a:lnTo>
                    <a:lnTo>
                      <a:pt x="144" y="191"/>
                    </a:lnTo>
                    <a:lnTo>
                      <a:pt x="146" y="190"/>
                    </a:lnTo>
                    <a:lnTo>
                      <a:pt x="147" y="187"/>
                    </a:lnTo>
                    <a:lnTo>
                      <a:pt x="148" y="180"/>
                    </a:lnTo>
                    <a:lnTo>
                      <a:pt x="175" y="11"/>
                    </a:lnTo>
                    <a:lnTo>
                      <a:pt x="176" y="7"/>
                    </a:lnTo>
                    <a:lnTo>
                      <a:pt x="178" y="4"/>
                    </a:lnTo>
                    <a:lnTo>
                      <a:pt x="180" y="2"/>
                    </a:lnTo>
                    <a:lnTo>
                      <a:pt x="182" y="1"/>
                    </a:lnTo>
                    <a:lnTo>
                      <a:pt x="185" y="0"/>
                    </a:lnTo>
                    <a:lnTo>
                      <a:pt x="187"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31" name="Freeform 29"/>
              <p:cNvSpPr>
                <a:spLocks/>
              </p:cNvSpPr>
              <p:nvPr/>
            </p:nvSpPr>
            <p:spPr bwMode="auto">
              <a:xfrm>
                <a:off x="2030" y="2074"/>
                <a:ext cx="111" cy="68"/>
              </a:xfrm>
              <a:custGeom>
                <a:avLst/>
                <a:gdLst>
                  <a:gd name="T0" fmla="*/ 110 w 111"/>
                  <a:gd name="T1" fmla="*/ 32 h 68"/>
                  <a:gd name="T2" fmla="*/ 109 w 111"/>
                  <a:gd name="T3" fmla="*/ 26 h 68"/>
                  <a:gd name="T4" fmla="*/ 107 w 111"/>
                  <a:gd name="T5" fmla="*/ 21 h 68"/>
                  <a:gd name="T6" fmla="*/ 105 w 111"/>
                  <a:gd name="T7" fmla="*/ 16 h 68"/>
                  <a:gd name="T8" fmla="*/ 103 w 111"/>
                  <a:gd name="T9" fmla="*/ 14 h 68"/>
                  <a:gd name="T10" fmla="*/ 100 w 111"/>
                  <a:gd name="T11" fmla="*/ 13 h 68"/>
                  <a:gd name="T12" fmla="*/ 97 w 111"/>
                  <a:gd name="T13" fmla="*/ 13 h 68"/>
                  <a:gd name="T14" fmla="*/ 93 w 111"/>
                  <a:gd name="T15" fmla="*/ 13 h 68"/>
                  <a:gd name="T16" fmla="*/ 91 w 111"/>
                  <a:gd name="T17" fmla="*/ 15 h 68"/>
                  <a:gd name="T18" fmla="*/ 89 w 111"/>
                  <a:gd name="T19" fmla="*/ 18 h 68"/>
                  <a:gd name="T20" fmla="*/ 88 w 111"/>
                  <a:gd name="T21" fmla="*/ 21 h 68"/>
                  <a:gd name="T22" fmla="*/ 82 w 111"/>
                  <a:gd name="T23" fmla="*/ 41 h 68"/>
                  <a:gd name="T24" fmla="*/ 81 w 111"/>
                  <a:gd name="T25" fmla="*/ 45 h 68"/>
                  <a:gd name="T26" fmla="*/ 79 w 111"/>
                  <a:gd name="T27" fmla="*/ 47 h 68"/>
                  <a:gd name="T28" fmla="*/ 76 w 111"/>
                  <a:gd name="T29" fmla="*/ 48 h 68"/>
                  <a:gd name="T30" fmla="*/ 73 w 111"/>
                  <a:gd name="T31" fmla="*/ 48 h 68"/>
                  <a:gd name="T32" fmla="*/ 70 w 111"/>
                  <a:gd name="T33" fmla="*/ 47 h 68"/>
                  <a:gd name="T34" fmla="*/ 68 w 111"/>
                  <a:gd name="T35" fmla="*/ 45 h 68"/>
                  <a:gd name="T36" fmla="*/ 66 w 111"/>
                  <a:gd name="T37" fmla="*/ 41 h 68"/>
                  <a:gd name="T38" fmla="*/ 59 w 111"/>
                  <a:gd name="T39" fmla="*/ 11 h 68"/>
                  <a:gd name="T40" fmla="*/ 57 w 111"/>
                  <a:gd name="T41" fmla="*/ 7 h 68"/>
                  <a:gd name="T42" fmla="*/ 56 w 111"/>
                  <a:gd name="T43" fmla="*/ 4 h 68"/>
                  <a:gd name="T44" fmla="*/ 54 w 111"/>
                  <a:gd name="T45" fmla="*/ 2 h 68"/>
                  <a:gd name="T46" fmla="*/ 52 w 111"/>
                  <a:gd name="T47" fmla="*/ 1 h 68"/>
                  <a:gd name="T48" fmla="*/ 48 w 111"/>
                  <a:gd name="T49" fmla="*/ 0 h 68"/>
                  <a:gd name="T50" fmla="*/ 45 w 111"/>
                  <a:gd name="T51" fmla="*/ 1 h 68"/>
                  <a:gd name="T52" fmla="*/ 42 w 111"/>
                  <a:gd name="T53" fmla="*/ 3 h 68"/>
                  <a:gd name="T54" fmla="*/ 41 w 111"/>
                  <a:gd name="T55" fmla="*/ 5 h 68"/>
                  <a:gd name="T56" fmla="*/ 40 w 111"/>
                  <a:gd name="T57" fmla="*/ 9 h 68"/>
                  <a:gd name="T58" fmla="*/ 28 w 111"/>
                  <a:gd name="T59" fmla="*/ 58 h 68"/>
                  <a:gd name="T60" fmla="*/ 27 w 111"/>
                  <a:gd name="T61" fmla="*/ 62 h 68"/>
                  <a:gd name="T62" fmla="*/ 25 w 111"/>
                  <a:gd name="T63" fmla="*/ 65 h 68"/>
                  <a:gd name="T64" fmla="*/ 22 w 111"/>
                  <a:gd name="T65" fmla="*/ 66 h 68"/>
                  <a:gd name="T66" fmla="*/ 18 w 111"/>
                  <a:gd name="T67" fmla="*/ 67 h 68"/>
                  <a:gd name="T68" fmla="*/ 15 w 111"/>
                  <a:gd name="T69" fmla="*/ 65 h 68"/>
                  <a:gd name="T70" fmla="*/ 13 w 111"/>
                  <a:gd name="T71" fmla="*/ 62 h 68"/>
                  <a:gd name="T72" fmla="*/ 11 w 111"/>
                  <a:gd name="T73" fmla="*/ 58 h 68"/>
                  <a:gd name="T74" fmla="*/ 0 w 111"/>
                  <a:gd name="T75" fmla="*/ 13 h 6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1"/>
                  <a:gd name="T115" fmla="*/ 0 h 68"/>
                  <a:gd name="T116" fmla="*/ 111 w 111"/>
                  <a:gd name="T117" fmla="*/ 68 h 6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1" h="68">
                    <a:moveTo>
                      <a:pt x="110" y="32"/>
                    </a:moveTo>
                    <a:lnTo>
                      <a:pt x="109" y="26"/>
                    </a:lnTo>
                    <a:lnTo>
                      <a:pt x="107" y="21"/>
                    </a:lnTo>
                    <a:lnTo>
                      <a:pt x="105" y="16"/>
                    </a:lnTo>
                    <a:lnTo>
                      <a:pt x="103" y="14"/>
                    </a:lnTo>
                    <a:lnTo>
                      <a:pt x="100" y="13"/>
                    </a:lnTo>
                    <a:lnTo>
                      <a:pt x="97" y="13"/>
                    </a:lnTo>
                    <a:lnTo>
                      <a:pt x="93" y="13"/>
                    </a:lnTo>
                    <a:lnTo>
                      <a:pt x="91" y="15"/>
                    </a:lnTo>
                    <a:lnTo>
                      <a:pt x="89" y="18"/>
                    </a:lnTo>
                    <a:lnTo>
                      <a:pt x="88" y="21"/>
                    </a:lnTo>
                    <a:lnTo>
                      <a:pt x="82" y="41"/>
                    </a:lnTo>
                    <a:lnTo>
                      <a:pt x="81" y="45"/>
                    </a:lnTo>
                    <a:lnTo>
                      <a:pt x="79" y="47"/>
                    </a:lnTo>
                    <a:lnTo>
                      <a:pt x="76" y="48"/>
                    </a:lnTo>
                    <a:lnTo>
                      <a:pt x="73" y="48"/>
                    </a:lnTo>
                    <a:lnTo>
                      <a:pt x="70" y="47"/>
                    </a:lnTo>
                    <a:lnTo>
                      <a:pt x="68" y="45"/>
                    </a:lnTo>
                    <a:lnTo>
                      <a:pt x="66" y="41"/>
                    </a:lnTo>
                    <a:lnTo>
                      <a:pt x="59" y="11"/>
                    </a:lnTo>
                    <a:lnTo>
                      <a:pt x="57" y="7"/>
                    </a:lnTo>
                    <a:lnTo>
                      <a:pt x="56" y="4"/>
                    </a:lnTo>
                    <a:lnTo>
                      <a:pt x="54" y="2"/>
                    </a:lnTo>
                    <a:lnTo>
                      <a:pt x="52" y="1"/>
                    </a:lnTo>
                    <a:lnTo>
                      <a:pt x="48" y="0"/>
                    </a:lnTo>
                    <a:lnTo>
                      <a:pt x="45" y="1"/>
                    </a:lnTo>
                    <a:lnTo>
                      <a:pt x="42" y="3"/>
                    </a:lnTo>
                    <a:lnTo>
                      <a:pt x="41" y="5"/>
                    </a:lnTo>
                    <a:lnTo>
                      <a:pt x="40" y="9"/>
                    </a:lnTo>
                    <a:lnTo>
                      <a:pt x="28" y="58"/>
                    </a:lnTo>
                    <a:lnTo>
                      <a:pt x="27" y="62"/>
                    </a:lnTo>
                    <a:lnTo>
                      <a:pt x="25" y="65"/>
                    </a:lnTo>
                    <a:lnTo>
                      <a:pt x="22" y="66"/>
                    </a:lnTo>
                    <a:lnTo>
                      <a:pt x="18" y="67"/>
                    </a:lnTo>
                    <a:lnTo>
                      <a:pt x="15" y="65"/>
                    </a:lnTo>
                    <a:lnTo>
                      <a:pt x="13" y="62"/>
                    </a:lnTo>
                    <a:lnTo>
                      <a:pt x="11" y="58"/>
                    </a:lnTo>
                    <a:lnTo>
                      <a:pt x="0" y="1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32" name="Freeform 30"/>
              <p:cNvSpPr>
                <a:spLocks/>
              </p:cNvSpPr>
              <p:nvPr/>
            </p:nvSpPr>
            <p:spPr bwMode="auto">
              <a:xfrm>
                <a:off x="1843" y="2009"/>
                <a:ext cx="188" cy="193"/>
              </a:xfrm>
              <a:custGeom>
                <a:avLst/>
                <a:gdLst>
                  <a:gd name="T0" fmla="*/ 187 w 188"/>
                  <a:gd name="T1" fmla="*/ 79 h 193"/>
                  <a:gd name="T2" fmla="*/ 177 w 188"/>
                  <a:gd name="T3" fmla="*/ 42 h 193"/>
                  <a:gd name="T4" fmla="*/ 176 w 188"/>
                  <a:gd name="T5" fmla="*/ 39 h 193"/>
                  <a:gd name="T6" fmla="*/ 173 w 188"/>
                  <a:gd name="T7" fmla="*/ 38 h 193"/>
                  <a:gd name="T8" fmla="*/ 170 w 188"/>
                  <a:gd name="T9" fmla="*/ 37 h 193"/>
                  <a:gd name="T10" fmla="*/ 166 w 188"/>
                  <a:gd name="T11" fmla="*/ 38 h 193"/>
                  <a:gd name="T12" fmla="*/ 164 w 188"/>
                  <a:gd name="T13" fmla="*/ 40 h 193"/>
                  <a:gd name="T14" fmla="*/ 162 w 188"/>
                  <a:gd name="T15" fmla="*/ 42 h 193"/>
                  <a:gd name="T16" fmla="*/ 140 w 188"/>
                  <a:gd name="T17" fmla="*/ 147 h 193"/>
                  <a:gd name="T18" fmla="*/ 138 w 188"/>
                  <a:gd name="T19" fmla="*/ 152 h 193"/>
                  <a:gd name="T20" fmla="*/ 136 w 188"/>
                  <a:gd name="T21" fmla="*/ 154 h 193"/>
                  <a:gd name="T22" fmla="*/ 132 w 188"/>
                  <a:gd name="T23" fmla="*/ 155 h 193"/>
                  <a:gd name="T24" fmla="*/ 129 w 188"/>
                  <a:gd name="T25" fmla="*/ 155 h 193"/>
                  <a:gd name="T26" fmla="*/ 126 w 188"/>
                  <a:gd name="T27" fmla="*/ 155 h 193"/>
                  <a:gd name="T28" fmla="*/ 123 w 188"/>
                  <a:gd name="T29" fmla="*/ 152 h 193"/>
                  <a:gd name="T30" fmla="*/ 121 w 188"/>
                  <a:gd name="T31" fmla="*/ 147 h 193"/>
                  <a:gd name="T32" fmla="*/ 98 w 188"/>
                  <a:gd name="T33" fmla="*/ 26 h 193"/>
                  <a:gd name="T34" fmla="*/ 96 w 188"/>
                  <a:gd name="T35" fmla="*/ 20 h 193"/>
                  <a:gd name="T36" fmla="*/ 96 w 188"/>
                  <a:gd name="T37" fmla="*/ 18 h 193"/>
                  <a:gd name="T38" fmla="*/ 94 w 188"/>
                  <a:gd name="T39" fmla="*/ 16 h 193"/>
                  <a:gd name="T40" fmla="*/ 91 w 188"/>
                  <a:gd name="T41" fmla="*/ 15 h 193"/>
                  <a:gd name="T42" fmla="*/ 88 w 188"/>
                  <a:gd name="T43" fmla="*/ 15 h 193"/>
                  <a:gd name="T44" fmla="*/ 85 w 188"/>
                  <a:gd name="T45" fmla="*/ 15 h 193"/>
                  <a:gd name="T46" fmla="*/ 82 w 188"/>
                  <a:gd name="T47" fmla="*/ 17 h 193"/>
                  <a:gd name="T48" fmla="*/ 80 w 188"/>
                  <a:gd name="T49" fmla="*/ 18 h 193"/>
                  <a:gd name="T50" fmla="*/ 79 w 188"/>
                  <a:gd name="T51" fmla="*/ 20 h 193"/>
                  <a:gd name="T52" fmla="*/ 77 w 188"/>
                  <a:gd name="T53" fmla="*/ 25 h 193"/>
                  <a:gd name="T54" fmla="*/ 57 w 188"/>
                  <a:gd name="T55" fmla="*/ 180 h 193"/>
                  <a:gd name="T56" fmla="*/ 55 w 188"/>
                  <a:gd name="T57" fmla="*/ 186 h 193"/>
                  <a:gd name="T58" fmla="*/ 53 w 188"/>
                  <a:gd name="T59" fmla="*/ 190 h 193"/>
                  <a:gd name="T60" fmla="*/ 50 w 188"/>
                  <a:gd name="T61" fmla="*/ 191 h 193"/>
                  <a:gd name="T62" fmla="*/ 46 w 188"/>
                  <a:gd name="T63" fmla="*/ 192 h 193"/>
                  <a:gd name="T64" fmla="*/ 43 w 188"/>
                  <a:gd name="T65" fmla="*/ 191 h 193"/>
                  <a:gd name="T66" fmla="*/ 41 w 188"/>
                  <a:gd name="T67" fmla="*/ 190 h 193"/>
                  <a:gd name="T68" fmla="*/ 40 w 188"/>
                  <a:gd name="T69" fmla="*/ 187 h 193"/>
                  <a:gd name="T70" fmla="*/ 38 w 188"/>
                  <a:gd name="T71" fmla="*/ 180 h 193"/>
                  <a:gd name="T72" fmla="*/ 12 w 188"/>
                  <a:gd name="T73" fmla="*/ 11 h 193"/>
                  <a:gd name="T74" fmla="*/ 11 w 188"/>
                  <a:gd name="T75" fmla="*/ 7 h 193"/>
                  <a:gd name="T76" fmla="*/ 9 w 188"/>
                  <a:gd name="T77" fmla="*/ 4 h 193"/>
                  <a:gd name="T78" fmla="*/ 7 w 188"/>
                  <a:gd name="T79" fmla="*/ 2 h 193"/>
                  <a:gd name="T80" fmla="*/ 5 w 188"/>
                  <a:gd name="T81" fmla="*/ 1 h 193"/>
                  <a:gd name="T82" fmla="*/ 2 w 188"/>
                  <a:gd name="T83" fmla="*/ 0 h 193"/>
                  <a:gd name="T84" fmla="*/ 0 w 188"/>
                  <a:gd name="T85" fmla="*/ 0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8"/>
                  <a:gd name="T130" fmla="*/ 0 h 193"/>
                  <a:gd name="T131" fmla="*/ 188 w 188"/>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8" h="193">
                    <a:moveTo>
                      <a:pt x="187" y="79"/>
                    </a:moveTo>
                    <a:lnTo>
                      <a:pt x="177" y="42"/>
                    </a:lnTo>
                    <a:lnTo>
                      <a:pt x="176" y="39"/>
                    </a:lnTo>
                    <a:lnTo>
                      <a:pt x="173" y="38"/>
                    </a:lnTo>
                    <a:lnTo>
                      <a:pt x="170" y="37"/>
                    </a:lnTo>
                    <a:lnTo>
                      <a:pt x="166" y="38"/>
                    </a:lnTo>
                    <a:lnTo>
                      <a:pt x="164" y="40"/>
                    </a:lnTo>
                    <a:lnTo>
                      <a:pt x="162" y="42"/>
                    </a:lnTo>
                    <a:lnTo>
                      <a:pt x="140" y="147"/>
                    </a:lnTo>
                    <a:lnTo>
                      <a:pt x="138" y="152"/>
                    </a:lnTo>
                    <a:lnTo>
                      <a:pt x="136" y="154"/>
                    </a:lnTo>
                    <a:lnTo>
                      <a:pt x="132" y="155"/>
                    </a:lnTo>
                    <a:lnTo>
                      <a:pt x="129" y="155"/>
                    </a:lnTo>
                    <a:lnTo>
                      <a:pt x="126" y="155"/>
                    </a:lnTo>
                    <a:lnTo>
                      <a:pt x="123" y="152"/>
                    </a:lnTo>
                    <a:lnTo>
                      <a:pt x="121" y="147"/>
                    </a:lnTo>
                    <a:lnTo>
                      <a:pt x="98" y="26"/>
                    </a:lnTo>
                    <a:lnTo>
                      <a:pt x="96" y="20"/>
                    </a:lnTo>
                    <a:lnTo>
                      <a:pt x="96" y="18"/>
                    </a:lnTo>
                    <a:lnTo>
                      <a:pt x="94" y="16"/>
                    </a:lnTo>
                    <a:lnTo>
                      <a:pt x="91" y="15"/>
                    </a:lnTo>
                    <a:lnTo>
                      <a:pt x="88" y="15"/>
                    </a:lnTo>
                    <a:lnTo>
                      <a:pt x="85" y="15"/>
                    </a:lnTo>
                    <a:lnTo>
                      <a:pt x="82" y="17"/>
                    </a:lnTo>
                    <a:lnTo>
                      <a:pt x="80" y="18"/>
                    </a:lnTo>
                    <a:lnTo>
                      <a:pt x="79" y="20"/>
                    </a:lnTo>
                    <a:lnTo>
                      <a:pt x="77" y="25"/>
                    </a:lnTo>
                    <a:lnTo>
                      <a:pt x="57" y="180"/>
                    </a:lnTo>
                    <a:lnTo>
                      <a:pt x="55" y="186"/>
                    </a:lnTo>
                    <a:lnTo>
                      <a:pt x="53" y="190"/>
                    </a:lnTo>
                    <a:lnTo>
                      <a:pt x="50" y="191"/>
                    </a:lnTo>
                    <a:lnTo>
                      <a:pt x="46" y="192"/>
                    </a:lnTo>
                    <a:lnTo>
                      <a:pt x="43" y="191"/>
                    </a:lnTo>
                    <a:lnTo>
                      <a:pt x="41" y="190"/>
                    </a:lnTo>
                    <a:lnTo>
                      <a:pt x="40" y="187"/>
                    </a:lnTo>
                    <a:lnTo>
                      <a:pt x="38" y="180"/>
                    </a:lnTo>
                    <a:lnTo>
                      <a:pt x="12" y="11"/>
                    </a:lnTo>
                    <a:lnTo>
                      <a:pt x="11" y="7"/>
                    </a:lnTo>
                    <a:lnTo>
                      <a:pt x="9" y="4"/>
                    </a:lnTo>
                    <a:lnTo>
                      <a:pt x="7" y="2"/>
                    </a:lnTo>
                    <a:lnTo>
                      <a:pt x="5" y="1"/>
                    </a:lnTo>
                    <a:lnTo>
                      <a:pt x="2" y="0"/>
                    </a:lnTo>
                    <a:lnTo>
                      <a:pt x="0"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sp>
          <p:nvSpPr>
            <p:cNvPr id="36925" name="Rectangle 31"/>
            <p:cNvSpPr>
              <a:spLocks noChangeArrowheads="1"/>
            </p:cNvSpPr>
            <p:nvPr/>
          </p:nvSpPr>
          <p:spPr bwMode="auto">
            <a:xfrm>
              <a:off x="4002" y="2152"/>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数字信号</a:t>
              </a:r>
            </a:p>
          </p:txBody>
        </p:sp>
        <p:sp>
          <p:nvSpPr>
            <p:cNvPr id="36926" name="Rectangle 32"/>
            <p:cNvSpPr>
              <a:spLocks noChangeArrowheads="1"/>
            </p:cNvSpPr>
            <p:nvPr/>
          </p:nvSpPr>
          <p:spPr bwMode="auto">
            <a:xfrm>
              <a:off x="2330" y="2055"/>
              <a:ext cx="775" cy="484"/>
            </a:xfrm>
            <a:prstGeom prst="rect">
              <a:avLst/>
            </a:prstGeom>
            <a:solidFill>
              <a:srgbClr val="FFFF66"/>
            </a:solidFill>
            <a:ln w="12700">
              <a:solidFill>
                <a:srgbClr val="000000"/>
              </a:solidFill>
              <a:miter lim="800000"/>
              <a:headEnd/>
              <a:tailEnd/>
            </a:ln>
          </p:spPr>
          <p:txBody>
            <a:bodyPr wrap="none" lIns="92075" tIns="46038" rIns="92075" bIns="46038" anchor="ctr"/>
            <a:lstStyle/>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p:txBody>
        </p:sp>
        <p:sp>
          <p:nvSpPr>
            <p:cNvPr id="36927" name="Rectangle 33"/>
            <p:cNvSpPr>
              <a:spLocks noChangeArrowheads="1"/>
            </p:cNvSpPr>
            <p:nvPr/>
          </p:nvSpPr>
          <p:spPr bwMode="auto">
            <a:xfrm>
              <a:off x="2390" y="2094"/>
              <a:ext cx="596" cy="442"/>
            </a:xfrm>
            <a:prstGeom prst="rect">
              <a:avLst/>
            </a:prstGeom>
            <a:noFill/>
            <a:ln w="9525">
              <a:noFill/>
              <a:miter lim="800000"/>
              <a:headEnd/>
              <a:tailEnd/>
            </a:ln>
          </p:spPr>
          <p:txBody>
            <a:bodyPr wrap="none" lIns="92075" tIns="46038" rIns="92075" bIns="46038">
              <a:spAutoFit/>
            </a:bodyPr>
            <a:lstStyle/>
            <a:p>
              <a:pPr algn="l"/>
              <a:r>
                <a:rPr lang="en-US" altLang="zh-CN" sz="2000">
                  <a:latin typeface="黑体" pitchFamily="49" charset="-122"/>
                  <a:ea typeface="黑体" pitchFamily="49" charset="-122"/>
                </a:rPr>
                <a:t> </a:t>
              </a:r>
              <a:r>
                <a:rPr lang="en-US" altLang="zh-CN" sz="2000">
                  <a:latin typeface="Arial" pitchFamily="34" charset="0"/>
                  <a:ea typeface="黑体" pitchFamily="49" charset="-122"/>
                </a:rPr>
                <a:t>PCM</a:t>
              </a:r>
            </a:p>
            <a:p>
              <a:pPr algn="l"/>
              <a:r>
                <a:rPr lang="zh-CN" altLang="en-US" sz="2000">
                  <a:latin typeface="黑体" pitchFamily="49" charset="-122"/>
                  <a:ea typeface="黑体" pitchFamily="49" charset="-122"/>
                </a:rPr>
                <a:t>编码器</a:t>
              </a:r>
            </a:p>
          </p:txBody>
        </p:sp>
        <p:sp>
          <p:nvSpPr>
            <p:cNvPr id="36928" name="Line 34"/>
            <p:cNvSpPr>
              <a:spLocks noChangeShapeType="1"/>
            </p:cNvSpPr>
            <p:nvPr/>
          </p:nvSpPr>
          <p:spPr bwMode="auto">
            <a:xfrm>
              <a:off x="3103" y="2297"/>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grpSp>
        <p:nvGrpSpPr>
          <p:cNvPr id="8" name="Group 35"/>
          <p:cNvGrpSpPr>
            <a:grpSpLocks/>
          </p:cNvGrpSpPr>
          <p:nvPr/>
        </p:nvGrpSpPr>
        <p:grpSpPr bwMode="auto">
          <a:xfrm>
            <a:off x="1042988" y="3619500"/>
            <a:ext cx="6510337" cy="906463"/>
            <a:chOff x="657" y="2688"/>
            <a:chExt cx="4101" cy="571"/>
          </a:xfrm>
        </p:grpSpPr>
        <p:sp>
          <p:nvSpPr>
            <p:cNvPr id="36881" name="Freeform 36"/>
            <p:cNvSpPr>
              <a:spLocks/>
            </p:cNvSpPr>
            <p:nvPr/>
          </p:nvSpPr>
          <p:spPr bwMode="auto">
            <a:xfrm>
              <a:off x="1587" y="2813"/>
              <a:ext cx="673" cy="110"/>
            </a:xfrm>
            <a:custGeom>
              <a:avLst/>
              <a:gdLst>
                <a:gd name="T0" fmla="*/ 0 w 673"/>
                <a:gd name="T1" fmla="*/ 109 h 110"/>
                <a:gd name="T2" fmla="*/ 96 w 673"/>
                <a:gd name="T3" fmla="*/ 109 h 110"/>
                <a:gd name="T4" fmla="*/ 96 w 673"/>
                <a:gd name="T5" fmla="*/ 0 h 110"/>
                <a:gd name="T6" fmla="*/ 192 w 673"/>
                <a:gd name="T7" fmla="*/ 0 h 110"/>
                <a:gd name="T8" fmla="*/ 192 w 673"/>
                <a:gd name="T9" fmla="*/ 109 h 110"/>
                <a:gd name="T10" fmla="*/ 288 w 673"/>
                <a:gd name="T11" fmla="*/ 109 h 110"/>
                <a:gd name="T12" fmla="*/ 288 w 673"/>
                <a:gd name="T13" fmla="*/ 0 h 110"/>
                <a:gd name="T14" fmla="*/ 384 w 673"/>
                <a:gd name="T15" fmla="*/ 0 h 110"/>
                <a:gd name="T16" fmla="*/ 384 w 673"/>
                <a:gd name="T17" fmla="*/ 109 h 110"/>
                <a:gd name="T18" fmla="*/ 480 w 673"/>
                <a:gd name="T19" fmla="*/ 109 h 110"/>
                <a:gd name="T20" fmla="*/ 480 w 673"/>
                <a:gd name="T21" fmla="*/ 0 h 110"/>
                <a:gd name="T22" fmla="*/ 576 w 673"/>
                <a:gd name="T23" fmla="*/ 0 h 110"/>
                <a:gd name="T24" fmla="*/ 576 w 673"/>
                <a:gd name="T25" fmla="*/ 109 h 110"/>
                <a:gd name="T26" fmla="*/ 672 w 673"/>
                <a:gd name="T27" fmla="*/ 109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3"/>
                <a:gd name="T43" fmla="*/ 0 h 110"/>
                <a:gd name="T44" fmla="*/ 673 w 673"/>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3" h="110">
                  <a:moveTo>
                    <a:pt x="0" y="109"/>
                  </a:moveTo>
                  <a:lnTo>
                    <a:pt x="96" y="109"/>
                  </a:lnTo>
                  <a:lnTo>
                    <a:pt x="96" y="0"/>
                  </a:lnTo>
                  <a:lnTo>
                    <a:pt x="192" y="0"/>
                  </a:lnTo>
                  <a:lnTo>
                    <a:pt x="192" y="109"/>
                  </a:lnTo>
                  <a:lnTo>
                    <a:pt x="288" y="109"/>
                  </a:lnTo>
                  <a:lnTo>
                    <a:pt x="288" y="0"/>
                  </a:lnTo>
                  <a:lnTo>
                    <a:pt x="384" y="0"/>
                  </a:lnTo>
                  <a:lnTo>
                    <a:pt x="384" y="109"/>
                  </a:lnTo>
                  <a:lnTo>
                    <a:pt x="480" y="109"/>
                  </a:lnTo>
                  <a:lnTo>
                    <a:pt x="480" y="0"/>
                  </a:lnTo>
                  <a:lnTo>
                    <a:pt x="576" y="0"/>
                  </a:lnTo>
                  <a:lnTo>
                    <a:pt x="576" y="109"/>
                  </a:lnTo>
                  <a:lnTo>
                    <a:pt x="672" y="109"/>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nvGrpSpPr>
            <p:cNvPr id="36882" name="Group 37"/>
            <p:cNvGrpSpPr>
              <a:grpSpLocks/>
            </p:cNvGrpSpPr>
            <p:nvPr/>
          </p:nvGrpSpPr>
          <p:grpSpPr bwMode="auto">
            <a:xfrm>
              <a:off x="3167" y="2688"/>
              <a:ext cx="713" cy="289"/>
              <a:chOff x="3167" y="2688"/>
              <a:chExt cx="713" cy="289"/>
            </a:xfrm>
          </p:grpSpPr>
          <p:grpSp>
            <p:nvGrpSpPr>
              <p:cNvPr id="36889" name="Group 38"/>
              <p:cNvGrpSpPr>
                <a:grpSpLocks/>
              </p:cNvGrpSpPr>
              <p:nvPr/>
            </p:nvGrpSpPr>
            <p:grpSpPr bwMode="auto">
              <a:xfrm>
                <a:off x="3345" y="2690"/>
                <a:ext cx="89" cy="283"/>
                <a:chOff x="3345" y="2690"/>
                <a:chExt cx="89" cy="283"/>
              </a:xfrm>
            </p:grpSpPr>
            <p:grpSp>
              <p:nvGrpSpPr>
                <p:cNvPr id="36915" name="Group 39"/>
                <p:cNvGrpSpPr>
                  <a:grpSpLocks/>
                </p:cNvGrpSpPr>
                <p:nvPr/>
              </p:nvGrpSpPr>
              <p:grpSpPr bwMode="auto">
                <a:xfrm>
                  <a:off x="3345" y="2690"/>
                  <a:ext cx="45" cy="283"/>
                  <a:chOff x="3345" y="2690"/>
                  <a:chExt cx="45" cy="283"/>
                </a:xfrm>
              </p:grpSpPr>
              <p:sp>
                <p:nvSpPr>
                  <p:cNvPr id="36919" name="Freeform 40"/>
                  <p:cNvSpPr>
                    <a:spLocks/>
                  </p:cNvSpPr>
                  <p:nvPr/>
                </p:nvSpPr>
                <p:spPr bwMode="auto">
                  <a:xfrm>
                    <a:off x="3345" y="2690"/>
                    <a:ext cx="13" cy="145"/>
                  </a:xfrm>
                  <a:custGeom>
                    <a:avLst/>
                    <a:gdLst>
                      <a:gd name="T0" fmla="*/ 0 w 13"/>
                      <a:gd name="T1" fmla="*/ 144 h 145"/>
                      <a:gd name="T2" fmla="*/ 7 w 13"/>
                      <a:gd name="T3" fmla="*/ 21 h 145"/>
                      <a:gd name="T4" fmla="*/ 8 w 13"/>
                      <a:gd name="T5" fmla="*/ 15 h 145"/>
                      <a:gd name="T6" fmla="*/ 8 w 13"/>
                      <a:gd name="T7" fmla="*/ 10 h 145"/>
                      <a:gd name="T8" fmla="*/ 9 w 13"/>
                      <a:gd name="T9" fmla="*/ 6 h 145"/>
                      <a:gd name="T10" fmla="*/ 10 w 13"/>
                      <a:gd name="T11" fmla="*/ 2 h 145"/>
                      <a:gd name="T12" fmla="*/ 12 w 13"/>
                      <a:gd name="T13" fmla="*/ 0 h 145"/>
                      <a:gd name="T14" fmla="*/ 0 60000 65536"/>
                      <a:gd name="T15" fmla="*/ 0 60000 65536"/>
                      <a:gd name="T16" fmla="*/ 0 60000 65536"/>
                      <a:gd name="T17" fmla="*/ 0 60000 65536"/>
                      <a:gd name="T18" fmla="*/ 0 60000 65536"/>
                      <a:gd name="T19" fmla="*/ 0 60000 65536"/>
                      <a:gd name="T20" fmla="*/ 0 60000 65536"/>
                      <a:gd name="T21" fmla="*/ 0 w 13"/>
                      <a:gd name="T22" fmla="*/ 0 h 145"/>
                      <a:gd name="T23" fmla="*/ 13 w 13"/>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45">
                        <a:moveTo>
                          <a:pt x="0" y="144"/>
                        </a:moveTo>
                        <a:lnTo>
                          <a:pt x="7" y="21"/>
                        </a:lnTo>
                        <a:lnTo>
                          <a:pt x="8" y="15"/>
                        </a:lnTo>
                        <a:lnTo>
                          <a:pt x="8" y="10"/>
                        </a:lnTo>
                        <a:lnTo>
                          <a:pt x="9" y="6"/>
                        </a:lnTo>
                        <a:lnTo>
                          <a:pt x="10" y="2"/>
                        </a:lnTo>
                        <a:lnTo>
                          <a:pt x="12"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20" name="Freeform 41"/>
                  <p:cNvSpPr>
                    <a:spLocks/>
                  </p:cNvSpPr>
                  <p:nvPr/>
                </p:nvSpPr>
                <p:spPr bwMode="auto">
                  <a:xfrm>
                    <a:off x="3357" y="2692"/>
                    <a:ext cx="33" cy="281"/>
                  </a:xfrm>
                  <a:custGeom>
                    <a:avLst/>
                    <a:gdLst>
                      <a:gd name="T0" fmla="*/ 0 w 33"/>
                      <a:gd name="T1" fmla="*/ 0 h 281"/>
                      <a:gd name="T2" fmla="*/ 3 w 33"/>
                      <a:gd name="T3" fmla="*/ 2 h 281"/>
                      <a:gd name="T4" fmla="*/ 4 w 33"/>
                      <a:gd name="T5" fmla="*/ 6 h 281"/>
                      <a:gd name="T6" fmla="*/ 5 w 33"/>
                      <a:gd name="T7" fmla="*/ 13 h 281"/>
                      <a:gd name="T8" fmla="*/ 6 w 33"/>
                      <a:gd name="T9" fmla="*/ 23 h 281"/>
                      <a:gd name="T10" fmla="*/ 16 w 33"/>
                      <a:gd name="T11" fmla="*/ 257 h 281"/>
                      <a:gd name="T12" fmla="*/ 17 w 33"/>
                      <a:gd name="T13" fmla="*/ 270 h 281"/>
                      <a:gd name="T14" fmla="*/ 18 w 33"/>
                      <a:gd name="T15" fmla="*/ 274 h 281"/>
                      <a:gd name="T16" fmla="*/ 19 w 33"/>
                      <a:gd name="T17" fmla="*/ 278 h 281"/>
                      <a:gd name="T18" fmla="*/ 21 w 33"/>
                      <a:gd name="T19" fmla="*/ 280 h 281"/>
                      <a:gd name="T20" fmla="*/ 24 w 33"/>
                      <a:gd name="T21" fmla="*/ 276 h 281"/>
                      <a:gd name="T22" fmla="*/ 25 w 33"/>
                      <a:gd name="T23" fmla="*/ 270 h 281"/>
                      <a:gd name="T24" fmla="*/ 32 w 33"/>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281"/>
                      <a:gd name="T41" fmla="*/ 33 w 33"/>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281">
                        <a:moveTo>
                          <a:pt x="0" y="0"/>
                        </a:moveTo>
                        <a:lnTo>
                          <a:pt x="3" y="2"/>
                        </a:lnTo>
                        <a:lnTo>
                          <a:pt x="4" y="6"/>
                        </a:lnTo>
                        <a:lnTo>
                          <a:pt x="5" y="13"/>
                        </a:lnTo>
                        <a:lnTo>
                          <a:pt x="6" y="23"/>
                        </a:lnTo>
                        <a:lnTo>
                          <a:pt x="16" y="257"/>
                        </a:lnTo>
                        <a:lnTo>
                          <a:pt x="17" y="270"/>
                        </a:lnTo>
                        <a:lnTo>
                          <a:pt x="18" y="274"/>
                        </a:lnTo>
                        <a:lnTo>
                          <a:pt x="19" y="278"/>
                        </a:lnTo>
                        <a:lnTo>
                          <a:pt x="21" y="280"/>
                        </a:lnTo>
                        <a:lnTo>
                          <a:pt x="24" y="276"/>
                        </a:lnTo>
                        <a:lnTo>
                          <a:pt x="25" y="270"/>
                        </a:lnTo>
                        <a:lnTo>
                          <a:pt x="32"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nvGrpSpPr>
                <p:cNvPr id="36916" name="Group 42"/>
                <p:cNvGrpSpPr>
                  <a:grpSpLocks/>
                </p:cNvGrpSpPr>
                <p:nvPr/>
              </p:nvGrpSpPr>
              <p:grpSpPr bwMode="auto">
                <a:xfrm>
                  <a:off x="3389" y="2690"/>
                  <a:ext cx="45" cy="283"/>
                  <a:chOff x="3389" y="2690"/>
                  <a:chExt cx="45" cy="283"/>
                </a:xfrm>
              </p:grpSpPr>
              <p:sp>
                <p:nvSpPr>
                  <p:cNvPr id="36917" name="Freeform 43"/>
                  <p:cNvSpPr>
                    <a:spLocks/>
                  </p:cNvSpPr>
                  <p:nvPr/>
                </p:nvSpPr>
                <p:spPr bwMode="auto">
                  <a:xfrm>
                    <a:off x="3389" y="2690"/>
                    <a:ext cx="13" cy="145"/>
                  </a:xfrm>
                  <a:custGeom>
                    <a:avLst/>
                    <a:gdLst>
                      <a:gd name="T0" fmla="*/ 0 w 13"/>
                      <a:gd name="T1" fmla="*/ 144 h 145"/>
                      <a:gd name="T2" fmla="*/ 7 w 13"/>
                      <a:gd name="T3" fmla="*/ 21 h 145"/>
                      <a:gd name="T4" fmla="*/ 8 w 13"/>
                      <a:gd name="T5" fmla="*/ 15 h 145"/>
                      <a:gd name="T6" fmla="*/ 8 w 13"/>
                      <a:gd name="T7" fmla="*/ 10 h 145"/>
                      <a:gd name="T8" fmla="*/ 9 w 13"/>
                      <a:gd name="T9" fmla="*/ 6 h 145"/>
                      <a:gd name="T10" fmla="*/ 10 w 13"/>
                      <a:gd name="T11" fmla="*/ 2 h 145"/>
                      <a:gd name="T12" fmla="*/ 12 w 13"/>
                      <a:gd name="T13" fmla="*/ 0 h 145"/>
                      <a:gd name="T14" fmla="*/ 0 60000 65536"/>
                      <a:gd name="T15" fmla="*/ 0 60000 65536"/>
                      <a:gd name="T16" fmla="*/ 0 60000 65536"/>
                      <a:gd name="T17" fmla="*/ 0 60000 65536"/>
                      <a:gd name="T18" fmla="*/ 0 60000 65536"/>
                      <a:gd name="T19" fmla="*/ 0 60000 65536"/>
                      <a:gd name="T20" fmla="*/ 0 60000 65536"/>
                      <a:gd name="T21" fmla="*/ 0 w 13"/>
                      <a:gd name="T22" fmla="*/ 0 h 145"/>
                      <a:gd name="T23" fmla="*/ 13 w 13"/>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45">
                        <a:moveTo>
                          <a:pt x="0" y="144"/>
                        </a:moveTo>
                        <a:lnTo>
                          <a:pt x="7" y="21"/>
                        </a:lnTo>
                        <a:lnTo>
                          <a:pt x="8" y="15"/>
                        </a:lnTo>
                        <a:lnTo>
                          <a:pt x="8" y="10"/>
                        </a:lnTo>
                        <a:lnTo>
                          <a:pt x="9" y="6"/>
                        </a:lnTo>
                        <a:lnTo>
                          <a:pt x="10" y="2"/>
                        </a:lnTo>
                        <a:lnTo>
                          <a:pt x="12"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18" name="Freeform 44"/>
                  <p:cNvSpPr>
                    <a:spLocks/>
                  </p:cNvSpPr>
                  <p:nvPr/>
                </p:nvSpPr>
                <p:spPr bwMode="auto">
                  <a:xfrm>
                    <a:off x="3401" y="2692"/>
                    <a:ext cx="33" cy="281"/>
                  </a:xfrm>
                  <a:custGeom>
                    <a:avLst/>
                    <a:gdLst>
                      <a:gd name="T0" fmla="*/ 0 w 33"/>
                      <a:gd name="T1" fmla="*/ 0 h 281"/>
                      <a:gd name="T2" fmla="*/ 3 w 33"/>
                      <a:gd name="T3" fmla="*/ 2 h 281"/>
                      <a:gd name="T4" fmla="*/ 4 w 33"/>
                      <a:gd name="T5" fmla="*/ 6 h 281"/>
                      <a:gd name="T6" fmla="*/ 5 w 33"/>
                      <a:gd name="T7" fmla="*/ 13 h 281"/>
                      <a:gd name="T8" fmla="*/ 6 w 33"/>
                      <a:gd name="T9" fmla="*/ 23 h 281"/>
                      <a:gd name="T10" fmla="*/ 16 w 33"/>
                      <a:gd name="T11" fmla="*/ 257 h 281"/>
                      <a:gd name="T12" fmla="*/ 17 w 33"/>
                      <a:gd name="T13" fmla="*/ 270 h 281"/>
                      <a:gd name="T14" fmla="*/ 17 w 33"/>
                      <a:gd name="T15" fmla="*/ 274 h 281"/>
                      <a:gd name="T16" fmla="*/ 20 w 33"/>
                      <a:gd name="T17" fmla="*/ 278 h 281"/>
                      <a:gd name="T18" fmla="*/ 21 w 33"/>
                      <a:gd name="T19" fmla="*/ 280 h 281"/>
                      <a:gd name="T20" fmla="*/ 23 w 33"/>
                      <a:gd name="T21" fmla="*/ 276 h 281"/>
                      <a:gd name="T22" fmla="*/ 25 w 33"/>
                      <a:gd name="T23" fmla="*/ 270 h 281"/>
                      <a:gd name="T24" fmla="*/ 32 w 33"/>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281"/>
                      <a:gd name="T41" fmla="*/ 33 w 33"/>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281">
                        <a:moveTo>
                          <a:pt x="0" y="0"/>
                        </a:moveTo>
                        <a:lnTo>
                          <a:pt x="3" y="2"/>
                        </a:lnTo>
                        <a:lnTo>
                          <a:pt x="4" y="6"/>
                        </a:lnTo>
                        <a:lnTo>
                          <a:pt x="5" y="13"/>
                        </a:lnTo>
                        <a:lnTo>
                          <a:pt x="6" y="23"/>
                        </a:lnTo>
                        <a:lnTo>
                          <a:pt x="16" y="257"/>
                        </a:lnTo>
                        <a:lnTo>
                          <a:pt x="17" y="270"/>
                        </a:lnTo>
                        <a:lnTo>
                          <a:pt x="17" y="274"/>
                        </a:lnTo>
                        <a:lnTo>
                          <a:pt x="20" y="278"/>
                        </a:lnTo>
                        <a:lnTo>
                          <a:pt x="21" y="280"/>
                        </a:lnTo>
                        <a:lnTo>
                          <a:pt x="23" y="276"/>
                        </a:lnTo>
                        <a:lnTo>
                          <a:pt x="25" y="270"/>
                        </a:lnTo>
                        <a:lnTo>
                          <a:pt x="32"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grpSp>
            <p:nvGrpSpPr>
              <p:cNvPr id="36890" name="Group 45"/>
              <p:cNvGrpSpPr>
                <a:grpSpLocks/>
              </p:cNvGrpSpPr>
              <p:nvPr/>
            </p:nvGrpSpPr>
            <p:grpSpPr bwMode="auto">
              <a:xfrm>
                <a:off x="3433" y="2688"/>
                <a:ext cx="90" cy="283"/>
                <a:chOff x="3433" y="2688"/>
                <a:chExt cx="90" cy="283"/>
              </a:xfrm>
            </p:grpSpPr>
            <p:grpSp>
              <p:nvGrpSpPr>
                <p:cNvPr id="36909" name="Group 46"/>
                <p:cNvGrpSpPr>
                  <a:grpSpLocks/>
                </p:cNvGrpSpPr>
                <p:nvPr/>
              </p:nvGrpSpPr>
              <p:grpSpPr bwMode="auto">
                <a:xfrm>
                  <a:off x="3433" y="2688"/>
                  <a:ext cx="45" cy="283"/>
                  <a:chOff x="3433" y="2688"/>
                  <a:chExt cx="45" cy="283"/>
                </a:xfrm>
              </p:grpSpPr>
              <p:sp>
                <p:nvSpPr>
                  <p:cNvPr id="36913" name="Freeform 47"/>
                  <p:cNvSpPr>
                    <a:spLocks/>
                  </p:cNvSpPr>
                  <p:nvPr/>
                </p:nvSpPr>
                <p:spPr bwMode="auto">
                  <a:xfrm>
                    <a:off x="3433" y="2688"/>
                    <a:ext cx="14" cy="145"/>
                  </a:xfrm>
                  <a:custGeom>
                    <a:avLst/>
                    <a:gdLst>
                      <a:gd name="T0" fmla="*/ 0 w 14"/>
                      <a:gd name="T1" fmla="*/ 144 h 145"/>
                      <a:gd name="T2" fmla="*/ 8 w 14"/>
                      <a:gd name="T3" fmla="*/ 21 h 145"/>
                      <a:gd name="T4" fmla="*/ 8 w 14"/>
                      <a:gd name="T5" fmla="*/ 15 h 145"/>
                      <a:gd name="T6" fmla="*/ 9 w 14"/>
                      <a:gd name="T7" fmla="*/ 10 h 145"/>
                      <a:gd name="T8" fmla="*/ 9 w 14"/>
                      <a:gd name="T9" fmla="*/ 6 h 145"/>
                      <a:gd name="T10" fmla="*/ 11 w 14"/>
                      <a:gd name="T11" fmla="*/ 2 h 145"/>
                      <a:gd name="T12" fmla="*/ 13 w 14"/>
                      <a:gd name="T13" fmla="*/ 0 h 145"/>
                      <a:gd name="T14" fmla="*/ 0 60000 65536"/>
                      <a:gd name="T15" fmla="*/ 0 60000 65536"/>
                      <a:gd name="T16" fmla="*/ 0 60000 65536"/>
                      <a:gd name="T17" fmla="*/ 0 60000 65536"/>
                      <a:gd name="T18" fmla="*/ 0 60000 65536"/>
                      <a:gd name="T19" fmla="*/ 0 60000 65536"/>
                      <a:gd name="T20" fmla="*/ 0 60000 65536"/>
                      <a:gd name="T21" fmla="*/ 0 w 14"/>
                      <a:gd name="T22" fmla="*/ 0 h 145"/>
                      <a:gd name="T23" fmla="*/ 14 w 1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45">
                        <a:moveTo>
                          <a:pt x="0" y="144"/>
                        </a:moveTo>
                        <a:lnTo>
                          <a:pt x="8" y="21"/>
                        </a:lnTo>
                        <a:lnTo>
                          <a:pt x="8" y="15"/>
                        </a:lnTo>
                        <a:lnTo>
                          <a:pt x="9" y="10"/>
                        </a:lnTo>
                        <a:lnTo>
                          <a:pt x="9" y="6"/>
                        </a:lnTo>
                        <a:lnTo>
                          <a:pt x="11" y="2"/>
                        </a:lnTo>
                        <a:lnTo>
                          <a:pt x="13"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14" name="Freeform 48"/>
                  <p:cNvSpPr>
                    <a:spLocks/>
                  </p:cNvSpPr>
                  <p:nvPr/>
                </p:nvSpPr>
                <p:spPr bwMode="auto">
                  <a:xfrm>
                    <a:off x="3446" y="2690"/>
                    <a:ext cx="32" cy="281"/>
                  </a:xfrm>
                  <a:custGeom>
                    <a:avLst/>
                    <a:gdLst>
                      <a:gd name="T0" fmla="*/ 0 w 32"/>
                      <a:gd name="T1" fmla="*/ 0 h 281"/>
                      <a:gd name="T2" fmla="*/ 3 w 32"/>
                      <a:gd name="T3" fmla="*/ 2 h 281"/>
                      <a:gd name="T4" fmla="*/ 4 w 32"/>
                      <a:gd name="T5" fmla="*/ 6 h 281"/>
                      <a:gd name="T6" fmla="*/ 5 w 32"/>
                      <a:gd name="T7" fmla="*/ 13 h 281"/>
                      <a:gd name="T8" fmla="*/ 5 w 32"/>
                      <a:gd name="T9" fmla="*/ 23 h 281"/>
                      <a:gd name="T10" fmla="*/ 15 w 32"/>
                      <a:gd name="T11" fmla="*/ 257 h 281"/>
                      <a:gd name="T12" fmla="*/ 16 w 32"/>
                      <a:gd name="T13" fmla="*/ 270 h 281"/>
                      <a:gd name="T14" fmla="*/ 17 w 32"/>
                      <a:gd name="T15" fmla="*/ 274 h 281"/>
                      <a:gd name="T16" fmla="*/ 19 w 32"/>
                      <a:gd name="T17" fmla="*/ 278 h 281"/>
                      <a:gd name="T18" fmla="*/ 21 w 32"/>
                      <a:gd name="T19" fmla="*/ 280 h 281"/>
                      <a:gd name="T20" fmla="*/ 23 w 32"/>
                      <a:gd name="T21" fmla="*/ 276 h 281"/>
                      <a:gd name="T22" fmla="*/ 24 w 32"/>
                      <a:gd name="T23" fmla="*/ 270 h 281"/>
                      <a:gd name="T24" fmla="*/ 31 w 32"/>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281"/>
                      <a:gd name="T41" fmla="*/ 32 w 32"/>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281">
                        <a:moveTo>
                          <a:pt x="0" y="0"/>
                        </a:moveTo>
                        <a:lnTo>
                          <a:pt x="3" y="2"/>
                        </a:lnTo>
                        <a:lnTo>
                          <a:pt x="4" y="6"/>
                        </a:lnTo>
                        <a:lnTo>
                          <a:pt x="5" y="13"/>
                        </a:lnTo>
                        <a:lnTo>
                          <a:pt x="5" y="23"/>
                        </a:lnTo>
                        <a:lnTo>
                          <a:pt x="15" y="257"/>
                        </a:lnTo>
                        <a:lnTo>
                          <a:pt x="16" y="270"/>
                        </a:lnTo>
                        <a:lnTo>
                          <a:pt x="17" y="274"/>
                        </a:lnTo>
                        <a:lnTo>
                          <a:pt x="19" y="278"/>
                        </a:lnTo>
                        <a:lnTo>
                          <a:pt x="21" y="280"/>
                        </a:lnTo>
                        <a:lnTo>
                          <a:pt x="23" y="276"/>
                        </a:lnTo>
                        <a:lnTo>
                          <a:pt x="24" y="270"/>
                        </a:lnTo>
                        <a:lnTo>
                          <a:pt x="31"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nvGrpSpPr>
                <p:cNvPr id="36910" name="Group 49"/>
                <p:cNvGrpSpPr>
                  <a:grpSpLocks/>
                </p:cNvGrpSpPr>
                <p:nvPr/>
              </p:nvGrpSpPr>
              <p:grpSpPr bwMode="auto">
                <a:xfrm>
                  <a:off x="3477" y="2688"/>
                  <a:ext cx="46" cy="283"/>
                  <a:chOff x="3477" y="2688"/>
                  <a:chExt cx="46" cy="283"/>
                </a:xfrm>
              </p:grpSpPr>
              <p:sp>
                <p:nvSpPr>
                  <p:cNvPr id="36911" name="Freeform 50"/>
                  <p:cNvSpPr>
                    <a:spLocks/>
                  </p:cNvSpPr>
                  <p:nvPr/>
                </p:nvSpPr>
                <p:spPr bwMode="auto">
                  <a:xfrm>
                    <a:off x="3477" y="2688"/>
                    <a:ext cx="14" cy="145"/>
                  </a:xfrm>
                  <a:custGeom>
                    <a:avLst/>
                    <a:gdLst>
                      <a:gd name="T0" fmla="*/ 0 w 14"/>
                      <a:gd name="T1" fmla="*/ 144 h 145"/>
                      <a:gd name="T2" fmla="*/ 8 w 14"/>
                      <a:gd name="T3" fmla="*/ 21 h 145"/>
                      <a:gd name="T4" fmla="*/ 8 w 14"/>
                      <a:gd name="T5" fmla="*/ 15 h 145"/>
                      <a:gd name="T6" fmla="*/ 9 w 14"/>
                      <a:gd name="T7" fmla="*/ 10 h 145"/>
                      <a:gd name="T8" fmla="*/ 9 w 14"/>
                      <a:gd name="T9" fmla="*/ 6 h 145"/>
                      <a:gd name="T10" fmla="*/ 11 w 14"/>
                      <a:gd name="T11" fmla="*/ 2 h 145"/>
                      <a:gd name="T12" fmla="*/ 13 w 14"/>
                      <a:gd name="T13" fmla="*/ 0 h 145"/>
                      <a:gd name="T14" fmla="*/ 0 60000 65536"/>
                      <a:gd name="T15" fmla="*/ 0 60000 65536"/>
                      <a:gd name="T16" fmla="*/ 0 60000 65536"/>
                      <a:gd name="T17" fmla="*/ 0 60000 65536"/>
                      <a:gd name="T18" fmla="*/ 0 60000 65536"/>
                      <a:gd name="T19" fmla="*/ 0 60000 65536"/>
                      <a:gd name="T20" fmla="*/ 0 60000 65536"/>
                      <a:gd name="T21" fmla="*/ 0 w 14"/>
                      <a:gd name="T22" fmla="*/ 0 h 145"/>
                      <a:gd name="T23" fmla="*/ 14 w 1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45">
                        <a:moveTo>
                          <a:pt x="0" y="144"/>
                        </a:moveTo>
                        <a:lnTo>
                          <a:pt x="8" y="21"/>
                        </a:lnTo>
                        <a:lnTo>
                          <a:pt x="8" y="15"/>
                        </a:lnTo>
                        <a:lnTo>
                          <a:pt x="9" y="10"/>
                        </a:lnTo>
                        <a:lnTo>
                          <a:pt x="9" y="6"/>
                        </a:lnTo>
                        <a:lnTo>
                          <a:pt x="11" y="2"/>
                        </a:lnTo>
                        <a:lnTo>
                          <a:pt x="13"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12" name="Freeform 51"/>
                  <p:cNvSpPr>
                    <a:spLocks/>
                  </p:cNvSpPr>
                  <p:nvPr/>
                </p:nvSpPr>
                <p:spPr bwMode="auto">
                  <a:xfrm>
                    <a:off x="3490" y="2690"/>
                    <a:ext cx="33" cy="281"/>
                  </a:xfrm>
                  <a:custGeom>
                    <a:avLst/>
                    <a:gdLst>
                      <a:gd name="T0" fmla="*/ 0 w 33"/>
                      <a:gd name="T1" fmla="*/ 0 h 281"/>
                      <a:gd name="T2" fmla="*/ 3 w 33"/>
                      <a:gd name="T3" fmla="*/ 2 h 281"/>
                      <a:gd name="T4" fmla="*/ 5 w 33"/>
                      <a:gd name="T5" fmla="*/ 6 h 281"/>
                      <a:gd name="T6" fmla="*/ 5 w 33"/>
                      <a:gd name="T7" fmla="*/ 13 h 281"/>
                      <a:gd name="T8" fmla="*/ 6 w 33"/>
                      <a:gd name="T9" fmla="*/ 23 h 281"/>
                      <a:gd name="T10" fmla="*/ 16 w 33"/>
                      <a:gd name="T11" fmla="*/ 257 h 281"/>
                      <a:gd name="T12" fmla="*/ 17 w 33"/>
                      <a:gd name="T13" fmla="*/ 270 h 281"/>
                      <a:gd name="T14" fmla="*/ 18 w 33"/>
                      <a:gd name="T15" fmla="*/ 274 h 281"/>
                      <a:gd name="T16" fmla="*/ 20 w 33"/>
                      <a:gd name="T17" fmla="*/ 278 h 281"/>
                      <a:gd name="T18" fmla="*/ 21 w 33"/>
                      <a:gd name="T19" fmla="*/ 280 h 281"/>
                      <a:gd name="T20" fmla="*/ 23 w 33"/>
                      <a:gd name="T21" fmla="*/ 276 h 281"/>
                      <a:gd name="T22" fmla="*/ 25 w 33"/>
                      <a:gd name="T23" fmla="*/ 270 h 281"/>
                      <a:gd name="T24" fmla="*/ 32 w 33"/>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
                      <a:gd name="T40" fmla="*/ 0 h 281"/>
                      <a:gd name="T41" fmla="*/ 33 w 33"/>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 h="281">
                        <a:moveTo>
                          <a:pt x="0" y="0"/>
                        </a:moveTo>
                        <a:lnTo>
                          <a:pt x="3" y="2"/>
                        </a:lnTo>
                        <a:lnTo>
                          <a:pt x="5" y="6"/>
                        </a:lnTo>
                        <a:lnTo>
                          <a:pt x="5" y="13"/>
                        </a:lnTo>
                        <a:lnTo>
                          <a:pt x="6" y="23"/>
                        </a:lnTo>
                        <a:lnTo>
                          <a:pt x="16" y="257"/>
                        </a:lnTo>
                        <a:lnTo>
                          <a:pt x="17" y="270"/>
                        </a:lnTo>
                        <a:lnTo>
                          <a:pt x="18" y="274"/>
                        </a:lnTo>
                        <a:lnTo>
                          <a:pt x="20" y="278"/>
                        </a:lnTo>
                        <a:lnTo>
                          <a:pt x="21" y="280"/>
                        </a:lnTo>
                        <a:lnTo>
                          <a:pt x="23" y="276"/>
                        </a:lnTo>
                        <a:lnTo>
                          <a:pt x="25" y="270"/>
                        </a:lnTo>
                        <a:lnTo>
                          <a:pt x="32"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sp>
            <p:nvSpPr>
              <p:cNvPr id="36891" name="Freeform 52"/>
              <p:cNvSpPr>
                <a:spLocks/>
              </p:cNvSpPr>
              <p:nvPr/>
            </p:nvSpPr>
            <p:spPr bwMode="auto">
              <a:xfrm>
                <a:off x="3167" y="2695"/>
                <a:ext cx="25" cy="145"/>
              </a:xfrm>
              <a:custGeom>
                <a:avLst/>
                <a:gdLst>
                  <a:gd name="T0" fmla="*/ 0 w 25"/>
                  <a:gd name="T1" fmla="*/ 144 h 145"/>
                  <a:gd name="T2" fmla="*/ 15 w 25"/>
                  <a:gd name="T3" fmla="*/ 21 h 145"/>
                  <a:gd name="T4" fmla="*/ 16 w 25"/>
                  <a:gd name="T5" fmla="*/ 15 h 145"/>
                  <a:gd name="T6" fmla="*/ 16 w 25"/>
                  <a:gd name="T7" fmla="*/ 10 h 145"/>
                  <a:gd name="T8" fmla="*/ 17 w 25"/>
                  <a:gd name="T9" fmla="*/ 6 h 145"/>
                  <a:gd name="T10" fmla="*/ 20 w 25"/>
                  <a:gd name="T11" fmla="*/ 2 h 145"/>
                  <a:gd name="T12" fmla="*/ 24 w 25"/>
                  <a:gd name="T13" fmla="*/ 0 h 145"/>
                  <a:gd name="T14" fmla="*/ 0 60000 65536"/>
                  <a:gd name="T15" fmla="*/ 0 60000 65536"/>
                  <a:gd name="T16" fmla="*/ 0 60000 65536"/>
                  <a:gd name="T17" fmla="*/ 0 60000 65536"/>
                  <a:gd name="T18" fmla="*/ 0 60000 65536"/>
                  <a:gd name="T19" fmla="*/ 0 60000 65536"/>
                  <a:gd name="T20" fmla="*/ 0 60000 65536"/>
                  <a:gd name="T21" fmla="*/ 0 w 25"/>
                  <a:gd name="T22" fmla="*/ 0 h 145"/>
                  <a:gd name="T23" fmla="*/ 25 w 25"/>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45">
                    <a:moveTo>
                      <a:pt x="0" y="144"/>
                    </a:moveTo>
                    <a:lnTo>
                      <a:pt x="15" y="21"/>
                    </a:lnTo>
                    <a:lnTo>
                      <a:pt x="16" y="15"/>
                    </a:lnTo>
                    <a:lnTo>
                      <a:pt x="16" y="10"/>
                    </a:lnTo>
                    <a:lnTo>
                      <a:pt x="17" y="6"/>
                    </a:lnTo>
                    <a:lnTo>
                      <a:pt x="20" y="2"/>
                    </a:lnTo>
                    <a:lnTo>
                      <a:pt x="24"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892" name="Freeform 53"/>
              <p:cNvSpPr>
                <a:spLocks/>
              </p:cNvSpPr>
              <p:nvPr/>
            </p:nvSpPr>
            <p:spPr bwMode="auto">
              <a:xfrm>
                <a:off x="3191" y="2695"/>
                <a:ext cx="65" cy="282"/>
              </a:xfrm>
              <a:custGeom>
                <a:avLst/>
                <a:gdLst>
                  <a:gd name="T0" fmla="*/ 0 w 65"/>
                  <a:gd name="T1" fmla="*/ 0 h 282"/>
                  <a:gd name="T2" fmla="*/ 5 w 65"/>
                  <a:gd name="T3" fmla="*/ 2 h 282"/>
                  <a:gd name="T4" fmla="*/ 9 w 65"/>
                  <a:gd name="T5" fmla="*/ 6 h 282"/>
                  <a:gd name="T6" fmla="*/ 10 w 65"/>
                  <a:gd name="T7" fmla="*/ 13 h 282"/>
                  <a:gd name="T8" fmla="*/ 12 w 65"/>
                  <a:gd name="T9" fmla="*/ 23 h 282"/>
                  <a:gd name="T10" fmla="*/ 32 w 65"/>
                  <a:gd name="T11" fmla="*/ 258 h 282"/>
                  <a:gd name="T12" fmla="*/ 34 w 65"/>
                  <a:gd name="T13" fmla="*/ 271 h 282"/>
                  <a:gd name="T14" fmla="*/ 36 w 65"/>
                  <a:gd name="T15" fmla="*/ 275 h 282"/>
                  <a:gd name="T16" fmla="*/ 40 w 65"/>
                  <a:gd name="T17" fmla="*/ 279 h 282"/>
                  <a:gd name="T18" fmla="*/ 43 w 65"/>
                  <a:gd name="T19" fmla="*/ 281 h 282"/>
                  <a:gd name="T20" fmla="*/ 47 w 65"/>
                  <a:gd name="T21" fmla="*/ 277 h 282"/>
                  <a:gd name="T22" fmla="*/ 50 w 65"/>
                  <a:gd name="T23" fmla="*/ 271 h 282"/>
                  <a:gd name="T24" fmla="*/ 64 w 65"/>
                  <a:gd name="T25" fmla="*/ 151 h 28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
                  <a:gd name="T40" fmla="*/ 0 h 282"/>
                  <a:gd name="T41" fmla="*/ 65 w 65"/>
                  <a:gd name="T42" fmla="*/ 282 h 28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 h="282">
                    <a:moveTo>
                      <a:pt x="0" y="0"/>
                    </a:moveTo>
                    <a:lnTo>
                      <a:pt x="5" y="2"/>
                    </a:lnTo>
                    <a:lnTo>
                      <a:pt x="9" y="6"/>
                    </a:lnTo>
                    <a:lnTo>
                      <a:pt x="10" y="13"/>
                    </a:lnTo>
                    <a:lnTo>
                      <a:pt x="12" y="23"/>
                    </a:lnTo>
                    <a:lnTo>
                      <a:pt x="32" y="258"/>
                    </a:lnTo>
                    <a:lnTo>
                      <a:pt x="34" y="271"/>
                    </a:lnTo>
                    <a:lnTo>
                      <a:pt x="36" y="275"/>
                    </a:lnTo>
                    <a:lnTo>
                      <a:pt x="40" y="279"/>
                    </a:lnTo>
                    <a:lnTo>
                      <a:pt x="43" y="281"/>
                    </a:lnTo>
                    <a:lnTo>
                      <a:pt x="47" y="277"/>
                    </a:lnTo>
                    <a:lnTo>
                      <a:pt x="50" y="271"/>
                    </a:lnTo>
                    <a:lnTo>
                      <a:pt x="64" y="151"/>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893" name="Freeform 54"/>
              <p:cNvSpPr>
                <a:spLocks/>
              </p:cNvSpPr>
              <p:nvPr/>
            </p:nvSpPr>
            <p:spPr bwMode="auto">
              <a:xfrm>
                <a:off x="3255" y="2697"/>
                <a:ext cx="25" cy="145"/>
              </a:xfrm>
              <a:custGeom>
                <a:avLst/>
                <a:gdLst>
                  <a:gd name="T0" fmla="*/ 0 w 25"/>
                  <a:gd name="T1" fmla="*/ 144 h 145"/>
                  <a:gd name="T2" fmla="*/ 15 w 25"/>
                  <a:gd name="T3" fmla="*/ 21 h 145"/>
                  <a:gd name="T4" fmla="*/ 16 w 25"/>
                  <a:gd name="T5" fmla="*/ 15 h 145"/>
                  <a:gd name="T6" fmla="*/ 16 w 25"/>
                  <a:gd name="T7" fmla="*/ 10 h 145"/>
                  <a:gd name="T8" fmla="*/ 17 w 25"/>
                  <a:gd name="T9" fmla="*/ 6 h 145"/>
                  <a:gd name="T10" fmla="*/ 20 w 25"/>
                  <a:gd name="T11" fmla="*/ 2 h 145"/>
                  <a:gd name="T12" fmla="*/ 24 w 25"/>
                  <a:gd name="T13" fmla="*/ 0 h 145"/>
                  <a:gd name="T14" fmla="*/ 0 60000 65536"/>
                  <a:gd name="T15" fmla="*/ 0 60000 65536"/>
                  <a:gd name="T16" fmla="*/ 0 60000 65536"/>
                  <a:gd name="T17" fmla="*/ 0 60000 65536"/>
                  <a:gd name="T18" fmla="*/ 0 60000 65536"/>
                  <a:gd name="T19" fmla="*/ 0 60000 65536"/>
                  <a:gd name="T20" fmla="*/ 0 60000 65536"/>
                  <a:gd name="T21" fmla="*/ 0 w 25"/>
                  <a:gd name="T22" fmla="*/ 0 h 145"/>
                  <a:gd name="T23" fmla="*/ 25 w 25"/>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45">
                    <a:moveTo>
                      <a:pt x="0" y="144"/>
                    </a:moveTo>
                    <a:lnTo>
                      <a:pt x="15" y="21"/>
                    </a:lnTo>
                    <a:lnTo>
                      <a:pt x="16" y="15"/>
                    </a:lnTo>
                    <a:lnTo>
                      <a:pt x="16" y="10"/>
                    </a:lnTo>
                    <a:lnTo>
                      <a:pt x="17" y="6"/>
                    </a:lnTo>
                    <a:lnTo>
                      <a:pt x="20" y="2"/>
                    </a:lnTo>
                    <a:lnTo>
                      <a:pt x="24"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894" name="Freeform 55"/>
              <p:cNvSpPr>
                <a:spLocks/>
              </p:cNvSpPr>
              <p:nvPr/>
            </p:nvSpPr>
            <p:spPr bwMode="auto">
              <a:xfrm>
                <a:off x="3280" y="2696"/>
                <a:ext cx="64" cy="281"/>
              </a:xfrm>
              <a:custGeom>
                <a:avLst/>
                <a:gdLst>
                  <a:gd name="T0" fmla="*/ 0 w 64"/>
                  <a:gd name="T1" fmla="*/ 0 h 281"/>
                  <a:gd name="T2" fmla="*/ 5 w 64"/>
                  <a:gd name="T3" fmla="*/ 2 h 281"/>
                  <a:gd name="T4" fmla="*/ 9 w 64"/>
                  <a:gd name="T5" fmla="*/ 6 h 281"/>
                  <a:gd name="T6" fmla="*/ 10 w 64"/>
                  <a:gd name="T7" fmla="*/ 13 h 281"/>
                  <a:gd name="T8" fmla="*/ 11 w 64"/>
                  <a:gd name="T9" fmla="*/ 23 h 281"/>
                  <a:gd name="T10" fmla="*/ 31 w 64"/>
                  <a:gd name="T11" fmla="*/ 257 h 281"/>
                  <a:gd name="T12" fmla="*/ 33 w 64"/>
                  <a:gd name="T13" fmla="*/ 270 h 281"/>
                  <a:gd name="T14" fmla="*/ 35 w 64"/>
                  <a:gd name="T15" fmla="*/ 274 h 281"/>
                  <a:gd name="T16" fmla="*/ 39 w 64"/>
                  <a:gd name="T17" fmla="*/ 278 h 281"/>
                  <a:gd name="T18" fmla="*/ 42 w 64"/>
                  <a:gd name="T19" fmla="*/ 280 h 281"/>
                  <a:gd name="T20" fmla="*/ 46 w 64"/>
                  <a:gd name="T21" fmla="*/ 276 h 281"/>
                  <a:gd name="T22" fmla="*/ 49 w 64"/>
                  <a:gd name="T23" fmla="*/ 270 h 281"/>
                  <a:gd name="T24" fmla="*/ 63 w 64"/>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281"/>
                  <a:gd name="T41" fmla="*/ 64 w 64"/>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281">
                    <a:moveTo>
                      <a:pt x="0" y="0"/>
                    </a:moveTo>
                    <a:lnTo>
                      <a:pt x="5" y="2"/>
                    </a:lnTo>
                    <a:lnTo>
                      <a:pt x="9" y="6"/>
                    </a:lnTo>
                    <a:lnTo>
                      <a:pt x="10" y="13"/>
                    </a:lnTo>
                    <a:lnTo>
                      <a:pt x="11" y="23"/>
                    </a:lnTo>
                    <a:lnTo>
                      <a:pt x="31" y="257"/>
                    </a:lnTo>
                    <a:lnTo>
                      <a:pt x="33" y="270"/>
                    </a:lnTo>
                    <a:lnTo>
                      <a:pt x="35" y="274"/>
                    </a:lnTo>
                    <a:lnTo>
                      <a:pt x="39" y="278"/>
                    </a:lnTo>
                    <a:lnTo>
                      <a:pt x="42" y="280"/>
                    </a:lnTo>
                    <a:lnTo>
                      <a:pt x="46" y="276"/>
                    </a:lnTo>
                    <a:lnTo>
                      <a:pt x="49" y="270"/>
                    </a:lnTo>
                    <a:lnTo>
                      <a:pt x="63"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nvGrpSpPr>
              <p:cNvPr id="36895" name="Group 56"/>
              <p:cNvGrpSpPr>
                <a:grpSpLocks/>
              </p:cNvGrpSpPr>
              <p:nvPr/>
            </p:nvGrpSpPr>
            <p:grpSpPr bwMode="auto">
              <a:xfrm>
                <a:off x="3527" y="2690"/>
                <a:ext cx="177" cy="283"/>
                <a:chOff x="3527" y="2690"/>
                <a:chExt cx="177" cy="283"/>
              </a:xfrm>
            </p:grpSpPr>
            <p:grpSp>
              <p:nvGrpSpPr>
                <p:cNvPr id="36903" name="Group 57"/>
                <p:cNvGrpSpPr>
                  <a:grpSpLocks/>
                </p:cNvGrpSpPr>
                <p:nvPr/>
              </p:nvGrpSpPr>
              <p:grpSpPr bwMode="auto">
                <a:xfrm>
                  <a:off x="3527" y="2690"/>
                  <a:ext cx="89" cy="283"/>
                  <a:chOff x="3527" y="2690"/>
                  <a:chExt cx="89" cy="283"/>
                </a:xfrm>
              </p:grpSpPr>
              <p:sp>
                <p:nvSpPr>
                  <p:cNvPr id="36907" name="Freeform 58"/>
                  <p:cNvSpPr>
                    <a:spLocks/>
                  </p:cNvSpPr>
                  <p:nvPr/>
                </p:nvSpPr>
                <p:spPr bwMode="auto">
                  <a:xfrm>
                    <a:off x="3527" y="2690"/>
                    <a:ext cx="25" cy="145"/>
                  </a:xfrm>
                  <a:custGeom>
                    <a:avLst/>
                    <a:gdLst>
                      <a:gd name="T0" fmla="*/ 0 w 25"/>
                      <a:gd name="T1" fmla="*/ 144 h 145"/>
                      <a:gd name="T2" fmla="*/ 15 w 25"/>
                      <a:gd name="T3" fmla="*/ 21 h 145"/>
                      <a:gd name="T4" fmla="*/ 16 w 25"/>
                      <a:gd name="T5" fmla="*/ 15 h 145"/>
                      <a:gd name="T6" fmla="*/ 16 w 25"/>
                      <a:gd name="T7" fmla="*/ 10 h 145"/>
                      <a:gd name="T8" fmla="*/ 17 w 25"/>
                      <a:gd name="T9" fmla="*/ 6 h 145"/>
                      <a:gd name="T10" fmla="*/ 20 w 25"/>
                      <a:gd name="T11" fmla="*/ 2 h 145"/>
                      <a:gd name="T12" fmla="*/ 24 w 25"/>
                      <a:gd name="T13" fmla="*/ 0 h 145"/>
                      <a:gd name="T14" fmla="*/ 0 60000 65536"/>
                      <a:gd name="T15" fmla="*/ 0 60000 65536"/>
                      <a:gd name="T16" fmla="*/ 0 60000 65536"/>
                      <a:gd name="T17" fmla="*/ 0 60000 65536"/>
                      <a:gd name="T18" fmla="*/ 0 60000 65536"/>
                      <a:gd name="T19" fmla="*/ 0 60000 65536"/>
                      <a:gd name="T20" fmla="*/ 0 60000 65536"/>
                      <a:gd name="T21" fmla="*/ 0 w 25"/>
                      <a:gd name="T22" fmla="*/ 0 h 145"/>
                      <a:gd name="T23" fmla="*/ 25 w 25"/>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45">
                        <a:moveTo>
                          <a:pt x="0" y="144"/>
                        </a:moveTo>
                        <a:lnTo>
                          <a:pt x="15" y="21"/>
                        </a:lnTo>
                        <a:lnTo>
                          <a:pt x="16" y="15"/>
                        </a:lnTo>
                        <a:lnTo>
                          <a:pt x="16" y="10"/>
                        </a:lnTo>
                        <a:lnTo>
                          <a:pt x="17" y="6"/>
                        </a:lnTo>
                        <a:lnTo>
                          <a:pt x="20" y="2"/>
                        </a:lnTo>
                        <a:lnTo>
                          <a:pt x="24"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08" name="Freeform 59"/>
                  <p:cNvSpPr>
                    <a:spLocks/>
                  </p:cNvSpPr>
                  <p:nvPr/>
                </p:nvSpPr>
                <p:spPr bwMode="auto">
                  <a:xfrm>
                    <a:off x="3551" y="2692"/>
                    <a:ext cx="65" cy="281"/>
                  </a:xfrm>
                  <a:custGeom>
                    <a:avLst/>
                    <a:gdLst>
                      <a:gd name="T0" fmla="*/ 0 w 65"/>
                      <a:gd name="T1" fmla="*/ 0 h 281"/>
                      <a:gd name="T2" fmla="*/ 5 w 65"/>
                      <a:gd name="T3" fmla="*/ 2 h 281"/>
                      <a:gd name="T4" fmla="*/ 9 w 65"/>
                      <a:gd name="T5" fmla="*/ 6 h 281"/>
                      <a:gd name="T6" fmla="*/ 10 w 65"/>
                      <a:gd name="T7" fmla="*/ 13 h 281"/>
                      <a:gd name="T8" fmla="*/ 12 w 65"/>
                      <a:gd name="T9" fmla="*/ 23 h 281"/>
                      <a:gd name="T10" fmla="*/ 32 w 65"/>
                      <a:gd name="T11" fmla="*/ 257 h 281"/>
                      <a:gd name="T12" fmla="*/ 34 w 65"/>
                      <a:gd name="T13" fmla="*/ 270 h 281"/>
                      <a:gd name="T14" fmla="*/ 35 w 65"/>
                      <a:gd name="T15" fmla="*/ 274 h 281"/>
                      <a:gd name="T16" fmla="*/ 39 w 65"/>
                      <a:gd name="T17" fmla="*/ 278 h 281"/>
                      <a:gd name="T18" fmla="*/ 43 w 65"/>
                      <a:gd name="T19" fmla="*/ 280 h 281"/>
                      <a:gd name="T20" fmla="*/ 47 w 65"/>
                      <a:gd name="T21" fmla="*/ 276 h 281"/>
                      <a:gd name="T22" fmla="*/ 50 w 65"/>
                      <a:gd name="T23" fmla="*/ 270 h 281"/>
                      <a:gd name="T24" fmla="*/ 64 w 65"/>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5"/>
                      <a:gd name="T40" fmla="*/ 0 h 281"/>
                      <a:gd name="T41" fmla="*/ 65 w 65"/>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5" h="281">
                        <a:moveTo>
                          <a:pt x="0" y="0"/>
                        </a:moveTo>
                        <a:lnTo>
                          <a:pt x="5" y="2"/>
                        </a:lnTo>
                        <a:lnTo>
                          <a:pt x="9" y="6"/>
                        </a:lnTo>
                        <a:lnTo>
                          <a:pt x="10" y="13"/>
                        </a:lnTo>
                        <a:lnTo>
                          <a:pt x="12" y="23"/>
                        </a:lnTo>
                        <a:lnTo>
                          <a:pt x="32" y="257"/>
                        </a:lnTo>
                        <a:lnTo>
                          <a:pt x="34" y="270"/>
                        </a:lnTo>
                        <a:lnTo>
                          <a:pt x="35" y="274"/>
                        </a:lnTo>
                        <a:lnTo>
                          <a:pt x="39" y="278"/>
                        </a:lnTo>
                        <a:lnTo>
                          <a:pt x="43" y="280"/>
                        </a:lnTo>
                        <a:lnTo>
                          <a:pt x="47" y="276"/>
                        </a:lnTo>
                        <a:lnTo>
                          <a:pt x="50" y="270"/>
                        </a:lnTo>
                        <a:lnTo>
                          <a:pt x="64"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nvGrpSpPr>
                <p:cNvPr id="36904" name="Group 60"/>
                <p:cNvGrpSpPr>
                  <a:grpSpLocks/>
                </p:cNvGrpSpPr>
                <p:nvPr/>
              </p:nvGrpSpPr>
              <p:grpSpPr bwMode="auto">
                <a:xfrm>
                  <a:off x="3616" y="2690"/>
                  <a:ext cx="88" cy="283"/>
                  <a:chOff x="3616" y="2690"/>
                  <a:chExt cx="88" cy="283"/>
                </a:xfrm>
              </p:grpSpPr>
              <p:sp>
                <p:nvSpPr>
                  <p:cNvPr id="36905" name="Freeform 61"/>
                  <p:cNvSpPr>
                    <a:spLocks/>
                  </p:cNvSpPr>
                  <p:nvPr/>
                </p:nvSpPr>
                <p:spPr bwMode="auto">
                  <a:xfrm>
                    <a:off x="3616" y="2690"/>
                    <a:ext cx="25" cy="145"/>
                  </a:xfrm>
                  <a:custGeom>
                    <a:avLst/>
                    <a:gdLst>
                      <a:gd name="T0" fmla="*/ 0 w 25"/>
                      <a:gd name="T1" fmla="*/ 144 h 145"/>
                      <a:gd name="T2" fmla="*/ 15 w 25"/>
                      <a:gd name="T3" fmla="*/ 21 h 145"/>
                      <a:gd name="T4" fmla="*/ 15 w 25"/>
                      <a:gd name="T5" fmla="*/ 15 h 145"/>
                      <a:gd name="T6" fmla="*/ 16 w 25"/>
                      <a:gd name="T7" fmla="*/ 10 h 145"/>
                      <a:gd name="T8" fmla="*/ 17 w 25"/>
                      <a:gd name="T9" fmla="*/ 6 h 145"/>
                      <a:gd name="T10" fmla="*/ 20 w 25"/>
                      <a:gd name="T11" fmla="*/ 2 h 145"/>
                      <a:gd name="T12" fmla="*/ 24 w 25"/>
                      <a:gd name="T13" fmla="*/ 0 h 145"/>
                      <a:gd name="T14" fmla="*/ 0 60000 65536"/>
                      <a:gd name="T15" fmla="*/ 0 60000 65536"/>
                      <a:gd name="T16" fmla="*/ 0 60000 65536"/>
                      <a:gd name="T17" fmla="*/ 0 60000 65536"/>
                      <a:gd name="T18" fmla="*/ 0 60000 65536"/>
                      <a:gd name="T19" fmla="*/ 0 60000 65536"/>
                      <a:gd name="T20" fmla="*/ 0 60000 65536"/>
                      <a:gd name="T21" fmla="*/ 0 w 25"/>
                      <a:gd name="T22" fmla="*/ 0 h 145"/>
                      <a:gd name="T23" fmla="*/ 25 w 25"/>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145">
                        <a:moveTo>
                          <a:pt x="0" y="144"/>
                        </a:moveTo>
                        <a:lnTo>
                          <a:pt x="15" y="21"/>
                        </a:lnTo>
                        <a:lnTo>
                          <a:pt x="15" y="15"/>
                        </a:lnTo>
                        <a:lnTo>
                          <a:pt x="16" y="10"/>
                        </a:lnTo>
                        <a:lnTo>
                          <a:pt x="17" y="6"/>
                        </a:lnTo>
                        <a:lnTo>
                          <a:pt x="20" y="2"/>
                        </a:lnTo>
                        <a:lnTo>
                          <a:pt x="24"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06" name="Freeform 62"/>
                  <p:cNvSpPr>
                    <a:spLocks/>
                  </p:cNvSpPr>
                  <p:nvPr/>
                </p:nvSpPr>
                <p:spPr bwMode="auto">
                  <a:xfrm>
                    <a:off x="3640" y="2692"/>
                    <a:ext cx="64" cy="281"/>
                  </a:xfrm>
                  <a:custGeom>
                    <a:avLst/>
                    <a:gdLst>
                      <a:gd name="T0" fmla="*/ 0 w 64"/>
                      <a:gd name="T1" fmla="*/ 0 h 281"/>
                      <a:gd name="T2" fmla="*/ 5 w 64"/>
                      <a:gd name="T3" fmla="*/ 2 h 281"/>
                      <a:gd name="T4" fmla="*/ 9 w 64"/>
                      <a:gd name="T5" fmla="*/ 6 h 281"/>
                      <a:gd name="T6" fmla="*/ 10 w 64"/>
                      <a:gd name="T7" fmla="*/ 13 h 281"/>
                      <a:gd name="T8" fmla="*/ 11 w 64"/>
                      <a:gd name="T9" fmla="*/ 23 h 281"/>
                      <a:gd name="T10" fmla="*/ 31 w 64"/>
                      <a:gd name="T11" fmla="*/ 257 h 281"/>
                      <a:gd name="T12" fmla="*/ 33 w 64"/>
                      <a:gd name="T13" fmla="*/ 270 h 281"/>
                      <a:gd name="T14" fmla="*/ 35 w 64"/>
                      <a:gd name="T15" fmla="*/ 274 h 281"/>
                      <a:gd name="T16" fmla="*/ 39 w 64"/>
                      <a:gd name="T17" fmla="*/ 278 h 281"/>
                      <a:gd name="T18" fmla="*/ 42 w 64"/>
                      <a:gd name="T19" fmla="*/ 280 h 281"/>
                      <a:gd name="T20" fmla="*/ 46 w 64"/>
                      <a:gd name="T21" fmla="*/ 276 h 281"/>
                      <a:gd name="T22" fmla="*/ 49 w 64"/>
                      <a:gd name="T23" fmla="*/ 270 h 281"/>
                      <a:gd name="T24" fmla="*/ 63 w 64"/>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4"/>
                      <a:gd name="T40" fmla="*/ 0 h 281"/>
                      <a:gd name="T41" fmla="*/ 64 w 64"/>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4" h="281">
                        <a:moveTo>
                          <a:pt x="0" y="0"/>
                        </a:moveTo>
                        <a:lnTo>
                          <a:pt x="5" y="2"/>
                        </a:lnTo>
                        <a:lnTo>
                          <a:pt x="9" y="6"/>
                        </a:lnTo>
                        <a:lnTo>
                          <a:pt x="10" y="13"/>
                        </a:lnTo>
                        <a:lnTo>
                          <a:pt x="11" y="23"/>
                        </a:lnTo>
                        <a:lnTo>
                          <a:pt x="31" y="257"/>
                        </a:lnTo>
                        <a:lnTo>
                          <a:pt x="33" y="270"/>
                        </a:lnTo>
                        <a:lnTo>
                          <a:pt x="35" y="274"/>
                        </a:lnTo>
                        <a:lnTo>
                          <a:pt x="39" y="278"/>
                        </a:lnTo>
                        <a:lnTo>
                          <a:pt x="42" y="280"/>
                        </a:lnTo>
                        <a:lnTo>
                          <a:pt x="46" y="276"/>
                        </a:lnTo>
                        <a:lnTo>
                          <a:pt x="49" y="270"/>
                        </a:lnTo>
                        <a:lnTo>
                          <a:pt x="63"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grpSp>
            <p:nvGrpSpPr>
              <p:cNvPr id="36896" name="Group 63"/>
              <p:cNvGrpSpPr>
                <a:grpSpLocks/>
              </p:cNvGrpSpPr>
              <p:nvPr/>
            </p:nvGrpSpPr>
            <p:grpSpPr bwMode="auto">
              <a:xfrm>
                <a:off x="3703" y="2688"/>
                <a:ext cx="177" cy="283"/>
                <a:chOff x="3703" y="2688"/>
                <a:chExt cx="177" cy="283"/>
              </a:xfrm>
            </p:grpSpPr>
            <p:grpSp>
              <p:nvGrpSpPr>
                <p:cNvPr id="36897" name="Group 64"/>
                <p:cNvGrpSpPr>
                  <a:grpSpLocks/>
                </p:cNvGrpSpPr>
                <p:nvPr/>
              </p:nvGrpSpPr>
              <p:grpSpPr bwMode="auto">
                <a:xfrm>
                  <a:off x="3703" y="2688"/>
                  <a:ext cx="88" cy="283"/>
                  <a:chOff x="3703" y="2688"/>
                  <a:chExt cx="88" cy="283"/>
                </a:xfrm>
              </p:grpSpPr>
              <p:sp>
                <p:nvSpPr>
                  <p:cNvPr id="36901" name="Freeform 65"/>
                  <p:cNvSpPr>
                    <a:spLocks/>
                  </p:cNvSpPr>
                  <p:nvPr/>
                </p:nvSpPr>
                <p:spPr bwMode="auto">
                  <a:xfrm>
                    <a:off x="3703" y="2688"/>
                    <a:ext cx="26" cy="145"/>
                  </a:xfrm>
                  <a:custGeom>
                    <a:avLst/>
                    <a:gdLst>
                      <a:gd name="T0" fmla="*/ 0 w 26"/>
                      <a:gd name="T1" fmla="*/ 144 h 145"/>
                      <a:gd name="T2" fmla="*/ 15 w 26"/>
                      <a:gd name="T3" fmla="*/ 21 h 145"/>
                      <a:gd name="T4" fmla="*/ 16 w 26"/>
                      <a:gd name="T5" fmla="*/ 15 h 145"/>
                      <a:gd name="T6" fmla="*/ 17 w 26"/>
                      <a:gd name="T7" fmla="*/ 10 h 145"/>
                      <a:gd name="T8" fmla="*/ 18 w 26"/>
                      <a:gd name="T9" fmla="*/ 6 h 145"/>
                      <a:gd name="T10" fmla="*/ 21 w 26"/>
                      <a:gd name="T11" fmla="*/ 2 h 145"/>
                      <a:gd name="T12" fmla="*/ 25 w 26"/>
                      <a:gd name="T13" fmla="*/ 0 h 145"/>
                      <a:gd name="T14" fmla="*/ 0 60000 65536"/>
                      <a:gd name="T15" fmla="*/ 0 60000 65536"/>
                      <a:gd name="T16" fmla="*/ 0 60000 65536"/>
                      <a:gd name="T17" fmla="*/ 0 60000 65536"/>
                      <a:gd name="T18" fmla="*/ 0 60000 65536"/>
                      <a:gd name="T19" fmla="*/ 0 60000 65536"/>
                      <a:gd name="T20" fmla="*/ 0 60000 65536"/>
                      <a:gd name="T21" fmla="*/ 0 w 26"/>
                      <a:gd name="T22" fmla="*/ 0 h 145"/>
                      <a:gd name="T23" fmla="*/ 26 w 26"/>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 h="145">
                        <a:moveTo>
                          <a:pt x="0" y="144"/>
                        </a:moveTo>
                        <a:lnTo>
                          <a:pt x="15" y="21"/>
                        </a:lnTo>
                        <a:lnTo>
                          <a:pt x="16" y="15"/>
                        </a:lnTo>
                        <a:lnTo>
                          <a:pt x="17" y="10"/>
                        </a:lnTo>
                        <a:lnTo>
                          <a:pt x="18" y="6"/>
                        </a:lnTo>
                        <a:lnTo>
                          <a:pt x="21" y="2"/>
                        </a:lnTo>
                        <a:lnTo>
                          <a:pt x="25"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02" name="Freeform 66"/>
                  <p:cNvSpPr>
                    <a:spLocks/>
                  </p:cNvSpPr>
                  <p:nvPr/>
                </p:nvSpPr>
                <p:spPr bwMode="auto">
                  <a:xfrm>
                    <a:off x="3728" y="2690"/>
                    <a:ext cx="63" cy="281"/>
                  </a:xfrm>
                  <a:custGeom>
                    <a:avLst/>
                    <a:gdLst>
                      <a:gd name="T0" fmla="*/ 0 w 63"/>
                      <a:gd name="T1" fmla="*/ 0 h 281"/>
                      <a:gd name="T2" fmla="*/ 5 w 63"/>
                      <a:gd name="T3" fmla="*/ 2 h 281"/>
                      <a:gd name="T4" fmla="*/ 9 w 63"/>
                      <a:gd name="T5" fmla="*/ 6 h 281"/>
                      <a:gd name="T6" fmla="*/ 10 w 63"/>
                      <a:gd name="T7" fmla="*/ 13 h 281"/>
                      <a:gd name="T8" fmla="*/ 11 w 63"/>
                      <a:gd name="T9" fmla="*/ 23 h 281"/>
                      <a:gd name="T10" fmla="*/ 31 w 63"/>
                      <a:gd name="T11" fmla="*/ 257 h 281"/>
                      <a:gd name="T12" fmla="*/ 33 w 63"/>
                      <a:gd name="T13" fmla="*/ 270 h 281"/>
                      <a:gd name="T14" fmla="*/ 34 w 63"/>
                      <a:gd name="T15" fmla="*/ 274 h 281"/>
                      <a:gd name="T16" fmla="*/ 38 w 63"/>
                      <a:gd name="T17" fmla="*/ 278 h 281"/>
                      <a:gd name="T18" fmla="*/ 42 w 63"/>
                      <a:gd name="T19" fmla="*/ 280 h 281"/>
                      <a:gd name="T20" fmla="*/ 46 w 63"/>
                      <a:gd name="T21" fmla="*/ 276 h 281"/>
                      <a:gd name="T22" fmla="*/ 49 w 63"/>
                      <a:gd name="T23" fmla="*/ 270 h 281"/>
                      <a:gd name="T24" fmla="*/ 62 w 63"/>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281"/>
                      <a:gd name="T41" fmla="*/ 63 w 63"/>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281">
                        <a:moveTo>
                          <a:pt x="0" y="0"/>
                        </a:moveTo>
                        <a:lnTo>
                          <a:pt x="5" y="2"/>
                        </a:lnTo>
                        <a:lnTo>
                          <a:pt x="9" y="6"/>
                        </a:lnTo>
                        <a:lnTo>
                          <a:pt x="10" y="13"/>
                        </a:lnTo>
                        <a:lnTo>
                          <a:pt x="11" y="23"/>
                        </a:lnTo>
                        <a:lnTo>
                          <a:pt x="31" y="257"/>
                        </a:lnTo>
                        <a:lnTo>
                          <a:pt x="33" y="270"/>
                        </a:lnTo>
                        <a:lnTo>
                          <a:pt x="34" y="274"/>
                        </a:lnTo>
                        <a:lnTo>
                          <a:pt x="38" y="278"/>
                        </a:lnTo>
                        <a:lnTo>
                          <a:pt x="42" y="280"/>
                        </a:lnTo>
                        <a:lnTo>
                          <a:pt x="46" y="276"/>
                        </a:lnTo>
                        <a:lnTo>
                          <a:pt x="49" y="270"/>
                        </a:lnTo>
                        <a:lnTo>
                          <a:pt x="62"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nvGrpSpPr>
                <p:cNvPr id="36898" name="Group 67"/>
                <p:cNvGrpSpPr>
                  <a:grpSpLocks/>
                </p:cNvGrpSpPr>
                <p:nvPr/>
              </p:nvGrpSpPr>
              <p:grpSpPr bwMode="auto">
                <a:xfrm>
                  <a:off x="3791" y="2688"/>
                  <a:ext cx="89" cy="283"/>
                  <a:chOff x="3791" y="2688"/>
                  <a:chExt cx="89" cy="283"/>
                </a:xfrm>
              </p:grpSpPr>
              <p:sp>
                <p:nvSpPr>
                  <p:cNvPr id="36899" name="Freeform 68"/>
                  <p:cNvSpPr>
                    <a:spLocks/>
                  </p:cNvSpPr>
                  <p:nvPr/>
                </p:nvSpPr>
                <p:spPr bwMode="auto">
                  <a:xfrm>
                    <a:off x="3791" y="2688"/>
                    <a:ext cx="27" cy="145"/>
                  </a:xfrm>
                  <a:custGeom>
                    <a:avLst/>
                    <a:gdLst>
                      <a:gd name="T0" fmla="*/ 0 w 27"/>
                      <a:gd name="T1" fmla="*/ 144 h 145"/>
                      <a:gd name="T2" fmla="*/ 16 w 27"/>
                      <a:gd name="T3" fmla="*/ 21 h 145"/>
                      <a:gd name="T4" fmla="*/ 17 w 27"/>
                      <a:gd name="T5" fmla="*/ 15 h 145"/>
                      <a:gd name="T6" fmla="*/ 18 w 27"/>
                      <a:gd name="T7" fmla="*/ 10 h 145"/>
                      <a:gd name="T8" fmla="*/ 19 w 27"/>
                      <a:gd name="T9" fmla="*/ 6 h 145"/>
                      <a:gd name="T10" fmla="*/ 22 w 27"/>
                      <a:gd name="T11" fmla="*/ 2 h 145"/>
                      <a:gd name="T12" fmla="*/ 26 w 27"/>
                      <a:gd name="T13" fmla="*/ 0 h 145"/>
                      <a:gd name="T14" fmla="*/ 0 60000 65536"/>
                      <a:gd name="T15" fmla="*/ 0 60000 65536"/>
                      <a:gd name="T16" fmla="*/ 0 60000 65536"/>
                      <a:gd name="T17" fmla="*/ 0 60000 65536"/>
                      <a:gd name="T18" fmla="*/ 0 60000 65536"/>
                      <a:gd name="T19" fmla="*/ 0 60000 65536"/>
                      <a:gd name="T20" fmla="*/ 0 60000 65536"/>
                      <a:gd name="T21" fmla="*/ 0 w 27"/>
                      <a:gd name="T22" fmla="*/ 0 h 145"/>
                      <a:gd name="T23" fmla="*/ 27 w 27"/>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45">
                        <a:moveTo>
                          <a:pt x="0" y="144"/>
                        </a:moveTo>
                        <a:lnTo>
                          <a:pt x="16" y="21"/>
                        </a:lnTo>
                        <a:lnTo>
                          <a:pt x="17" y="15"/>
                        </a:lnTo>
                        <a:lnTo>
                          <a:pt x="18" y="10"/>
                        </a:lnTo>
                        <a:lnTo>
                          <a:pt x="19" y="6"/>
                        </a:lnTo>
                        <a:lnTo>
                          <a:pt x="22" y="2"/>
                        </a:lnTo>
                        <a:lnTo>
                          <a:pt x="26" y="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900" name="Freeform 69"/>
                  <p:cNvSpPr>
                    <a:spLocks/>
                  </p:cNvSpPr>
                  <p:nvPr/>
                </p:nvSpPr>
                <p:spPr bwMode="auto">
                  <a:xfrm>
                    <a:off x="3817" y="2690"/>
                    <a:ext cx="63" cy="281"/>
                  </a:xfrm>
                  <a:custGeom>
                    <a:avLst/>
                    <a:gdLst>
                      <a:gd name="T0" fmla="*/ 0 w 63"/>
                      <a:gd name="T1" fmla="*/ 0 h 281"/>
                      <a:gd name="T2" fmla="*/ 5 w 63"/>
                      <a:gd name="T3" fmla="*/ 2 h 281"/>
                      <a:gd name="T4" fmla="*/ 9 w 63"/>
                      <a:gd name="T5" fmla="*/ 6 h 281"/>
                      <a:gd name="T6" fmla="*/ 10 w 63"/>
                      <a:gd name="T7" fmla="*/ 13 h 281"/>
                      <a:gd name="T8" fmla="*/ 11 w 63"/>
                      <a:gd name="T9" fmla="*/ 23 h 281"/>
                      <a:gd name="T10" fmla="*/ 31 w 63"/>
                      <a:gd name="T11" fmla="*/ 257 h 281"/>
                      <a:gd name="T12" fmla="*/ 33 w 63"/>
                      <a:gd name="T13" fmla="*/ 270 h 281"/>
                      <a:gd name="T14" fmla="*/ 34 w 63"/>
                      <a:gd name="T15" fmla="*/ 274 h 281"/>
                      <a:gd name="T16" fmla="*/ 38 w 63"/>
                      <a:gd name="T17" fmla="*/ 278 h 281"/>
                      <a:gd name="T18" fmla="*/ 42 w 63"/>
                      <a:gd name="T19" fmla="*/ 280 h 281"/>
                      <a:gd name="T20" fmla="*/ 46 w 63"/>
                      <a:gd name="T21" fmla="*/ 276 h 281"/>
                      <a:gd name="T22" fmla="*/ 49 w 63"/>
                      <a:gd name="T23" fmla="*/ 270 h 281"/>
                      <a:gd name="T24" fmla="*/ 62 w 63"/>
                      <a:gd name="T25" fmla="*/ 150 h 28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3"/>
                      <a:gd name="T40" fmla="*/ 0 h 281"/>
                      <a:gd name="T41" fmla="*/ 63 w 63"/>
                      <a:gd name="T42" fmla="*/ 281 h 28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3" h="281">
                        <a:moveTo>
                          <a:pt x="0" y="0"/>
                        </a:moveTo>
                        <a:lnTo>
                          <a:pt x="5" y="2"/>
                        </a:lnTo>
                        <a:lnTo>
                          <a:pt x="9" y="6"/>
                        </a:lnTo>
                        <a:lnTo>
                          <a:pt x="10" y="13"/>
                        </a:lnTo>
                        <a:lnTo>
                          <a:pt x="11" y="23"/>
                        </a:lnTo>
                        <a:lnTo>
                          <a:pt x="31" y="257"/>
                        </a:lnTo>
                        <a:lnTo>
                          <a:pt x="33" y="270"/>
                        </a:lnTo>
                        <a:lnTo>
                          <a:pt x="34" y="274"/>
                        </a:lnTo>
                        <a:lnTo>
                          <a:pt x="38" y="278"/>
                        </a:lnTo>
                        <a:lnTo>
                          <a:pt x="42" y="280"/>
                        </a:lnTo>
                        <a:lnTo>
                          <a:pt x="46" y="276"/>
                        </a:lnTo>
                        <a:lnTo>
                          <a:pt x="49" y="270"/>
                        </a:lnTo>
                        <a:lnTo>
                          <a:pt x="62" y="15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grpSp>
        </p:grpSp>
        <p:sp>
          <p:nvSpPr>
            <p:cNvPr id="36883" name="Rectangle 70"/>
            <p:cNvSpPr>
              <a:spLocks noChangeArrowheads="1"/>
            </p:cNvSpPr>
            <p:nvPr/>
          </p:nvSpPr>
          <p:spPr bwMode="auto">
            <a:xfrm>
              <a:off x="657" y="2857"/>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数字数据</a:t>
              </a:r>
            </a:p>
          </p:txBody>
        </p:sp>
        <p:sp>
          <p:nvSpPr>
            <p:cNvPr id="36884" name="Line 71"/>
            <p:cNvSpPr>
              <a:spLocks noChangeShapeType="1"/>
            </p:cNvSpPr>
            <p:nvPr/>
          </p:nvSpPr>
          <p:spPr bwMode="auto">
            <a:xfrm>
              <a:off x="1497" y="3017"/>
              <a:ext cx="835"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36885" name="Rectangle 72"/>
            <p:cNvSpPr>
              <a:spLocks noChangeArrowheads="1"/>
            </p:cNvSpPr>
            <p:nvPr/>
          </p:nvSpPr>
          <p:spPr bwMode="auto">
            <a:xfrm>
              <a:off x="4002" y="2872"/>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模拟信号</a:t>
              </a:r>
            </a:p>
          </p:txBody>
        </p:sp>
        <p:sp>
          <p:nvSpPr>
            <p:cNvPr id="36886" name="Rectangle 73"/>
            <p:cNvSpPr>
              <a:spLocks noChangeArrowheads="1"/>
            </p:cNvSpPr>
            <p:nvPr/>
          </p:nvSpPr>
          <p:spPr bwMode="auto">
            <a:xfrm>
              <a:off x="2330" y="2775"/>
              <a:ext cx="775" cy="484"/>
            </a:xfrm>
            <a:prstGeom prst="rect">
              <a:avLst/>
            </a:prstGeom>
            <a:solidFill>
              <a:srgbClr val="FFFF66"/>
            </a:solidFill>
            <a:ln w="12700">
              <a:solidFill>
                <a:srgbClr val="000000"/>
              </a:solidFill>
              <a:miter lim="800000"/>
              <a:headEnd/>
              <a:tailEnd/>
            </a:ln>
          </p:spPr>
          <p:txBody>
            <a:bodyPr wrap="none" lIns="92075" tIns="46038" rIns="92075" bIns="46038" anchor="ctr"/>
            <a:lstStyle/>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p:txBody>
        </p:sp>
        <p:sp>
          <p:nvSpPr>
            <p:cNvPr id="36887" name="Rectangle 74"/>
            <p:cNvSpPr>
              <a:spLocks noChangeArrowheads="1"/>
            </p:cNvSpPr>
            <p:nvPr/>
          </p:nvSpPr>
          <p:spPr bwMode="auto">
            <a:xfrm>
              <a:off x="2390" y="2868"/>
              <a:ext cx="59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黑体" pitchFamily="49" charset="-122"/>
                  <a:ea typeface="黑体" pitchFamily="49" charset="-122"/>
                </a:rPr>
                <a:t>调制器</a:t>
              </a:r>
            </a:p>
          </p:txBody>
        </p:sp>
        <p:sp>
          <p:nvSpPr>
            <p:cNvPr id="36888" name="Line 75"/>
            <p:cNvSpPr>
              <a:spLocks noChangeShapeType="1"/>
            </p:cNvSpPr>
            <p:nvPr/>
          </p:nvSpPr>
          <p:spPr bwMode="auto">
            <a:xfrm>
              <a:off x="3103" y="3017"/>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grpSp>
        <p:nvGrpSpPr>
          <p:cNvPr id="22" name="Group 76"/>
          <p:cNvGrpSpPr>
            <a:grpSpLocks/>
          </p:cNvGrpSpPr>
          <p:nvPr/>
        </p:nvGrpSpPr>
        <p:grpSpPr bwMode="auto">
          <a:xfrm>
            <a:off x="1042988" y="4716463"/>
            <a:ext cx="6510337" cy="876300"/>
            <a:chOff x="657" y="3379"/>
            <a:chExt cx="4101" cy="552"/>
          </a:xfrm>
        </p:grpSpPr>
        <p:grpSp>
          <p:nvGrpSpPr>
            <p:cNvPr id="36871" name="Group 77"/>
            <p:cNvGrpSpPr>
              <a:grpSpLocks/>
            </p:cNvGrpSpPr>
            <p:nvPr/>
          </p:nvGrpSpPr>
          <p:grpSpPr bwMode="auto">
            <a:xfrm>
              <a:off x="3170" y="3379"/>
              <a:ext cx="707" cy="241"/>
              <a:chOff x="3170" y="3379"/>
              <a:chExt cx="707" cy="241"/>
            </a:xfrm>
          </p:grpSpPr>
          <p:sp>
            <p:nvSpPr>
              <p:cNvPr id="36879" name="Freeform 78"/>
              <p:cNvSpPr>
                <a:spLocks/>
              </p:cNvSpPr>
              <p:nvPr/>
            </p:nvSpPr>
            <p:spPr bwMode="auto">
              <a:xfrm>
                <a:off x="3170" y="3379"/>
                <a:ext cx="378" cy="241"/>
              </a:xfrm>
              <a:custGeom>
                <a:avLst/>
                <a:gdLst>
                  <a:gd name="T0" fmla="*/ 0 w 378"/>
                  <a:gd name="T1" fmla="*/ 240 h 241"/>
                  <a:gd name="T2" fmla="*/ 54 w 378"/>
                  <a:gd name="T3" fmla="*/ 240 h 241"/>
                  <a:gd name="T4" fmla="*/ 54 w 378"/>
                  <a:gd name="T5" fmla="*/ 0 h 241"/>
                  <a:gd name="T6" fmla="*/ 108 w 378"/>
                  <a:gd name="T7" fmla="*/ 0 h 241"/>
                  <a:gd name="T8" fmla="*/ 108 w 378"/>
                  <a:gd name="T9" fmla="*/ 240 h 241"/>
                  <a:gd name="T10" fmla="*/ 162 w 378"/>
                  <a:gd name="T11" fmla="*/ 240 h 241"/>
                  <a:gd name="T12" fmla="*/ 162 w 378"/>
                  <a:gd name="T13" fmla="*/ 0 h 241"/>
                  <a:gd name="T14" fmla="*/ 215 w 378"/>
                  <a:gd name="T15" fmla="*/ 0 h 241"/>
                  <a:gd name="T16" fmla="*/ 215 w 378"/>
                  <a:gd name="T17" fmla="*/ 240 h 241"/>
                  <a:gd name="T18" fmla="*/ 269 w 378"/>
                  <a:gd name="T19" fmla="*/ 240 h 241"/>
                  <a:gd name="T20" fmla="*/ 269 w 378"/>
                  <a:gd name="T21" fmla="*/ 0 h 241"/>
                  <a:gd name="T22" fmla="*/ 323 w 378"/>
                  <a:gd name="T23" fmla="*/ 0 h 241"/>
                  <a:gd name="T24" fmla="*/ 323 w 378"/>
                  <a:gd name="T25" fmla="*/ 240 h 241"/>
                  <a:gd name="T26" fmla="*/ 377 w 378"/>
                  <a:gd name="T27" fmla="*/ 240 h 2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
                  <a:gd name="T43" fmla="*/ 0 h 241"/>
                  <a:gd name="T44" fmla="*/ 378 w 378"/>
                  <a:gd name="T45" fmla="*/ 241 h 2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 h="241">
                    <a:moveTo>
                      <a:pt x="0" y="240"/>
                    </a:moveTo>
                    <a:lnTo>
                      <a:pt x="54" y="240"/>
                    </a:lnTo>
                    <a:lnTo>
                      <a:pt x="54" y="0"/>
                    </a:lnTo>
                    <a:lnTo>
                      <a:pt x="108" y="0"/>
                    </a:lnTo>
                    <a:lnTo>
                      <a:pt x="108" y="240"/>
                    </a:lnTo>
                    <a:lnTo>
                      <a:pt x="162" y="240"/>
                    </a:lnTo>
                    <a:lnTo>
                      <a:pt x="162" y="0"/>
                    </a:lnTo>
                    <a:lnTo>
                      <a:pt x="215" y="0"/>
                    </a:lnTo>
                    <a:lnTo>
                      <a:pt x="215" y="240"/>
                    </a:lnTo>
                    <a:lnTo>
                      <a:pt x="269" y="240"/>
                    </a:lnTo>
                    <a:lnTo>
                      <a:pt x="269" y="0"/>
                    </a:lnTo>
                    <a:lnTo>
                      <a:pt x="323" y="0"/>
                    </a:lnTo>
                    <a:lnTo>
                      <a:pt x="323" y="240"/>
                    </a:lnTo>
                    <a:lnTo>
                      <a:pt x="377" y="240"/>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880" name="Freeform 79"/>
              <p:cNvSpPr>
                <a:spLocks/>
              </p:cNvSpPr>
              <p:nvPr/>
            </p:nvSpPr>
            <p:spPr bwMode="auto">
              <a:xfrm>
                <a:off x="3499" y="3379"/>
                <a:ext cx="378" cy="241"/>
              </a:xfrm>
              <a:custGeom>
                <a:avLst/>
                <a:gdLst>
                  <a:gd name="T0" fmla="*/ 0 w 378"/>
                  <a:gd name="T1" fmla="*/ 240 h 241"/>
                  <a:gd name="T2" fmla="*/ 54 w 378"/>
                  <a:gd name="T3" fmla="*/ 240 h 241"/>
                  <a:gd name="T4" fmla="*/ 54 w 378"/>
                  <a:gd name="T5" fmla="*/ 0 h 241"/>
                  <a:gd name="T6" fmla="*/ 108 w 378"/>
                  <a:gd name="T7" fmla="*/ 0 h 241"/>
                  <a:gd name="T8" fmla="*/ 108 w 378"/>
                  <a:gd name="T9" fmla="*/ 240 h 241"/>
                  <a:gd name="T10" fmla="*/ 162 w 378"/>
                  <a:gd name="T11" fmla="*/ 240 h 241"/>
                  <a:gd name="T12" fmla="*/ 162 w 378"/>
                  <a:gd name="T13" fmla="*/ 0 h 241"/>
                  <a:gd name="T14" fmla="*/ 215 w 378"/>
                  <a:gd name="T15" fmla="*/ 0 h 241"/>
                  <a:gd name="T16" fmla="*/ 215 w 378"/>
                  <a:gd name="T17" fmla="*/ 240 h 241"/>
                  <a:gd name="T18" fmla="*/ 269 w 378"/>
                  <a:gd name="T19" fmla="*/ 240 h 241"/>
                  <a:gd name="T20" fmla="*/ 269 w 378"/>
                  <a:gd name="T21" fmla="*/ 0 h 241"/>
                  <a:gd name="T22" fmla="*/ 323 w 378"/>
                  <a:gd name="T23" fmla="*/ 0 h 241"/>
                  <a:gd name="T24" fmla="*/ 323 w 378"/>
                  <a:gd name="T25" fmla="*/ 240 h 241"/>
                  <a:gd name="T26" fmla="*/ 377 w 378"/>
                  <a:gd name="T27" fmla="*/ 240 h 24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78"/>
                  <a:gd name="T43" fmla="*/ 0 h 241"/>
                  <a:gd name="T44" fmla="*/ 378 w 378"/>
                  <a:gd name="T45" fmla="*/ 241 h 24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78" h="241">
                    <a:moveTo>
                      <a:pt x="0" y="240"/>
                    </a:moveTo>
                    <a:lnTo>
                      <a:pt x="54" y="240"/>
                    </a:lnTo>
                    <a:lnTo>
                      <a:pt x="54" y="0"/>
                    </a:lnTo>
                    <a:lnTo>
                      <a:pt x="108" y="0"/>
                    </a:lnTo>
                    <a:lnTo>
                      <a:pt x="108" y="240"/>
                    </a:lnTo>
                    <a:lnTo>
                      <a:pt x="162" y="240"/>
                    </a:lnTo>
                    <a:lnTo>
                      <a:pt x="162" y="0"/>
                    </a:lnTo>
                    <a:lnTo>
                      <a:pt x="215" y="0"/>
                    </a:lnTo>
                    <a:lnTo>
                      <a:pt x="215" y="240"/>
                    </a:lnTo>
                    <a:lnTo>
                      <a:pt x="269" y="240"/>
                    </a:lnTo>
                    <a:lnTo>
                      <a:pt x="269" y="0"/>
                    </a:lnTo>
                    <a:lnTo>
                      <a:pt x="323" y="0"/>
                    </a:lnTo>
                    <a:lnTo>
                      <a:pt x="323" y="240"/>
                    </a:lnTo>
                    <a:lnTo>
                      <a:pt x="377" y="240"/>
                    </a:lnTo>
                  </a:path>
                </a:pathLst>
              </a:custGeom>
              <a:noFill/>
              <a:ln w="25400" cap="rnd" cmpd="sng">
                <a:solidFill>
                  <a:srgbClr val="333399"/>
                </a:solidFill>
                <a:prstDash val="solid"/>
                <a:round/>
                <a:headEnd type="none" w="sm" len="sm"/>
                <a:tailEnd type="none" w="sm" len="sm"/>
              </a:ln>
            </p:spPr>
            <p:txBody>
              <a:bodyPr/>
              <a:lstStyle/>
              <a:p>
                <a:endParaRPr lang="zh-CN" altLang="en-US"/>
              </a:p>
            </p:txBody>
          </p:sp>
        </p:grpSp>
        <p:sp>
          <p:nvSpPr>
            <p:cNvPr id="36872" name="Freeform 80"/>
            <p:cNvSpPr>
              <a:spLocks/>
            </p:cNvSpPr>
            <p:nvPr/>
          </p:nvSpPr>
          <p:spPr bwMode="auto">
            <a:xfrm>
              <a:off x="1587" y="3485"/>
              <a:ext cx="673" cy="110"/>
            </a:xfrm>
            <a:custGeom>
              <a:avLst/>
              <a:gdLst>
                <a:gd name="T0" fmla="*/ 0 w 673"/>
                <a:gd name="T1" fmla="*/ 109 h 110"/>
                <a:gd name="T2" fmla="*/ 96 w 673"/>
                <a:gd name="T3" fmla="*/ 109 h 110"/>
                <a:gd name="T4" fmla="*/ 96 w 673"/>
                <a:gd name="T5" fmla="*/ 0 h 110"/>
                <a:gd name="T6" fmla="*/ 192 w 673"/>
                <a:gd name="T7" fmla="*/ 0 h 110"/>
                <a:gd name="T8" fmla="*/ 192 w 673"/>
                <a:gd name="T9" fmla="*/ 109 h 110"/>
                <a:gd name="T10" fmla="*/ 288 w 673"/>
                <a:gd name="T11" fmla="*/ 109 h 110"/>
                <a:gd name="T12" fmla="*/ 288 w 673"/>
                <a:gd name="T13" fmla="*/ 0 h 110"/>
                <a:gd name="T14" fmla="*/ 384 w 673"/>
                <a:gd name="T15" fmla="*/ 0 h 110"/>
                <a:gd name="T16" fmla="*/ 384 w 673"/>
                <a:gd name="T17" fmla="*/ 109 h 110"/>
                <a:gd name="T18" fmla="*/ 480 w 673"/>
                <a:gd name="T19" fmla="*/ 109 h 110"/>
                <a:gd name="T20" fmla="*/ 480 w 673"/>
                <a:gd name="T21" fmla="*/ 0 h 110"/>
                <a:gd name="T22" fmla="*/ 576 w 673"/>
                <a:gd name="T23" fmla="*/ 0 h 110"/>
                <a:gd name="T24" fmla="*/ 576 w 673"/>
                <a:gd name="T25" fmla="*/ 109 h 110"/>
                <a:gd name="T26" fmla="*/ 672 w 673"/>
                <a:gd name="T27" fmla="*/ 109 h 1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3"/>
                <a:gd name="T43" fmla="*/ 0 h 110"/>
                <a:gd name="T44" fmla="*/ 673 w 673"/>
                <a:gd name="T45" fmla="*/ 110 h 1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3" h="110">
                  <a:moveTo>
                    <a:pt x="0" y="109"/>
                  </a:moveTo>
                  <a:lnTo>
                    <a:pt x="96" y="109"/>
                  </a:lnTo>
                  <a:lnTo>
                    <a:pt x="96" y="0"/>
                  </a:lnTo>
                  <a:lnTo>
                    <a:pt x="192" y="0"/>
                  </a:lnTo>
                  <a:lnTo>
                    <a:pt x="192" y="109"/>
                  </a:lnTo>
                  <a:lnTo>
                    <a:pt x="288" y="109"/>
                  </a:lnTo>
                  <a:lnTo>
                    <a:pt x="288" y="0"/>
                  </a:lnTo>
                  <a:lnTo>
                    <a:pt x="384" y="0"/>
                  </a:lnTo>
                  <a:lnTo>
                    <a:pt x="384" y="109"/>
                  </a:lnTo>
                  <a:lnTo>
                    <a:pt x="480" y="109"/>
                  </a:lnTo>
                  <a:lnTo>
                    <a:pt x="480" y="0"/>
                  </a:lnTo>
                  <a:lnTo>
                    <a:pt x="576" y="0"/>
                  </a:lnTo>
                  <a:lnTo>
                    <a:pt x="576" y="109"/>
                  </a:lnTo>
                  <a:lnTo>
                    <a:pt x="672" y="109"/>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36873" name="Rectangle 81"/>
            <p:cNvSpPr>
              <a:spLocks noChangeArrowheads="1"/>
            </p:cNvSpPr>
            <p:nvPr/>
          </p:nvSpPr>
          <p:spPr bwMode="auto">
            <a:xfrm>
              <a:off x="657" y="3529"/>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数字数据</a:t>
              </a:r>
            </a:p>
          </p:txBody>
        </p:sp>
        <p:sp>
          <p:nvSpPr>
            <p:cNvPr id="36874" name="Line 82"/>
            <p:cNvSpPr>
              <a:spLocks noChangeShapeType="1"/>
            </p:cNvSpPr>
            <p:nvPr/>
          </p:nvSpPr>
          <p:spPr bwMode="auto">
            <a:xfrm>
              <a:off x="1497" y="3689"/>
              <a:ext cx="835"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36875" name="Rectangle 83"/>
            <p:cNvSpPr>
              <a:spLocks noChangeArrowheads="1"/>
            </p:cNvSpPr>
            <p:nvPr/>
          </p:nvSpPr>
          <p:spPr bwMode="auto">
            <a:xfrm>
              <a:off x="4002" y="3544"/>
              <a:ext cx="756" cy="250"/>
            </a:xfrm>
            <a:prstGeom prst="rect">
              <a:avLst/>
            </a:prstGeom>
            <a:noFill/>
            <a:ln w="9525">
              <a:noFill/>
              <a:miter lim="800000"/>
              <a:headEnd/>
              <a:tailEnd/>
            </a:ln>
          </p:spPr>
          <p:txBody>
            <a:bodyPr wrap="none" lIns="92075" tIns="46038" rIns="92075" bIns="46038">
              <a:spAutoFit/>
            </a:bodyPr>
            <a:lstStyle/>
            <a:p>
              <a:pPr algn="l"/>
              <a:r>
                <a:rPr lang="zh-CN" altLang="en-US" sz="2000">
                  <a:latin typeface="Times New Roman" pitchFamily="18" charset="0"/>
                  <a:ea typeface="黑体" pitchFamily="49" charset="-122"/>
                </a:rPr>
                <a:t>数字信号</a:t>
              </a:r>
            </a:p>
          </p:txBody>
        </p:sp>
        <p:sp>
          <p:nvSpPr>
            <p:cNvPr id="36876" name="Rectangle 84"/>
            <p:cNvSpPr>
              <a:spLocks noChangeArrowheads="1"/>
            </p:cNvSpPr>
            <p:nvPr/>
          </p:nvSpPr>
          <p:spPr bwMode="auto">
            <a:xfrm>
              <a:off x="2330" y="3447"/>
              <a:ext cx="775" cy="484"/>
            </a:xfrm>
            <a:prstGeom prst="rect">
              <a:avLst/>
            </a:prstGeom>
            <a:solidFill>
              <a:srgbClr val="FFFF66"/>
            </a:solidFill>
            <a:ln w="12700">
              <a:solidFill>
                <a:srgbClr val="000000"/>
              </a:solidFill>
              <a:miter lim="800000"/>
              <a:headEnd/>
              <a:tailEnd/>
            </a:ln>
          </p:spPr>
          <p:txBody>
            <a:bodyPr wrap="none" lIns="92075" tIns="46038" rIns="92075" bIns="46038" anchor="ctr"/>
            <a:lstStyle/>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a:p>
              <a:endParaRPr lang="en-US" altLang="zh-CN" sz="1600">
                <a:latin typeface="Times New Roman" pitchFamily="18" charset="0"/>
              </a:endParaRPr>
            </a:p>
          </p:txBody>
        </p:sp>
        <p:sp>
          <p:nvSpPr>
            <p:cNvPr id="36877" name="Rectangle 85"/>
            <p:cNvSpPr>
              <a:spLocks noChangeArrowheads="1"/>
            </p:cNvSpPr>
            <p:nvPr/>
          </p:nvSpPr>
          <p:spPr bwMode="auto">
            <a:xfrm>
              <a:off x="2390" y="3477"/>
              <a:ext cx="596" cy="442"/>
            </a:xfrm>
            <a:prstGeom prst="rect">
              <a:avLst/>
            </a:prstGeom>
            <a:noFill/>
            <a:ln w="9525">
              <a:noFill/>
              <a:miter lim="800000"/>
              <a:headEnd/>
              <a:tailEnd/>
            </a:ln>
          </p:spPr>
          <p:txBody>
            <a:bodyPr wrap="none" lIns="92075" tIns="46038" rIns="92075" bIns="46038">
              <a:spAutoFit/>
            </a:bodyPr>
            <a:lstStyle/>
            <a:p>
              <a:pPr algn="l"/>
              <a:r>
                <a:rPr lang="en-US" altLang="zh-CN" sz="2000">
                  <a:latin typeface="黑体" pitchFamily="49" charset="-122"/>
                  <a:ea typeface="黑体" pitchFamily="49" charset="-122"/>
                </a:rPr>
                <a:t> </a:t>
              </a:r>
              <a:r>
                <a:rPr lang="zh-CN" altLang="en-US" sz="2000">
                  <a:latin typeface="黑体" pitchFamily="49" charset="-122"/>
                  <a:ea typeface="黑体" pitchFamily="49" charset="-122"/>
                </a:rPr>
                <a:t>数字</a:t>
              </a:r>
            </a:p>
            <a:p>
              <a:pPr algn="l"/>
              <a:r>
                <a:rPr lang="zh-CN" altLang="en-US" sz="2000">
                  <a:latin typeface="黑体" pitchFamily="49" charset="-122"/>
                  <a:ea typeface="黑体" pitchFamily="49" charset="-122"/>
                </a:rPr>
                <a:t>发送器</a:t>
              </a:r>
            </a:p>
          </p:txBody>
        </p:sp>
        <p:sp>
          <p:nvSpPr>
            <p:cNvPr id="36878" name="Line 86"/>
            <p:cNvSpPr>
              <a:spLocks noChangeShapeType="1"/>
            </p:cNvSpPr>
            <p:nvPr/>
          </p:nvSpPr>
          <p:spPr bwMode="auto">
            <a:xfrm>
              <a:off x="3103" y="3689"/>
              <a:ext cx="835" cy="0"/>
            </a:xfrm>
            <a:prstGeom prst="line">
              <a:avLst/>
            </a:prstGeom>
            <a:noFill/>
            <a:ln w="25400">
              <a:solidFill>
                <a:srgbClr val="333399"/>
              </a:solidFill>
              <a:round/>
              <a:headEnd type="none" w="sm" len="sm"/>
              <a:tailEnd type="stealth" w="med" len="lg"/>
            </a:ln>
          </p:spPr>
          <p:txBody>
            <a:bodyPr/>
            <a:lstStyle/>
            <a:p>
              <a:endParaRPr lang="zh-CN" altLang="en-US"/>
            </a:p>
          </p:txBody>
        </p:sp>
      </p:grpSp>
      <p:sp>
        <p:nvSpPr>
          <p:cNvPr id="87" name="矩形 86"/>
          <p:cNvSpPr/>
          <p:nvPr/>
        </p:nvSpPr>
        <p:spPr>
          <a:xfrm>
            <a:off x="6072198" y="2214554"/>
            <a:ext cx="2837636" cy="400110"/>
          </a:xfrm>
          <a:prstGeom prst="rect">
            <a:avLst/>
          </a:prstGeom>
        </p:spPr>
        <p:txBody>
          <a:bodyPr wrap="none">
            <a:spAutoFit/>
          </a:bodyPr>
          <a:lstStyle/>
          <a:p>
            <a:pPr eaLnBrk="1" hangingPunct="1"/>
            <a:r>
              <a:rPr lang="en-US" sz="2000" dirty="0">
                <a:latin typeface="Arial" pitchFamily="34" charset="0"/>
              </a:rPr>
              <a:t>Pulse Code Modulation</a:t>
            </a:r>
            <a:endParaRPr lang="zh-CN" altLang="zh-CN" sz="2000" dirty="0"/>
          </a:p>
        </p:txBody>
      </p:sp>
    </p:spTree>
    <p:extLst>
      <p:ext uri="{BB962C8B-B14F-4D97-AF65-F5344CB8AC3E}">
        <p14:creationId xmlns="" xmlns:p14="http://schemas.microsoft.com/office/powerpoint/2010/main" val="422631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linds(horizontal)">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光纤通信中使用的光波的波段</a:t>
            </a:r>
          </a:p>
        </p:txBody>
      </p:sp>
      <p:sp>
        <p:nvSpPr>
          <p:cNvPr id="3" name="内容占位符 2"/>
          <p:cNvSpPr>
            <a:spLocks noGrp="1"/>
          </p:cNvSpPr>
          <p:nvPr>
            <p:ph idx="1"/>
          </p:nvPr>
        </p:nvSpPr>
        <p:spPr>
          <a:xfrm>
            <a:off x="330200" y="1071546"/>
            <a:ext cx="8483600" cy="5105417"/>
          </a:xfrm>
        </p:spPr>
        <p:txBody>
          <a:bodyPr/>
          <a:lstStyle/>
          <a:p>
            <a:pPr>
              <a:spcBef>
                <a:spcPts val="600"/>
              </a:spcBef>
            </a:pPr>
            <a:r>
              <a:rPr lang="zh-CN" altLang="zh-CN" dirty="0"/>
              <a:t>常用的三个波段的中心分别位于</a:t>
            </a:r>
            <a:r>
              <a:rPr lang="en-US" altLang="zh-CN" dirty="0">
                <a:solidFill>
                  <a:srgbClr val="0000CC"/>
                </a:solidFill>
              </a:rPr>
              <a:t>850 nm, 1300 nm </a:t>
            </a:r>
            <a:r>
              <a:rPr lang="zh-CN" altLang="zh-CN" dirty="0">
                <a:solidFill>
                  <a:srgbClr val="0000CC"/>
                </a:solidFill>
              </a:rPr>
              <a:t>和</a:t>
            </a:r>
            <a:r>
              <a:rPr lang="en-US" altLang="zh-CN" dirty="0">
                <a:solidFill>
                  <a:srgbClr val="0000CC"/>
                </a:solidFill>
              </a:rPr>
              <a:t> 1550 nm</a:t>
            </a:r>
            <a:r>
              <a:rPr lang="zh-CN" altLang="en-US" dirty="0">
                <a:solidFill>
                  <a:srgbClr val="0000CC"/>
                </a:solidFill>
              </a:rPr>
              <a:t>。</a:t>
            </a:r>
            <a:endParaRPr lang="en-US" altLang="zh-CN" dirty="0">
              <a:solidFill>
                <a:srgbClr val="0000CC"/>
              </a:solidFill>
            </a:endParaRPr>
          </a:p>
          <a:p>
            <a:pPr>
              <a:spcBef>
                <a:spcPts val="600"/>
              </a:spcBef>
            </a:pPr>
            <a:endParaRPr lang="en-US" altLang="zh-CN" dirty="0"/>
          </a:p>
          <a:p>
            <a:pPr>
              <a:spcBef>
                <a:spcPts val="600"/>
              </a:spcBef>
            </a:pPr>
            <a:r>
              <a:rPr lang="zh-CN" altLang="zh-CN" dirty="0"/>
              <a:t>所有这三个波段都具有</a:t>
            </a:r>
            <a:r>
              <a:rPr lang="en-US" altLang="zh-CN" dirty="0">
                <a:solidFill>
                  <a:srgbClr val="FF0000"/>
                </a:solidFill>
              </a:rPr>
              <a:t>25000~30000</a:t>
            </a:r>
            <a:r>
              <a:rPr lang="en-US" altLang="zh-CN" dirty="0">
                <a:solidFill>
                  <a:srgbClr val="0000CC"/>
                </a:solidFill>
              </a:rPr>
              <a:t> </a:t>
            </a:r>
            <a:r>
              <a:rPr lang="en-US" altLang="zh-CN" dirty="0">
                <a:solidFill>
                  <a:srgbClr val="FF0000"/>
                </a:solidFill>
              </a:rPr>
              <a:t>GHz </a:t>
            </a:r>
            <a:r>
              <a:rPr lang="zh-CN" altLang="zh-CN" dirty="0">
                <a:solidFill>
                  <a:srgbClr val="FF0000"/>
                </a:solidFill>
              </a:rPr>
              <a:t>的带宽</a:t>
            </a:r>
            <a:r>
              <a:rPr lang="zh-CN" altLang="zh-CN" dirty="0">
                <a:solidFill>
                  <a:srgbClr val="0000CC"/>
                </a:solidFill>
              </a:rPr>
              <a:t>，</a:t>
            </a:r>
            <a:r>
              <a:rPr lang="zh-CN" altLang="zh-CN" dirty="0"/>
              <a:t>可见光纤的通信容量非常大</a:t>
            </a:r>
            <a:r>
              <a:rPr lang="zh-CN" altLang="en-US" dirty="0"/>
              <a:t>。</a:t>
            </a:r>
            <a:endParaRPr lang="en-US" altLang="zh-CN" dirty="0"/>
          </a:p>
          <a:p>
            <a:pPr>
              <a:spcBef>
                <a:spcPts val="600"/>
              </a:spcBef>
            </a:pPr>
            <a:endParaRPr lang="zh-CN" altLang="en-US" dirty="0"/>
          </a:p>
        </p:txBody>
      </p:sp>
    </p:spTree>
    <p:extLst>
      <p:ext uri="{BB962C8B-B14F-4D97-AF65-F5344CB8AC3E}">
        <p14:creationId xmlns="" xmlns:p14="http://schemas.microsoft.com/office/powerpoint/2010/main" val="13090137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3"/>
          <p:cNvSpPr>
            <a:spLocks noChangeArrowheads="1"/>
          </p:cNvSpPr>
          <p:nvPr/>
        </p:nvSpPr>
        <p:spPr bwMode="auto">
          <a:xfrm>
            <a:off x="3500438" y="2600325"/>
            <a:ext cx="9144000" cy="0"/>
          </a:xfrm>
          <a:prstGeom prst="rect">
            <a:avLst/>
          </a:prstGeom>
          <a:noFill/>
          <a:ln w="12700" cap="sq">
            <a:noFill/>
            <a:miter lim="800000"/>
            <a:headEnd type="none" w="sm" len="sm"/>
            <a:tailEnd type="none" w="sm" len="sm"/>
          </a:ln>
        </p:spPr>
        <p:txBody>
          <a:bodyPr>
            <a:spAutoFit/>
          </a:bodyPr>
          <a:lstStyle/>
          <a:p>
            <a:endParaRPr lang="zh-CN" altLang="en-US"/>
          </a:p>
        </p:txBody>
      </p:sp>
      <p:pic>
        <p:nvPicPr>
          <p:cNvPr id="80900" name="Picture 4"/>
          <p:cNvPicPr>
            <a:picLocks noChangeAspect="1" noChangeArrowheads="1"/>
          </p:cNvPicPr>
          <p:nvPr/>
        </p:nvPicPr>
        <p:blipFill>
          <a:blip r:embed="rId3" cstate="print"/>
          <a:srcRect b="10437"/>
          <a:stretch>
            <a:fillRect/>
          </a:stretch>
        </p:blipFill>
        <p:spPr bwMode="auto">
          <a:xfrm>
            <a:off x="1547664" y="1203341"/>
            <a:ext cx="5832475" cy="4511675"/>
          </a:xfrm>
          <a:prstGeom prst="rect">
            <a:avLst/>
          </a:prstGeom>
          <a:noFill/>
          <a:ln w="9525">
            <a:noFill/>
            <a:miter lim="800000"/>
            <a:headEnd/>
            <a:tailEnd/>
          </a:ln>
        </p:spPr>
      </p:pic>
      <p:sp>
        <p:nvSpPr>
          <p:cNvPr id="80901" name="Text Box 5"/>
          <p:cNvSpPr txBox="1">
            <a:spLocks noChangeArrowheads="1"/>
          </p:cNvSpPr>
          <p:nvPr/>
        </p:nvSpPr>
        <p:spPr bwMode="auto">
          <a:xfrm>
            <a:off x="2483768" y="5689177"/>
            <a:ext cx="4046108" cy="461665"/>
          </a:xfrm>
          <a:prstGeom prst="rect">
            <a:avLst/>
          </a:prstGeom>
          <a:noFill/>
          <a:ln w="12700" cap="sq">
            <a:noFill/>
            <a:miter lim="800000"/>
            <a:headEnd type="none" w="sm" len="sm"/>
            <a:tailEnd type="none" w="sm" len="sm"/>
          </a:ln>
        </p:spPr>
        <p:txBody>
          <a:bodyPr wrap="none">
            <a:spAutoFit/>
          </a:bodyPr>
          <a:lstStyle/>
          <a:p>
            <a:pPr algn="l"/>
            <a:r>
              <a:rPr kumimoji="1" lang="zh-CN" altLang="en-US" dirty="0">
                <a:solidFill>
                  <a:srgbClr val="FF0000"/>
                </a:solidFill>
                <a:latin typeface="Times New Roman" pitchFamily="18" charset="0"/>
              </a:rPr>
              <a:t>图</a:t>
            </a:r>
            <a:r>
              <a:rPr kumimoji="1" lang="en-US" altLang="zh-CN" dirty="0">
                <a:solidFill>
                  <a:srgbClr val="FF0000"/>
                </a:solidFill>
                <a:latin typeface="Times New Roman" pitchFamily="18" charset="0"/>
              </a:rPr>
              <a:t>2-11.</a:t>
            </a:r>
            <a:r>
              <a:rPr kumimoji="1" lang="zh-CN" altLang="en-US" b="1" dirty="0">
                <a:latin typeface="Times New Roman" pitchFamily="18" charset="0"/>
              </a:rPr>
              <a:t> </a:t>
            </a:r>
            <a:r>
              <a:rPr kumimoji="1" lang="zh-CN" altLang="en-US" dirty="0">
                <a:latin typeface="Times New Roman" pitchFamily="18" charset="0"/>
              </a:rPr>
              <a:t>四芯光缆剖面示意图 </a:t>
            </a:r>
          </a:p>
        </p:txBody>
      </p:sp>
      <p:sp>
        <p:nvSpPr>
          <p:cNvPr id="6" name="标题 5"/>
          <p:cNvSpPr>
            <a:spLocks noGrp="1"/>
          </p:cNvSpPr>
          <p:nvPr>
            <p:ph type="title"/>
          </p:nvPr>
        </p:nvSpPr>
        <p:spPr>
          <a:xfrm>
            <a:off x="323528" y="191195"/>
            <a:ext cx="8496944" cy="717525"/>
          </a:xfrm>
        </p:spPr>
        <p:txBody>
          <a:bodyPr/>
          <a:lstStyle/>
          <a:p>
            <a:pPr algn="l"/>
            <a:r>
              <a:rPr lang="zh-CN" altLang="en-US" sz="2400" dirty="0"/>
              <a:t>光缆的结构大致可分为缆芯</a:t>
            </a:r>
            <a:r>
              <a:rPr lang="en-US" altLang="zh-CN" sz="2400" dirty="0"/>
              <a:t>(</a:t>
            </a:r>
            <a:r>
              <a:rPr lang="en-US" altLang="zh-CN" sz="2400" dirty="0">
                <a:solidFill>
                  <a:srgbClr val="FF0000"/>
                </a:solidFill>
              </a:rPr>
              <a:t>Cable Core</a:t>
            </a:r>
            <a:r>
              <a:rPr lang="en-US" altLang="zh-CN" sz="2400" dirty="0"/>
              <a:t>)</a:t>
            </a:r>
            <a:r>
              <a:rPr lang="zh-CN" altLang="en-US" sz="2400" dirty="0"/>
              <a:t>和保护层</a:t>
            </a:r>
            <a:r>
              <a:rPr lang="en-US" altLang="zh-CN" sz="2400" dirty="0"/>
              <a:t>(</a:t>
            </a:r>
            <a:r>
              <a:rPr lang="en-US" altLang="zh-CN" sz="2400" dirty="0">
                <a:solidFill>
                  <a:srgbClr val="FF0000"/>
                </a:solidFill>
              </a:rPr>
              <a:t>Sheath</a:t>
            </a:r>
            <a:r>
              <a:rPr lang="en-US" altLang="zh-CN" sz="2400" dirty="0"/>
              <a:t>)</a:t>
            </a:r>
            <a:br>
              <a:rPr lang="en-US" altLang="zh-CN" sz="2400" dirty="0"/>
            </a:br>
            <a:r>
              <a:rPr lang="zh-CN" altLang="en-US" sz="2400" dirty="0"/>
              <a:t>两大部分，下图为四芯光缆剖面的示意图。</a:t>
            </a:r>
          </a:p>
        </p:txBody>
      </p:sp>
      <p:sp>
        <p:nvSpPr>
          <p:cNvPr id="7" name="矩形 6"/>
          <p:cNvSpPr/>
          <p:nvPr/>
        </p:nvSpPr>
        <p:spPr>
          <a:xfrm>
            <a:off x="6643702" y="3896029"/>
            <a:ext cx="2085827" cy="461665"/>
          </a:xfrm>
          <a:prstGeom prst="rect">
            <a:avLst/>
          </a:prstGeom>
        </p:spPr>
        <p:txBody>
          <a:bodyPr wrap="none">
            <a:spAutoFit/>
          </a:bodyPr>
          <a:lstStyle/>
          <a:p>
            <a:r>
              <a:rPr lang="en-US" dirty="0">
                <a:solidFill>
                  <a:srgbClr val="FF0000"/>
                </a:solidFill>
                <a:latin typeface="Arial" pitchFamily="34" charset="0"/>
              </a:rPr>
              <a:t>intensive core</a:t>
            </a:r>
            <a:endParaRPr lang="zh-CN" altLang="en-US" dirty="0">
              <a:solidFill>
                <a:srgbClr val="FF0000"/>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p:nvPr>
        </p:nvSpPr>
        <p:spPr/>
        <p:txBody>
          <a:bodyPr/>
          <a:lstStyle/>
          <a:p>
            <a:pPr eaLnBrk="1" hangingPunct="1"/>
            <a:r>
              <a:rPr lang="zh-CN" altLang="en-US" dirty="0"/>
              <a:t>光纤连网</a:t>
            </a:r>
          </a:p>
        </p:txBody>
      </p:sp>
      <p:sp>
        <p:nvSpPr>
          <p:cNvPr id="81923" name="Rectangle 5"/>
          <p:cNvSpPr>
            <a:spLocks noGrp="1" noChangeArrowheads="1"/>
          </p:cNvSpPr>
          <p:nvPr>
            <p:ph type="body" idx="1"/>
          </p:nvPr>
        </p:nvSpPr>
        <p:spPr/>
        <p:txBody>
          <a:bodyPr/>
          <a:lstStyle/>
          <a:p>
            <a:pPr algn="just" eaLnBrk="1" hangingPunct="1">
              <a:spcBef>
                <a:spcPts val="600"/>
              </a:spcBef>
            </a:pPr>
            <a:r>
              <a:rPr lang="zh-CN" altLang="en-US" dirty="0"/>
              <a:t>当采用光纤连网时，常常将一段段</a:t>
            </a:r>
            <a:r>
              <a:rPr lang="zh-CN" altLang="en-US" dirty="0">
                <a:solidFill>
                  <a:schemeClr val="hlink"/>
                </a:solidFill>
              </a:rPr>
              <a:t>点到点的</a:t>
            </a:r>
            <a:r>
              <a:rPr lang="zh-CN" altLang="en-US" dirty="0"/>
              <a:t>链路串接起来构成一个环路，通过</a:t>
            </a:r>
            <a:r>
              <a:rPr lang="en-US" altLang="zh-CN" dirty="0"/>
              <a:t>T</a:t>
            </a:r>
            <a:r>
              <a:rPr lang="zh-CN" altLang="en-US" dirty="0"/>
              <a:t>形接头连接到计算机。</a:t>
            </a:r>
          </a:p>
          <a:p>
            <a:pPr algn="just" eaLnBrk="1" hangingPunct="1">
              <a:spcBef>
                <a:spcPts val="600"/>
              </a:spcBef>
            </a:pPr>
            <a:endParaRPr lang="zh-CN" altLang="en-US" dirty="0"/>
          </a:p>
          <a:p>
            <a:pPr algn="just" eaLnBrk="1" hangingPunct="1">
              <a:spcBef>
                <a:spcPts val="600"/>
              </a:spcBef>
            </a:pPr>
            <a:r>
              <a:rPr lang="en-US" altLang="zh-CN" dirty="0"/>
              <a:t>T</a:t>
            </a:r>
            <a:r>
              <a:rPr lang="zh-CN" altLang="en-US" dirty="0"/>
              <a:t>形接头有两种：无源的和有源的。</a:t>
            </a:r>
            <a:endParaRPr lang="en-US" altLang="zh-CN" dirty="0"/>
          </a:p>
          <a:p>
            <a:pPr algn="just" eaLnBrk="1" hangingPunct="1">
              <a:spcBef>
                <a:spcPts val="600"/>
              </a:spcBef>
            </a:pPr>
            <a:endParaRPr lang="en-US" altLang="zh-CN" dirty="0"/>
          </a:p>
          <a:p>
            <a:pPr algn="just" eaLnBrk="1" hangingPunct="1">
              <a:spcBef>
                <a:spcPts val="600"/>
              </a:spcBef>
              <a:buBlip>
                <a:blip r:embed="rId2"/>
              </a:buBlip>
            </a:pPr>
            <a:r>
              <a:rPr lang="zh-CN" altLang="en-US" dirty="0"/>
              <a:t>无源的</a:t>
            </a:r>
            <a:r>
              <a:rPr lang="en-US" altLang="zh-CN" dirty="0"/>
              <a:t>T</a:t>
            </a:r>
            <a:r>
              <a:rPr lang="zh-CN" altLang="en-US" dirty="0"/>
              <a:t>形接头由于完全是无源的，因此非常可靠。</a:t>
            </a:r>
          </a:p>
          <a:p>
            <a:pPr algn="just" eaLnBrk="1" hangingPunct="1">
              <a:spcBef>
                <a:spcPts val="600"/>
              </a:spcBef>
              <a:buBlip>
                <a:blip r:embed="rId2"/>
              </a:buBlip>
            </a:pPr>
            <a:endParaRPr lang="zh-CN" altLang="en-US" dirty="0"/>
          </a:p>
          <a:p>
            <a:pPr algn="just" eaLnBrk="1" hangingPunct="1">
              <a:spcBef>
                <a:spcPts val="600"/>
              </a:spcBef>
              <a:buBlip>
                <a:blip r:embed="rId2"/>
              </a:buBlip>
            </a:pPr>
            <a:r>
              <a:rPr lang="zh-CN" altLang="en-US" dirty="0"/>
              <a:t>有源的</a:t>
            </a:r>
            <a:r>
              <a:rPr lang="en-US" altLang="zh-CN" dirty="0"/>
              <a:t>T</a:t>
            </a:r>
            <a:r>
              <a:rPr lang="zh-CN" altLang="en-US" dirty="0"/>
              <a:t>形接头实际上就是一个有源转发器。 	</a:t>
            </a:r>
          </a:p>
          <a:p>
            <a:pPr eaLnBrk="1" hangingPunct="1"/>
            <a:endParaRPr lang="en-US" altLang="zh-CN" dirty="0"/>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6" name="Object 4"/>
          <p:cNvGraphicFramePr>
            <a:graphicFrameLocks noChangeAspect="1"/>
          </p:cNvGraphicFramePr>
          <p:nvPr/>
        </p:nvGraphicFramePr>
        <p:xfrm>
          <a:off x="323850" y="1916113"/>
          <a:ext cx="8382000" cy="2990850"/>
        </p:xfrm>
        <a:graphic>
          <a:graphicData uri="http://schemas.openxmlformats.org/presentationml/2006/ole">
            <p:oleObj spid="_x0000_s1141" name="演示文稿" r:id="rId4" imgW="27432000" imgH="20574000" progId="">
              <p:embed/>
            </p:oleObj>
          </a:graphicData>
        </a:graphic>
      </p:graphicFrame>
      <p:sp>
        <p:nvSpPr>
          <p:cNvPr id="1028" name="Rectangle 5"/>
          <p:cNvSpPr>
            <a:spLocks noChangeArrowheads="1"/>
          </p:cNvSpPr>
          <p:nvPr/>
        </p:nvSpPr>
        <p:spPr bwMode="auto">
          <a:xfrm>
            <a:off x="2771800" y="5535613"/>
            <a:ext cx="4339650" cy="461665"/>
          </a:xfrm>
          <a:prstGeom prst="rect">
            <a:avLst/>
          </a:prstGeom>
          <a:noFill/>
          <a:ln w="9525">
            <a:noFill/>
            <a:miter lim="800000"/>
            <a:headEnd/>
            <a:tailEnd/>
          </a:ln>
        </p:spPr>
        <p:txBody>
          <a:bodyPr wrap="none" anchor="ctr">
            <a:spAutoFit/>
          </a:bodyPr>
          <a:lstStyle/>
          <a:p>
            <a:r>
              <a:rPr lang="zh-CN" altLang="en-US" dirty="0">
                <a:latin typeface="+mj-lt"/>
              </a:rPr>
              <a:t>图</a:t>
            </a:r>
            <a:r>
              <a:rPr lang="en-US" altLang="zh-CN" dirty="0">
                <a:latin typeface="+mj-lt"/>
              </a:rPr>
              <a:t>. </a:t>
            </a:r>
            <a:r>
              <a:rPr lang="zh-CN" altLang="en-US" dirty="0">
                <a:latin typeface="+mj-lt"/>
              </a:rPr>
              <a:t>使用有源转发器的光纤环路</a:t>
            </a:r>
          </a:p>
        </p:txBody>
      </p:sp>
      <p:sp>
        <p:nvSpPr>
          <p:cNvPr id="1029" name="Rectangle 6"/>
          <p:cNvSpPr>
            <a:spLocks noGrp="1" noChangeArrowheads="1"/>
          </p:cNvSpPr>
          <p:nvPr>
            <p:ph type="title"/>
          </p:nvPr>
        </p:nvSpPr>
        <p:spPr/>
        <p:txBody>
          <a:bodyPr/>
          <a:lstStyle/>
          <a:p>
            <a:pPr eaLnBrk="1" hangingPunct="1"/>
            <a:r>
              <a:rPr lang="zh-CN" altLang="en-US" dirty="0"/>
              <a:t>光纤连网</a:t>
            </a:r>
          </a:p>
        </p:txBody>
      </p:sp>
      <p:sp>
        <p:nvSpPr>
          <p:cNvPr id="2" name="矩形 1"/>
          <p:cNvSpPr/>
          <p:nvPr/>
        </p:nvSpPr>
        <p:spPr>
          <a:xfrm>
            <a:off x="4572000" y="1142355"/>
            <a:ext cx="3541354" cy="461665"/>
          </a:xfrm>
          <a:prstGeom prst="rect">
            <a:avLst/>
          </a:prstGeom>
        </p:spPr>
        <p:txBody>
          <a:bodyPr wrap="none">
            <a:spAutoFit/>
          </a:bodyPr>
          <a:lstStyle/>
          <a:p>
            <a:r>
              <a:rPr lang="en-US" altLang="zh-CN" dirty="0">
                <a:latin typeface="Arial" pitchFamily="34" charset="0"/>
              </a:rPr>
              <a:t>LED: </a:t>
            </a:r>
            <a:r>
              <a:rPr lang="en-US" altLang="zh-CN" dirty="0">
                <a:solidFill>
                  <a:srgbClr val="FF0000"/>
                </a:solidFill>
                <a:latin typeface="Arial" pitchFamily="34" charset="0"/>
              </a:rPr>
              <a:t>light-emitting diode</a:t>
            </a:r>
            <a:endParaRPr lang="zh-CN" altLang="en-US" dirty="0">
              <a:solidFill>
                <a:srgbClr val="FF0000"/>
              </a:solidFill>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zh-CN" altLang="en-US" dirty="0"/>
              <a:t>光纤的优点</a:t>
            </a:r>
          </a:p>
        </p:txBody>
      </p:sp>
      <p:sp>
        <p:nvSpPr>
          <p:cNvPr id="79875" name="Rectangle 3"/>
          <p:cNvSpPr>
            <a:spLocks noGrp="1" noChangeArrowheads="1"/>
          </p:cNvSpPr>
          <p:nvPr>
            <p:ph type="body" idx="1"/>
          </p:nvPr>
        </p:nvSpPr>
        <p:spPr/>
        <p:txBody>
          <a:bodyPr/>
          <a:lstStyle/>
          <a:p>
            <a:pPr marL="342000" indent="-342000" eaLnBrk="1" hangingPunct="1"/>
            <a:r>
              <a:rPr lang="zh-CN" altLang="en-US" dirty="0"/>
              <a:t>光纤不仅具有通信量非常大的优点，而且还具有其它的一些特点。</a:t>
            </a:r>
          </a:p>
          <a:p>
            <a:pPr marL="342000" indent="-342000" eaLnBrk="1" hangingPunct="1">
              <a:buFont typeface="+mj-lt"/>
              <a:buAutoNum type="alphaLcParenR"/>
            </a:pPr>
            <a:r>
              <a:rPr lang="zh-CN" altLang="en-US" dirty="0"/>
              <a:t>通信容量非常大。</a:t>
            </a:r>
          </a:p>
          <a:p>
            <a:pPr marL="342000" indent="-342000" eaLnBrk="1" hangingPunct="1">
              <a:buFont typeface="+mj-lt"/>
              <a:buAutoNum type="alphaLcParenR"/>
            </a:pPr>
            <a:endParaRPr lang="en-US" altLang="zh-CN" dirty="0"/>
          </a:p>
          <a:p>
            <a:pPr marL="342000" indent="-342000" eaLnBrk="1" hangingPunct="1">
              <a:buFont typeface="+mj-lt"/>
              <a:buAutoNum type="alphaLcParenR"/>
            </a:pPr>
            <a:r>
              <a:rPr lang="zh-CN" altLang="en-US" dirty="0"/>
              <a:t>传输损耗小，中继距离长，对远距离传输</a:t>
            </a:r>
            <a:r>
              <a:rPr lang="zh-CN" altLang="en-US" dirty="0">
                <a:solidFill>
                  <a:srgbClr val="FF0000"/>
                </a:solidFill>
              </a:rPr>
              <a:t>特别经济</a:t>
            </a:r>
            <a:r>
              <a:rPr lang="zh-CN" altLang="en-US" dirty="0"/>
              <a:t>。</a:t>
            </a:r>
          </a:p>
          <a:p>
            <a:pPr marL="342000" indent="-342000" eaLnBrk="1" hangingPunct="1">
              <a:buFont typeface="+mj-lt"/>
              <a:buAutoNum type="alphaLcParenR"/>
            </a:pPr>
            <a:endParaRPr lang="zh-CN" altLang="en-US" dirty="0"/>
          </a:p>
          <a:p>
            <a:pPr marL="342000" indent="-342000" eaLnBrk="1" hangingPunct="1">
              <a:buFont typeface="+mj-lt"/>
              <a:buAutoNum type="alphaLcParenR"/>
            </a:pPr>
            <a:r>
              <a:rPr lang="zh-CN" altLang="en-US" dirty="0"/>
              <a:t>抗雷电和电磁干扰性能好。这在有大电流</a:t>
            </a:r>
            <a:r>
              <a:rPr lang="zh-CN" altLang="en-US" dirty="0">
                <a:solidFill>
                  <a:srgbClr val="FF0000"/>
                </a:solidFill>
              </a:rPr>
              <a:t>脉冲</a:t>
            </a:r>
            <a:r>
              <a:rPr lang="zh-CN" altLang="en-US" dirty="0"/>
              <a:t>干扰的环境下尤为重要。</a:t>
            </a:r>
          </a:p>
          <a:p>
            <a:pPr marL="342000" indent="-342000" eaLnBrk="1" hangingPunct="1">
              <a:buFont typeface="+mj-lt"/>
              <a:buAutoNum type="alphaLcParenR"/>
            </a:pPr>
            <a:endParaRPr lang="zh-CN" altLang="en-US" dirty="0"/>
          </a:p>
          <a:p>
            <a:pPr marL="342000" indent="-342000" eaLnBrk="1" hangingPunct="1">
              <a:buFont typeface="+mj-lt"/>
              <a:buAutoNum type="alphaLcParenR"/>
            </a:pPr>
            <a:r>
              <a:rPr lang="zh-CN" altLang="en-US" dirty="0"/>
              <a:t>无串音干扰，保密性好，也不易被窃听或窃取数据。</a:t>
            </a:r>
          </a:p>
          <a:p>
            <a:pPr marL="342000" indent="-342000" eaLnBrk="1" hangingPunct="1">
              <a:buFont typeface="+mj-lt"/>
              <a:buAutoNum type="alphaLcParenR"/>
            </a:pPr>
            <a:endParaRPr lang="zh-CN" altLang="en-US" dirty="0"/>
          </a:p>
          <a:p>
            <a:pPr marL="342000" indent="-342000" eaLnBrk="1" hangingPunct="1">
              <a:buFont typeface="+mj-lt"/>
              <a:buAutoNum type="alphaLcParenR"/>
            </a:pPr>
            <a:r>
              <a:rPr lang="zh-CN" altLang="en-US" dirty="0"/>
              <a:t>体积小，重量轻。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t>第</a:t>
            </a:r>
            <a:r>
              <a:rPr lang="en-US" altLang="zh-CN"/>
              <a:t>2</a:t>
            </a:r>
            <a:r>
              <a:rPr lang="zh-CN" altLang="en-US"/>
              <a:t>章 物理层</a:t>
            </a:r>
            <a:endParaRPr lang="zh-CN" altLang="en-US" dirty="0"/>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endParaRPr lang="en-US" altLang="zh-CN" sz="2200" dirty="0"/>
          </a:p>
          <a:p>
            <a:pPr eaLnBrk="1" hangingPunct="1"/>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solidFill>
                  <a:srgbClr val="FF0000"/>
                </a:solidFill>
                <a:cs typeface="+mn-cs"/>
              </a:rPr>
              <a:t>非导引型传输媒体</a:t>
            </a:r>
            <a:endParaRPr lang="en-US" altLang="zh-CN" sz="2200" dirty="0">
              <a:solidFill>
                <a:srgbClr val="FF0000"/>
              </a:solidFill>
              <a:cs typeface="+mn-cs"/>
            </a:endParaRPr>
          </a:p>
          <a:p>
            <a:pPr marL="342900" lvl="1" indent="-342900" eaLnBrk="1" hangingPunct="1">
              <a:buFontTx/>
              <a:buChar char="•"/>
            </a:pPr>
            <a:endParaRPr lang="en-US" altLang="zh-CN" dirty="0">
              <a:cs typeface="+mn-cs"/>
            </a:endParaRPr>
          </a:p>
          <a:p>
            <a:pPr marL="0" indent="0" eaLnBrk="1" hangingPunct="1">
              <a:lnSpc>
                <a:spcPct val="80000"/>
              </a:lnSpc>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348818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dirty="0"/>
              <a:t>非导引型传输媒体 </a:t>
            </a:r>
          </a:p>
        </p:txBody>
      </p:sp>
      <p:sp>
        <p:nvSpPr>
          <p:cNvPr id="46083" name="Rectangle 3"/>
          <p:cNvSpPr>
            <a:spLocks noGrp="1" noChangeArrowheads="1"/>
          </p:cNvSpPr>
          <p:nvPr>
            <p:ph idx="1"/>
          </p:nvPr>
        </p:nvSpPr>
        <p:spPr/>
        <p:txBody>
          <a:bodyPr/>
          <a:lstStyle/>
          <a:p>
            <a:pPr>
              <a:spcBef>
                <a:spcPts val="600"/>
              </a:spcBef>
            </a:pPr>
            <a:r>
              <a:rPr lang="zh-CN" altLang="zh-CN" dirty="0"/>
              <a:t>将自由空间称为“非导引型传输媒体”。</a:t>
            </a:r>
            <a:endParaRPr lang="en-US" altLang="zh-CN" dirty="0"/>
          </a:p>
          <a:p>
            <a:pPr>
              <a:spcBef>
                <a:spcPts val="600"/>
              </a:spcBef>
            </a:pPr>
            <a:endParaRPr lang="en-US" altLang="zh-CN" dirty="0"/>
          </a:p>
          <a:p>
            <a:pPr>
              <a:spcBef>
                <a:spcPts val="600"/>
              </a:spcBef>
            </a:pPr>
            <a:r>
              <a:rPr lang="zh-CN" altLang="en-US" dirty="0"/>
              <a:t>无线传输所使用的频段很广。</a:t>
            </a:r>
          </a:p>
          <a:p>
            <a:pPr>
              <a:spcBef>
                <a:spcPts val="600"/>
              </a:spcBef>
            </a:pPr>
            <a:endParaRPr lang="en-US" altLang="zh-CN" dirty="0">
              <a:solidFill>
                <a:srgbClr val="FF0000"/>
              </a:solidFill>
            </a:endParaRPr>
          </a:p>
          <a:p>
            <a:pPr>
              <a:spcBef>
                <a:spcPts val="600"/>
              </a:spcBef>
            </a:pPr>
            <a:r>
              <a:rPr lang="zh-CN" altLang="en-US" dirty="0">
                <a:solidFill>
                  <a:srgbClr val="FF0000"/>
                </a:solidFill>
              </a:rPr>
              <a:t>短波通信</a:t>
            </a:r>
            <a:r>
              <a:rPr lang="en-US" altLang="zh-CN" dirty="0"/>
              <a:t>(</a:t>
            </a:r>
            <a:r>
              <a:rPr lang="zh-CN" altLang="zh-CN" dirty="0"/>
              <a:t>即高频通信</a:t>
            </a:r>
            <a:r>
              <a:rPr lang="en-US" altLang="zh-CN" dirty="0" smtClean="0"/>
              <a:t>)</a:t>
            </a:r>
            <a:r>
              <a:rPr lang="zh-CN" altLang="en-US" dirty="0" smtClean="0"/>
              <a:t>主要是</a:t>
            </a:r>
            <a:r>
              <a:rPr lang="zh-CN" altLang="en-US" dirty="0"/>
              <a:t>靠电离层的反射，但短波信道的通信质量较差，传输速率低。</a:t>
            </a:r>
          </a:p>
          <a:p>
            <a:pPr>
              <a:spcBef>
                <a:spcPts val="600"/>
              </a:spcBef>
            </a:pPr>
            <a:endParaRPr lang="en-US" altLang="zh-CN" dirty="0">
              <a:solidFill>
                <a:srgbClr val="FF0000"/>
              </a:solidFill>
            </a:endParaRPr>
          </a:p>
          <a:p>
            <a:pPr>
              <a:spcBef>
                <a:spcPts val="600"/>
              </a:spcBef>
            </a:pPr>
            <a:r>
              <a:rPr lang="zh-CN" altLang="en-US" dirty="0">
                <a:solidFill>
                  <a:srgbClr val="FF0000"/>
                </a:solidFill>
              </a:rPr>
              <a:t>微波</a:t>
            </a:r>
            <a:r>
              <a:rPr lang="zh-CN" altLang="en-US" dirty="0"/>
              <a:t>在空间主要是直线传播。</a:t>
            </a:r>
            <a:endParaRPr lang="en-US" altLang="zh-CN" dirty="0"/>
          </a:p>
          <a:p>
            <a:pPr>
              <a:spcBef>
                <a:spcPts val="600"/>
              </a:spcBef>
            </a:pPr>
            <a:endParaRPr lang="en-US" altLang="zh-CN" dirty="0"/>
          </a:p>
          <a:p>
            <a:pPr>
              <a:spcBef>
                <a:spcPts val="600"/>
              </a:spcBef>
            </a:pPr>
            <a:r>
              <a:rPr lang="zh-CN" altLang="en-US" dirty="0"/>
              <a:t>传统微波通信有两种方式： </a:t>
            </a:r>
          </a:p>
          <a:p>
            <a:pPr lvl="1">
              <a:spcBef>
                <a:spcPts val="600"/>
              </a:spcBef>
            </a:pPr>
            <a:r>
              <a:rPr lang="zh-CN" altLang="en-US" dirty="0">
                <a:solidFill>
                  <a:srgbClr val="0000CC"/>
                </a:solidFill>
                <a:ea typeface="黑体" pitchFamily="2" charset="-122"/>
              </a:rPr>
              <a:t>地面微波接力通信</a:t>
            </a:r>
          </a:p>
          <a:p>
            <a:pPr lvl="1">
              <a:spcBef>
                <a:spcPts val="600"/>
              </a:spcBef>
            </a:pPr>
            <a:r>
              <a:rPr lang="zh-CN" altLang="en-US" dirty="0">
                <a:solidFill>
                  <a:srgbClr val="0000CC"/>
                </a:solidFill>
                <a:ea typeface="黑体" pitchFamily="2" charset="-122"/>
              </a:rPr>
              <a:t>卫星通信</a:t>
            </a:r>
            <a:r>
              <a:rPr lang="zh-CN" altLang="en-US" dirty="0">
                <a:solidFill>
                  <a:srgbClr val="0000CC"/>
                </a:solidFill>
              </a:rPr>
              <a:t>  </a:t>
            </a:r>
          </a:p>
        </p:txBody>
      </p:sp>
    </p:spTree>
    <p:extLst>
      <p:ext uri="{BB962C8B-B14F-4D97-AF65-F5344CB8AC3E}">
        <p14:creationId xmlns="" xmlns:p14="http://schemas.microsoft.com/office/powerpoint/2010/main" val="68300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8" end="8"/>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3">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08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idx="1"/>
          </p:nvPr>
        </p:nvSpPr>
        <p:spPr>
          <a:xfrm>
            <a:off x="395288" y="5715016"/>
            <a:ext cx="8391554" cy="481032"/>
          </a:xfrm>
        </p:spPr>
        <p:txBody>
          <a:bodyPr/>
          <a:lstStyle/>
          <a:p>
            <a:pPr algn="ctr" eaLnBrk="1" hangingPunct="1">
              <a:lnSpc>
                <a:spcPct val="90000"/>
              </a:lnSpc>
              <a:buFontTx/>
              <a:buNone/>
            </a:pPr>
            <a:r>
              <a:rPr lang="zh-CN" altLang="en-US" dirty="0"/>
              <a:t>无线电波频段的划分</a:t>
            </a:r>
          </a:p>
        </p:txBody>
      </p:sp>
      <p:graphicFrame>
        <p:nvGraphicFramePr>
          <p:cNvPr id="470051" name="Group 35"/>
          <p:cNvGraphicFramePr>
            <a:graphicFrameLocks noGrp="1"/>
          </p:cNvGraphicFramePr>
          <p:nvPr>
            <p:ph idx="4294967295"/>
            <p:extLst>
              <p:ext uri="{D42A27DB-BD31-4B8C-83A1-F6EECF244321}">
                <p14:modId xmlns="" xmlns:p14="http://schemas.microsoft.com/office/powerpoint/2010/main" val="2636000873"/>
              </p:ext>
            </p:extLst>
          </p:nvPr>
        </p:nvGraphicFramePr>
        <p:xfrm>
          <a:off x="395288" y="1357298"/>
          <a:ext cx="8208962" cy="4156076"/>
        </p:xfrm>
        <a:graphic>
          <a:graphicData uri="http://schemas.openxmlformats.org/drawingml/2006/table">
            <a:tbl>
              <a:tblPr/>
              <a:tblGrid>
                <a:gridCol w="1440408">
                  <a:extLst>
                    <a:ext uri="{9D8B030D-6E8A-4147-A177-3AD203B41FA5}">
                      <a16:colId xmlns="" xmlns:a16="http://schemas.microsoft.com/office/drawing/2014/main" val="20000"/>
                    </a:ext>
                  </a:extLst>
                </a:gridCol>
                <a:gridCol w="1080120">
                  <a:extLst>
                    <a:ext uri="{9D8B030D-6E8A-4147-A177-3AD203B41FA5}">
                      <a16:colId xmlns="" xmlns:a16="http://schemas.microsoft.com/office/drawing/2014/main" val="20001"/>
                    </a:ext>
                  </a:extLst>
                </a:gridCol>
                <a:gridCol w="2880320">
                  <a:extLst>
                    <a:ext uri="{9D8B030D-6E8A-4147-A177-3AD203B41FA5}">
                      <a16:colId xmlns="" xmlns:a16="http://schemas.microsoft.com/office/drawing/2014/main" val="20002"/>
                    </a:ext>
                  </a:extLst>
                </a:gridCol>
                <a:gridCol w="2808114">
                  <a:extLst>
                    <a:ext uri="{9D8B030D-6E8A-4147-A177-3AD203B41FA5}">
                      <a16:colId xmlns="" xmlns:a16="http://schemas.microsoft.com/office/drawing/2014/main" val="20003"/>
                    </a:ext>
                  </a:extLst>
                </a:gridCol>
              </a:tblGrid>
              <a:tr h="663575">
                <a:tc gridSpan="2">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频 段 名 称</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ahoma" pitchFamily="34" charset="0"/>
                          <a:ea typeface="宋体" pitchFamily="2" charset="-122"/>
                        </a:rPr>
                        <a:t>频 率 范 围</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a:ln>
                            <a:noFill/>
                          </a:ln>
                          <a:solidFill>
                            <a:schemeClr val="tx1"/>
                          </a:solidFill>
                          <a:effectLst/>
                          <a:latin typeface="Tahoma" pitchFamily="34" charset="0"/>
                          <a:ea typeface="宋体" pitchFamily="2" charset="-122"/>
                        </a:rPr>
                        <a:t>波 长 范 围</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1624013">
                <a:tc gridSpan="2">
                  <a:txBody>
                    <a:bodyPr/>
                    <a:lstStyle/>
                    <a:p>
                      <a:pPr marL="342900" marR="0" lvl="0" indent="134938"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长  波</a:t>
                      </a:r>
                      <a:endParaRPr kumimoji="0" lang="zh-CN" altLang="en-US"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134938"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中  波</a:t>
                      </a:r>
                      <a:endParaRPr kumimoji="0" lang="zh-CN" altLang="en-US"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134938"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rgbClr val="FF0000"/>
                          </a:solidFill>
                          <a:effectLst/>
                          <a:latin typeface="Tahoma" pitchFamily="34" charset="0"/>
                          <a:ea typeface="宋体" pitchFamily="2" charset="-122"/>
                        </a:rPr>
                        <a:t>短  波</a:t>
                      </a:r>
                      <a:endParaRPr kumimoji="0" lang="zh-CN" altLang="en-US" sz="2000" b="0" i="0" u="none" strike="noStrike" cap="none" normalizeH="0" baseline="0" dirty="0">
                        <a:ln>
                          <a:noFill/>
                        </a:ln>
                        <a:solidFill>
                          <a:srgbClr val="FF0000"/>
                        </a:solidFill>
                        <a:effectLst/>
                        <a:latin typeface="Tahoma" pitchFamily="34" charset="0"/>
                        <a:ea typeface="宋体" pitchFamily="2" charset="-122"/>
                        <a:cs typeface="Times New Roman" pitchFamily="18" charset="0"/>
                      </a:endParaRPr>
                    </a:p>
                    <a:p>
                      <a:pPr marL="342900" marR="0" lvl="0" indent="134938"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超短波</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hMerge="1">
                  <a:txBody>
                    <a:bodyPr/>
                    <a:lstStyle/>
                    <a:p>
                      <a:endParaRPr lang="zh-CN" alt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30kHz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300kHz (</a:t>
                      </a:r>
                      <a:r>
                        <a:rPr kumimoji="0" lang="en-US" altLang="zh-CN" sz="2000" b="0" i="0" u="none" strike="noStrike" cap="none" normalizeH="0" baseline="0" dirty="0">
                          <a:ln>
                            <a:noFill/>
                          </a:ln>
                          <a:solidFill>
                            <a:srgbClr val="FF0000"/>
                          </a:solidFill>
                          <a:effectLst/>
                          <a:latin typeface="Tahoma" pitchFamily="34" charset="0"/>
                          <a:ea typeface="宋体" pitchFamily="2" charset="-122"/>
                        </a:rPr>
                        <a:t>LF</a:t>
                      </a:r>
                      <a:r>
                        <a:rPr kumimoji="0" lang="en-US" altLang="zh-CN" sz="2000" b="0" i="0" u="none" strike="noStrike" cap="none" normalizeH="0" baseline="0" dirty="0">
                          <a:ln>
                            <a:noFill/>
                          </a:ln>
                          <a:solidFill>
                            <a:schemeClr val="tx1"/>
                          </a:solidFill>
                          <a:effectLst/>
                          <a:latin typeface="Tahoma" pitchFamily="34" charset="0"/>
                          <a:ea typeface="宋体" pitchFamily="2" charset="-122"/>
                        </a:rPr>
                        <a:t>)</a:t>
                      </a:r>
                      <a:endParaRPr kumimoji="0" lang="en-US" altLang="zh-CN"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300kHz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3MHz (</a:t>
                      </a:r>
                      <a:r>
                        <a:rPr kumimoji="0" lang="en-US" altLang="zh-CN" sz="2000" b="0" i="0" u="none" strike="noStrike" cap="none" normalizeH="0" baseline="0" dirty="0">
                          <a:ln>
                            <a:noFill/>
                          </a:ln>
                          <a:solidFill>
                            <a:srgbClr val="FF0000"/>
                          </a:solidFill>
                          <a:effectLst/>
                          <a:latin typeface="Tahoma" pitchFamily="34" charset="0"/>
                          <a:ea typeface="宋体" pitchFamily="2" charset="-122"/>
                        </a:rPr>
                        <a:t>MF</a:t>
                      </a:r>
                      <a:r>
                        <a:rPr kumimoji="0" lang="en-US" altLang="zh-CN" sz="2000" b="0" i="0" u="none" strike="noStrike" cap="none" normalizeH="0" baseline="0" dirty="0">
                          <a:ln>
                            <a:noFill/>
                          </a:ln>
                          <a:solidFill>
                            <a:schemeClr val="tx1"/>
                          </a:solidFill>
                          <a:effectLst/>
                          <a:latin typeface="Tahoma" pitchFamily="34" charset="0"/>
                          <a:ea typeface="宋体" pitchFamily="2" charset="-122"/>
                        </a:rPr>
                        <a:t>)</a:t>
                      </a:r>
                      <a:endParaRPr kumimoji="0" lang="en-US" altLang="zh-CN"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Tahoma" pitchFamily="34" charset="0"/>
                          <a:ea typeface="宋体" pitchFamily="2" charset="-122"/>
                        </a:rPr>
                        <a:t>3MHz</a:t>
                      </a:r>
                      <a:r>
                        <a:rPr kumimoji="0" lang="zh-CN" altLang="en-US" sz="2000" b="0" i="0" u="none" strike="noStrike" cap="none" normalizeH="0" baseline="0" dirty="0">
                          <a:ln>
                            <a:noFill/>
                          </a:ln>
                          <a:solidFill>
                            <a:srgbClr val="FF0000"/>
                          </a:solidFill>
                          <a:effectLst/>
                          <a:latin typeface="Tahoma" pitchFamily="34" charset="0"/>
                          <a:ea typeface="宋体" pitchFamily="2" charset="-122"/>
                        </a:rPr>
                        <a:t>～</a:t>
                      </a:r>
                      <a:r>
                        <a:rPr kumimoji="0" lang="en-US" altLang="zh-CN" sz="2000" b="0" i="0" u="none" strike="noStrike" cap="none" normalizeH="0" baseline="0" dirty="0">
                          <a:ln>
                            <a:noFill/>
                          </a:ln>
                          <a:solidFill>
                            <a:srgbClr val="FF0000"/>
                          </a:solidFill>
                          <a:effectLst/>
                          <a:latin typeface="Tahoma" pitchFamily="34" charset="0"/>
                          <a:ea typeface="宋体" pitchFamily="2" charset="-122"/>
                        </a:rPr>
                        <a:t>30MHz (HF)</a:t>
                      </a:r>
                      <a:endParaRPr kumimoji="0" lang="en-US" altLang="zh-CN" sz="2000" b="0" i="0" u="none" strike="noStrike" cap="none" normalizeH="0" baseline="0" dirty="0">
                        <a:ln>
                          <a:noFill/>
                        </a:ln>
                        <a:solidFill>
                          <a:srgbClr val="FF0000"/>
                        </a:solidFill>
                        <a:effectLst/>
                        <a:latin typeface="Tahoma" pitchFamily="34" charset="0"/>
                        <a:ea typeface="宋体" pitchFamily="2" charset="-122"/>
                        <a:cs typeface="Times New Roman"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Tahoma" pitchFamily="34" charset="0"/>
                          <a:ea typeface="宋体" pitchFamily="2" charset="-122"/>
                        </a:rPr>
                        <a:t>30MHz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300MHz </a:t>
                      </a:r>
                      <a:r>
                        <a:rPr kumimoji="0" lang="en-US" altLang="zh-CN" sz="2000" b="0" i="0" u="none" strike="noStrike" kern="1200" cap="none" normalizeH="0" baseline="0" dirty="0">
                          <a:ln>
                            <a:noFill/>
                          </a:ln>
                          <a:solidFill>
                            <a:schemeClr val="hlink"/>
                          </a:solidFill>
                          <a:effectLst/>
                          <a:latin typeface="Tahoma" pitchFamily="34" charset="0"/>
                          <a:ea typeface="宋体" pitchFamily="2" charset="-122"/>
                          <a:cs typeface="+mn-cs"/>
                        </a:rPr>
                        <a:t>(VHF)</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81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10000 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1000 m</a:t>
                      </a:r>
                      <a:endParaRPr kumimoji="0" lang="en-US" altLang="zh-CN"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381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1000 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100 m</a:t>
                      </a:r>
                      <a:endParaRPr kumimoji="0" lang="en-US" altLang="zh-CN" sz="20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p>
                      <a:pPr marL="342900" marR="0" lvl="0" indent="381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FF0000"/>
                          </a:solidFill>
                          <a:effectLst/>
                          <a:latin typeface="Tahoma" pitchFamily="34" charset="0"/>
                          <a:ea typeface="宋体" pitchFamily="2" charset="-122"/>
                        </a:rPr>
                        <a:t>100 m</a:t>
                      </a:r>
                      <a:r>
                        <a:rPr kumimoji="0" lang="zh-CN" altLang="en-US" sz="2000" b="0" i="0" u="none" strike="noStrike" cap="none" normalizeH="0" baseline="0" dirty="0">
                          <a:ln>
                            <a:noFill/>
                          </a:ln>
                          <a:solidFill>
                            <a:srgbClr val="FF0000"/>
                          </a:solidFill>
                          <a:effectLst/>
                          <a:latin typeface="Tahoma" pitchFamily="34" charset="0"/>
                          <a:ea typeface="宋体" pitchFamily="2" charset="-122"/>
                        </a:rPr>
                        <a:t>～</a:t>
                      </a:r>
                      <a:r>
                        <a:rPr kumimoji="0" lang="en-US" altLang="zh-CN" sz="2000" b="0" i="0" u="none" strike="noStrike" cap="none" normalizeH="0" baseline="0" dirty="0">
                          <a:ln>
                            <a:noFill/>
                          </a:ln>
                          <a:solidFill>
                            <a:srgbClr val="FF0000"/>
                          </a:solidFill>
                          <a:effectLst/>
                          <a:latin typeface="Tahoma" pitchFamily="34" charset="0"/>
                          <a:ea typeface="宋体" pitchFamily="2" charset="-122"/>
                        </a:rPr>
                        <a:t>10 m</a:t>
                      </a:r>
                      <a:endParaRPr kumimoji="0" lang="en-US" altLang="zh-CN" sz="2000" b="0" i="0" u="none" strike="noStrike" cap="none" normalizeH="0" baseline="0" dirty="0">
                        <a:ln>
                          <a:noFill/>
                        </a:ln>
                        <a:solidFill>
                          <a:srgbClr val="FF0000"/>
                        </a:solidFill>
                        <a:effectLst/>
                        <a:latin typeface="Tahoma" pitchFamily="34" charset="0"/>
                        <a:ea typeface="宋体" pitchFamily="2" charset="-122"/>
                        <a:cs typeface="Times New Roman" pitchFamily="18" charset="0"/>
                      </a:endParaRPr>
                    </a:p>
                    <a:p>
                      <a:pPr marL="342900" marR="0" lvl="0" indent="381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 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 m</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22300">
                <a:tc rowSpan="3">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微  波</a:t>
                      </a:r>
                    </a:p>
                  </a:txBody>
                  <a:tcPr anchor="ctr" horzOverflow="overflow">
                    <a:lnL w="9525"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分米波</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hlink"/>
                          </a:solidFill>
                          <a:effectLst/>
                          <a:latin typeface="Tahoma" pitchFamily="34" charset="0"/>
                          <a:ea typeface="宋体" pitchFamily="2" charset="-122"/>
                        </a:rPr>
                        <a:t>0.3 GHz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 GHz</a:t>
                      </a:r>
                      <a:r>
                        <a:rPr kumimoji="0" lang="en-US" altLang="zh-CN" sz="2000" b="0" i="0" u="none" strike="noStrike" cap="none" normalizeH="0" baseline="0" dirty="0">
                          <a:ln>
                            <a:noFill/>
                          </a:ln>
                          <a:solidFill>
                            <a:schemeClr val="hlink"/>
                          </a:solidFill>
                          <a:effectLst/>
                          <a:latin typeface="Tahoma" pitchFamily="34" charset="0"/>
                          <a:ea typeface="宋体" pitchFamily="2" charset="-122"/>
                        </a:rPr>
                        <a:t> (UHF)</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100 dm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10 dm</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23888">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厘米波</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Tahoma" pitchFamily="34" charset="0"/>
                          <a:ea typeface="宋体" pitchFamily="2" charset="-122"/>
                        </a:rPr>
                        <a:t>3 GHz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30 GHz </a:t>
                      </a:r>
                      <a:r>
                        <a:rPr kumimoji="0" lang="en-US" altLang="zh-CN" sz="2000" b="0" i="0" u="none" strike="noStrike" cap="none" normalizeH="0" baseline="0" dirty="0">
                          <a:ln>
                            <a:noFill/>
                          </a:ln>
                          <a:solidFill>
                            <a:schemeClr val="hlink"/>
                          </a:solidFill>
                          <a:effectLst/>
                          <a:latin typeface="Tahoma" pitchFamily="34" charset="0"/>
                          <a:ea typeface="宋体" pitchFamily="2" charset="-122"/>
                        </a:rPr>
                        <a:t>(SHF)</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 cm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 cm</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622300">
                <a:tc vMerge="1">
                  <a:txBody>
                    <a:bodyPr/>
                    <a:lstStyle/>
                    <a:p>
                      <a:endParaRPr lang="zh-CN" altLang="en-US"/>
                    </a:p>
                  </a:txBody>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a:ln>
                            <a:noFill/>
                          </a:ln>
                          <a:solidFill>
                            <a:schemeClr val="tx1"/>
                          </a:solidFill>
                          <a:effectLst/>
                          <a:latin typeface="Tahoma" pitchFamily="34" charset="0"/>
                          <a:ea typeface="宋体" pitchFamily="2" charset="-122"/>
                        </a:rPr>
                        <a:t>毫米波</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cap="none" normalizeH="0" baseline="0" dirty="0">
                          <a:ln>
                            <a:noFill/>
                          </a:ln>
                          <a:solidFill>
                            <a:schemeClr val="tx1"/>
                          </a:solidFill>
                          <a:effectLst/>
                          <a:latin typeface="Tahoma" pitchFamily="34" charset="0"/>
                          <a:ea typeface="宋体" pitchFamily="2" charset="-122"/>
                        </a:rPr>
                        <a:t>30 GHz</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300 GHz </a:t>
                      </a:r>
                      <a:r>
                        <a:rPr kumimoji="0" lang="en-US" altLang="zh-CN" sz="2000" b="0" i="0" u="none" strike="noStrike" cap="none" normalizeH="0" baseline="0" dirty="0">
                          <a:ln>
                            <a:noFill/>
                          </a:ln>
                          <a:solidFill>
                            <a:schemeClr val="hlink"/>
                          </a:solidFill>
                          <a:effectLst/>
                          <a:latin typeface="Tahoma" pitchFamily="34" charset="0"/>
                          <a:ea typeface="宋体" pitchFamily="2" charset="-122"/>
                        </a:rPr>
                        <a:t>(EHF)</a:t>
                      </a:r>
                    </a:p>
                  </a:txBody>
                  <a:tcPr anchor="ct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ahoma" pitchFamily="34" charset="0"/>
                          <a:ea typeface="宋体" pitchFamily="2" charset="-122"/>
                        </a:rPr>
                        <a:t>10 mm</a:t>
                      </a:r>
                      <a:r>
                        <a:rPr kumimoji="0" lang="zh-CN" altLang="en-US" sz="2000" b="0" i="0" u="none" strike="noStrike" cap="none" normalizeH="0" baseline="0" dirty="0">
                          <a:ln>
                            <a:noFill/>
                          </a:ln>
                          <a:solidFill>
                            <a:schemeClr val="tx1"/>
                          </a:solidFill>
                          <a:effectLst/>
                          <a:latin typeface="Tahoma" pitchFamily="34" charset="0"/>
                          <a:ea typeface="宋体" pitchFamily="2" charset="-122"/>
                        </a:rPr>
                        <a:t>～</a:t>
                      </a:r>
                      <a:r>
                        <a:rPr kumimoji="0" lang="en-US" altLang="zh-CN" sz="2000" b="0" i="0" u="none" strike="noStrike" cap="none" normalizeH="0" baseline="0" dirty="0">
                          <a:ln>
                            <a:noFill/>
                          </a:ln>
                          <a:solidFill>
                            <a:schemeClr val="tx1"/>
                          </a:solidFill>
                          <a:effectLst/>
                          <a:latin typeface="Tahoma" pitchFamily="34" charset="0"/>
                          <a:ea typeface="宋体" pitchFamily="2" charset="-122"/>
                        </a:rPr>
                        <a:t>1 mm</a:t>
                      </a:r>
                    </a:p>
                  </a:txBody>
                  <a:tcPr anchor="ctr" horzOverflow="overflow">
                    <a:lnL w="12700"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bl>
          </a:graphicData>
        </a:graphic>
      </p:graphicFrame>
      <p:sp>
        <p:nvSpPr>
          <p:cNvPr id="84000" name="Rectangle 34"/>
          <p:cNvSpPr>
            <a:spLocks noGrp="1" noChangeArrowheads="1"/>
          </p:cNvSpPr>
          <p:nvPr>
            <p:ph type="title"/>
          </p:nvPr>
        </p:nvSpPr>
        <p:spPr/>
        <p:txBody>
          <a:bodyPr/>
          <a:lstStyle/>
          <a:p>
            <a:pPr eaLnBrk="1" hangingPunct="1"/>
            <a:r>
              <a:rPr lang="zh-CN" altLang="en-US" dirty="0"/>
              <a:t>无线传输可使用的频段很广</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 and FM band allocation</a:t>
            </a:r>
            <a:endParaRPr lang="zh-CN" altLang="en-US" dirty="0"/>
          </a:p>
        </p:txBody>
      </p:sp>
      <p:pic>
        <p:nvPicPr>
          <p:cNvPr id="4" name="Picture 6"/>
          <p:cNvPicPr>
            <a:picLocks noChangeAspect="1" noChangeArrowheads="1"/>
          </p:cNvPicPr>
          <p:nvPr/>
        </p:nvPicPr>
        <p:blipFill>
          <a:blip r:embed="rId2" cstate="print"/>
          <a:srcRect/>
          <a:stretch>
            <a:fillRect/>
          </a:stretch>
        </p:blipFill>
        <p:spPr bwMode="auto">
          <a:xfrm>
            <a:off x="1105693" y="1628800"/>
            <a:ext cx="6919913" cy="1096963"/>
          </a:xfrm>
          <a:prstGeom prst="rect">
            <a:avLst/>
          </a:prstGeom>
          <a:noFill/>
          <a:ln w="9525">
            <a:noFill/>
            <a:miter lim="800000"/>
            <a:headEnd/>
            <a:tailEnd/>
          </a:ln>
          <a:effectLst/>
        </p:spPr>
      </p:pic>
      <p:sp>
        <p:nvSpPr>
          <p:cNvPr id="5" name="Rectangle 8"/>
          <p:cNvSpPr>
            <a:spLocks noChangeArrowheads="1"/>
          </p:cNvSpPr>
          <p:nvPr/>
        </p:nvSpPr>
        <p:spPr bwMode="auto">
          <a:xfrm>
            <a:off x="3009229" y="2852936"/>
            <a:ext cx="3192990" cy="400110"/>
          </a:xfrm>
          <a:prstGeom prst="rect">
            <a:avLst/>
          </a:prstGeom>
          <a:noFill/>
          <a:ln w="9525" algn="ctr">
            <a:noFill/>
            <a:miter lim="800000"/>
            <a:headEnd/>
            <a:tailEnd/>
          </a:ln>
          <a:effectLst/>
        </p:spPr>
        <p:txBody>
          <a:bodyPr wrap="none">
            <a:spAutoFit/>
          </a:bodyPr>
          <a:lstStyle/>
          <a:p>
            <a:pPr>
              <a:buFontTx/>
              <a:buNone/>
            </a:pPr>
            <a:r>
              <a:rPr lang="en-US" altLang="zh-CN" sz="2000" dirty="0">
                <a:solidFill>
                  <a:schemeClr val="hlink"/>
                </a:solidFill>
              </a:rPr>
              <a:t>Figure  </a:t>
            </a:r>
            <a:r>
              <a:rPr lang="en-US" altLang="zh-CN" sz="2000" dirty="0"/>
              <a:t>AM band allocation</a:t>
            </a:r>
            <a:endParaRPr lang="zh-CN" altLang="en-US" sz="2000" dirty="0"/>
          </a:p>
        </p:txBody>
      </p:sp>
      <p:pic>
        <p:nvPicPr>
          <p:cNvPr id="6" name="Picture 4"/>
          <p:cNvPicPr>
            <a:picLocks noChangeAspect="1" noChangeArrowheads="1"/>
          </p:cNvPicPr>
          <p:nvPr/>
        </p:nvPicPr>
        <p:blipFill>
          <a:blip r:embed="rId3" cstate="print"/>
          <a:srcRect/>
          <a:stretch>
            <a:fillRect/>
          </a:stretch>
        </p:blipFill>
        <p:spPr bwMode="auto">
          <a:xfrm>
            <a:off x="971600" y="3933056"/>
            <a:ext cx="7285883" cy="1011685"/>
          </a:xfrm>
          <a:prstGeom prst="rect">
            <a:avLst/>
          </a:prstGeom>
          <a:noFill/>
          <a:ln w="9525">
            <a:noFill/>
            <a:miter lim="800000"/>
            <a:headEnd/>
            <a:tailEnd/>
          </a:ln>
          <a:effectLst/>
        </p:spPr>
      </p:pic>
      <p:sp>
        <p:nvSpPr>
          <p:cNvPr id="7" name="矩形 6"/>
          <p:cNvSpPr/>
          <p:nvPr/>
        </p:nvSpPr>
        <p:spPr>
          <a:xfrm>
            <a:off x="3068541" y="5216067"/>
            <a:ext cx="3172150" cy="400110"/>
          </a:xfrm>
          <a:prstGeom prst="rect">
            <a:avLst/>
          </a:prstGeom>
        </p:spPr>
        <p:txBody>
          <a:bodyPr wrap="none">
            <a:spAutoFit/>
          </a:bodyPr>
          <a:lstStyle/>
          <a:p>
            <a:r>
              <a:rPr lang="en-US" altLang="zh-CN" sz="2000" dirty="0">
                <a:solidFill>
                  <a:srgbClr val="FF0000"/>
                </a:solidFill>
              </a:rPr>
              <a:t>Figure</a:t>
            </a:r>
            <a:r>
              <a:rPr lang="en-US" altLang="zh-CN" sz="2000" dirty="0"/>
              <a:t>  FM band allocation</a:t>
            </a:r>
            <a:endParaRPr lang="zh-CN" altLang="en-US" sz="2000" dirty="0"/>
          </a:p>
        </p:txBody>
      </p:sp>
    </p:spTree>
    <p:extLst>
      <p:ext uri="{BB962C8B-B14F-4D97-AF65-F5344CB8AC3E}">
        <p14:creationId xmlns="" xmlns:p14="http://schemas.microsoft.com/office/powerpoint/2010/main" val="661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3" cstate="print"/>
          <a:srcRect/>
          <a:stretch>
            <a:fillRect/>
          </a:stretch>
        </p:blipFill>
        <p:spPr bwMode="auto">
          <a:xfrm>
            <a:off x="1346200" y="1142984"/>
            <a:ext cx="7797800" cy="4741862"/>
          </a:xfrm>
          <a:prstGeom prst="rect">
            <a:avLst/>
          </a:prstGeom>
          <a:noFill/>
          <a:ln w="9525">
            <a:noFill/>
            <a:miter lim="800000"/>
            <a:headEnd/>
            <a:tailEnd/>
          </a:ln>
        </p:spPr>
      </p:pic>
      <p:sp>
        <p:nvSpPr>
          <p:cNvPr id="84995" name="AutoShape 3"/>
          <p:cNvSpPr>
            <a:spLocks noChangeArrowheads="1"/>
          </p:cNvSpPr>
          <p:nvPr/>
        </p:nvSpPr>
        <p:spPr bwMode="auto">
          <a:xfrm>
            <a:off x="5715008" y="2328858"/>
            <a:ext cx="838200" cy="457200"/>
          </a:xfrm>
          <a:prstGeom prst="wedgeRoundRectCallout">
            <a:avLst>
              <a:gd name="adj1" fmla="val -43181"/>
              <a:gd name="adj2" fmla="val 27778"/>
              <a:gd name="adj3" fmla="val 16667"/>
            </a:avLst>
          </a:prstGeom>
          <a:solidFill>
            <a:schemeClr val="bg1"/>
          </a:solidFill>
          <a:ln w="9525">
            <a:solidFill>
              <a:schemeClr val="tx1"/>
            </a:solidFill>
            <a:miter lim="800000"/>
            <a:headEnd/>
            <a:tailEnd/>
          </a:ln>
        </p:spPr>
        <p:txBody>
          <a:bodyPr/>
          <a:lstStyle/>
          <a:p>
            <a:pPr eaLnBrk="0" hangingPunct="0"/>
            <a:r>
              <a:rPr lang="en-US" altLang="zh-CN" sz="1400" dirty="0">
                <a:solidFill>
                  <a:srgbClr val="FF0000"/>
                </a:solidFill>
                <a:latin typeface="Arial" pitchFamily="34" charset="0"/>
              </a:rPr>
              <a:t>Night Sky</a:t>
            </a:r>
          </a:p>
        </p:txBody>
      </p:sp>
      <p:sp>
        <p:nvSpPr>
          <p:cNvPr id="84996" name="Rectangle 5"/>
          <p:cNvSpPr>
            <a:spLocks noGrp="1" noChangeArrowheads="1"/>
          </p:cNvSpPr>
          <p:nvPr>
            <p:ph type="title"/>
          </p:nvPr>
        </p:nvSpPr>
        <p:spPr>
          <a:xfrm>
            <a:off x="355600" y="203200"/>
            <a:ext cx="8502556" cy="716186"/>
          </a:xfrm>
        </p:spPr>
        <p:txBody>
          <a:bodyPr/>
          <a:lstStyle/>
          <a:p>
            <a:pPr eaLnBrk="1" hangingPunct="1"/>
            <a:r>
              <a:rPr lang="zh-CN" altLang="en-US" dirty="0"/>
              <a:t>无线传输可使用的频段很广</a:t>
            </a:r>
          </a:p>
        </p:txBody>
      </p:sp>
      <p:sp>
        <p:nvSpPr>
          <p:cNvPr id="3" name="左大括号 2"/>
          <p:cNvSpPr/>
          <p:nvPr/>
        </p:nvSpPr>
        <p:spPr bwMode="auto">
          <a:xfrm>
            <a:off x="878656" y="4365104"/>
            <a:ext cx="478634" cy="1296144"/>
          </a:xfrm>
          <a:prstGeom prst="leftBrace">
            <a:avLst/>
          </a:prstGeom>
          <a:solidFill>
            <a:schemeClr val="bg1"/>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a typeface="宋体" pitchFamily="2" charset="-122"/>
            </a:endParaRPr>
          </a:p>
        </p:txBody>
      </p:sp>
      <p:sp>
        <p:nvSpPr>
          <p:cNvPr id="4" name="矩形 3"/>
          <p:cNvSpPr/>
          <p:nvPr/>
        </p:nvSpPr>
        <p:spPr>
          <a:xfrm>
            <a:off x="214282" y="4845618"/>
            <a:ext cx="646331" cy="369332"/>
          </a:xfrm>
          <a:prstGeom prst="rect">
            <a:avLst/>
          </a:prstGeom>
        </p:spPr>
        <p:txBody>
          <a:bodyPr wrap="none">
            <a:spAutoFit/>
          </a:bodyPr>
          <a:lstStyle/>
          <a:p>
            <a:pPr marL="342900" lvl="0" indent="-342900"/>
            <a:r>
              <a:rPr lang="zh-CN" altLang="en-US" sz="1800" dirty="0"/>
              <a:t>微波</a:t>
            </a:r>
          </a:p>
        </p:txBody>
      </p:sp>
      <p:sp>
        <p:nvSpPr>
          <p:cNvPr id="7" name="矩形 6"/>
          <p:cNvSpPr/>
          <p:nvPr/>
        </p:nvSpPr>
        <p:spPr>
          <a:xfrm>
            <a:off x="571472" y="3929066"/>
            <a:ext cx="928662" cy="369332"/>
          </a:xfrm>
          <a:prstGeom prst="rect">
            <a:avLst/>
          </a:prstGeom>
        </p:spPr>
        <p:txBody>
          <a:bodyPr wrap="square">
            <a:spAutoFit/>
          </a:bodyPr>
          <a:lstStyle/>
          <a:p>
            <a:pPr lvl="0" algn="l" eaLnBrk="0" hangingPunct="0"/>
            <a:r>
              <a:rPr lang="zh-CN" altLang="en-US" sz="1800" dirty="0"/>
              <a:t>超短波</a:t>
            </a:r>
          </a:p>
        </p:txBody>
      </p:sp>
      <p:sp>
        <p:nvSpPr>
          <p:cNvPr id="8" name="矩形 7"/>
          <p:cNvSpPr/>
          <p:nvPr/>
        </p:nvSpPr>
        <p:spPr>
          <a:xfrm>
            <a:off x="1907704" y="3244334"/>
            <a:ext cx="714348" cy="369332"/>
          </a:xfrm>
          <a:prstGeom prst="rect">
            <a:avLst/>
          </a:prstGeom>
        </p:spPr>
        <p:txBody>
          <a:bodyPr wrap="square">
            <a:spAutoFit/>
          </a:bodyPr>
          <a:lstStyle/>
          <a:p>
            <a:pPr algn="l" eaLnBrk="0" hangingPunct="0"/>
            <a:r>
              <a:rPr lang="zh-CN" altLang="en-US" sz="1800" dirty="0">
                <a:solidFill>
                  <a:srgbClr val="FF0000"/>
                </a:solidFill>
              </a:rPr>
              <a:t>短波</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3"/>
          <p:cNvPicPr>
            <a:picLocks noChangeAspect="1" noChangeArrowheads="1"/>
          </p:cNvPicPr>
          <p:nvPr/>
        </p:nvPicPr>
        <p:blipFill>
          <a:blip r:embed="rId3" cstate="print"/>
          <a:srcRect/>
          <a:stretch>
            <a:fillRect/>
          </a:stretch>
        </p:blipFill>
        <p:spPr bwMode="auto">
          <a:xfrm>
            <a:off x="457200" y="1981200"/>
            <a:ext cx="8528050" cy="2868613"/>
          </a:xfrm>
          <a:prstGeom prst="rect">
            <a:avLst/>
          </a:prstGeom>
          <a:noFill/>
          <a:ln w="9525">
            <a:noFill/>
            <a:miter lim="800000"/>
            <a:headEnd/>
            <a:tailEnd/>
          </a:ln>
        </p:spPr>
      </p:pic>
      <p:sp>
        <p:nvSpPr>
          <p:cNvPr id="14339" name="Text Box 4"/>
          <p:cNvSpPr txBox="1">
            <a:spLocks noChangeArrowheads="1"/>
          </p:cNvSpPr>
          <p:nvPr/>
        </p:nvSpPr>
        <p:spPr bwMode="auto">
          <a:xfrm>
            <a:off x="304800" y="4343400"/>
            <a:ext cx="8382000" cy="396875"/>
          </a:xfrm>
          <a:prstGeom prst="rect">
            <a:avLst/>
          </a:prstGeom>
          <a:noFill/>
          <a:ln w="9525">
            <a:noFill/>
            <a:miter lim="800000"/>
            <a:headEnd/>
            <a:tailEnd/>
          </a:ln>
        </p:spPr>
        <p:txBody>
          <a:bodyPr>
            <a:spAutoFit/>
          </a:bodyPr>
          <a:lstStyle/>
          <a:p>
            <a:pPr algn="l" eaLnBrk="0" hangingPunct="0"/>
            <a:endParaRPr lang="zh-CN" altLang="zh-CN" sz="2000" i="1"/>
          </a:p>
        </p:txBody>
      </p:sp>
      <p:sp>
        <p:nvSpPr>
          <p:cNvPr id="2" name="标题 1"/>
          <p:cNvSpPr>
            <a:spLocks noGrp="1"/>
          </p:cNvSpPr>
          <p:nvPr>
            <p:ph type="title"/>
          </p:nvPr>
        </p:nvSpPr>
        <p:spPr>
          <a:xfrm>
            <a:off x="355600" y="203200"/>
            <a:ext cx="8464872" cy="705520"/>
          </a:xfrm>
        </p:spPr>
        <p:txBody>
          <a:bodyPr/>
          <a:lstStyle/>
          <a:p>
            <a:r>
              <a:rPr lang="en-US" altLang="zh-CN" dirty="0">
                <a:latin typeface="Gill Sans MT" panose="020B0502020104020203" pitchFamily="34" charset="0"/>
              </a:rPr>
              <a:t>Comparison of analog and digital signals</a:t>
            </a:r>
            <a:endParaRPr lang="zh-CN" altLang="en-US" dirty="0"/>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rPr>
              <a:t>短波通信</a:t>
            </a:r>
            <a:r>
              <a:rPr lang="en-US" altLang="zh-CN" dirty="0">
                <a:latin typeface="+mn-lt"/>
              </a:rPr>
              <a:t>(</a:t>
            </a:r>
            <a:r>
              <a:rPr lang="zh-CN" altLang="en-US" dirty="0">
                <a:latin typeface="+mn-lt"/>
              </a:rPr>
              <a:t>即高频通信</a:t>
            </a:r>
            <a:r>
              <a:rPr lang="en-US" altLang="zh-CN" dirty="0">
                <a:latin typeface="+mn-lt"/>
              </a:rPr>
              <a:t>)</a:t>
            </a:r>
            <a:r>
              <a:rPr lang="zh-CN" altLang="en-US" dirty="0">
                <a:latin typeface="+mn-lt"/>
              </a:rPr>
              <a:t>主要依靠</a:t>
            </a:r>
            <a:r>
              <a:rPr lang="en-US" altLang="zh-CN" dirty="0">
                <a:latin typeface="+mn-lt"/>
              </a:rPr>
              <a:t/>
            </a:r>
            <a:br>
              <a:rPr lang="en-US" altLang="zh-CN" dirty="0">
                <a:latin typeface="+mn-lt"/>
              </a:rPr>
            </a:br>
            <a:r>
              <a:rPr lang="zh-CN" altLang="en-US" dirty="0">
                <a:latin typeface="+mn-lt"/>
              </a:rPr>
              <a:t>电离层</a:t>
            </a:r>
            <a:r>
              <a:rPr lang="en-US" altLang="zh-CN" dirty="0">
                <a:latin typeface="+mn-lt"/>
              </a:rPr>
              <a:t>(ionosphere)</a:t>
            </a:r>
            <a:r>
              <a:rPr lang="zh-CN" altLang="en-US" dirty="0">
                <a:latin typeface="+mn-lt"/>
              </a:rPr>
              <a:t>的反射</a:t>
            </a:r>
          </a:p>
        </p:txBody>
      </p:sp>
      <p:pic>
        <p:nvPicPr>
          <p:cNvPr id="4" name="Picture 6"/>
          <p:cNvPicPr>
            <a:picLocks noChangeAspect="1" noChangeArrowheads="1"/>
          </p:cNvPicPr>
          <p:nvPr/>
        </p:nvPicPr>
        <p:blipFill>
          <a:blip r:embed="rId3" cstate="print"/>
          <a:srcRect/>
          <a:stretch>
            <a:fillRect/>
          </a:stretch>
        </p:blipFill>
        <p:spPr bwMode="auto">
          <a:xfrm>
            <a:off x="338138" y="1917700"/>
            <a:ext cx="8501062" cy="3568700"/>
          </a:xfrm>
          <a:prstGeom prst="rect">
            <a:avLst/>
          </a:prstGeom>
          <a:noFill/>
          <a:ln w="9525">
            <a:noFill/>
            <a:miter lim="800000"/>
            <a:headEnd/>
            <a:tailEnd/>
          </a:ln>
          <a:effectLst/>
        </p:spPr>
      </p:pic>
      <p:sp>
        <p:nvSpPr>
          <p:cNvPr id="5" name="矩形 4"/>
          <p:cNvSpPr/>
          <p:nvPr/>
        </p:nvSpPr>
        <p:spPr>
          <a:xfrm>
            <a:off x="3983375" y="4221088"/>
            <a:ext cx="1210588" cy="400110"/>
          </a:xfrm>
          <a:prstGeom prst="rect">
            <a:avLst/>
          </a:prstGeom>
        </p:spPr>
        <p:txBody>
          <a:bodyPr wrap="none">
            <a:spAutoFit/>
          </a:bodyPr>
          <a:lstStyle/>
          <a:p>
            <a:r>
              <a:rPr lang="zh-CN" altLang="en-US" sz="2000" dirty="0">
                <a:solidFill>
                  <a:schemeClr val="hlink"/>
                </a:solidFill>
              </a:rPr>
              <a:t>短波通信</a:t>
            </a:r>
            <a:endParaRPr lang="zh-CN" altLang="en-US" sz="2000" dirty="0"/>
          </a:p>
        </p:txBody>
      </p:sp>
      <p:sp>
        <p:nvSpPr>
          <p:cNvPr id="7" name="矩形 6"/>
          <p:cNvSpPr/>
          <p:nvPr/>
        </p:nvSpPr>
        <p:spPr>
          <a:xfrm>
            <a:off x="6460310" y="5549170"/>
            <a:ext cx="2310248" cy="400110"/>
          </a:xfrm>
          <a:prstGeom prst="rect">
            <a:avLst/>
          </a:prstGeom>
        </p:spPr>
        <p:txBody>
          <a:bodyPr wrap="none">
            <a:spAutoFit/>
          </a:bodyPr>
          <a:lstStyle/>
          <a:p>
            <a:r>
              <a:rPr lang="en-US" altLang="zh-CN" sz="2000" dirty="0">
                <a:solidFill>
                  <a:srgbClr val="FF0000"/>
                </a:solidFill>
              </a:rPr>
              <a:t>300MHz ~ 300GHz</a:t>
            </a:r>
            <a:endParaRPr lang="zh-CN" altLang="en-US" sz="2000" dirty="0">
              <a:solidFill>
                <a:srgbClr val="FF0000"/>
              </a:solidFill>
            </a:endParaRPr>
          </a:p>
        </p:txBody>
      </p:sp>
    </p:spTree>
    <p:extLst>
      <p:ext uri="{BB962C8B-B14F-4D97-AF65-F5344CB8AC3E}">
        <p14:creationId xmlns="" xmlns:p14="http://schemas.microsoft.com/office/powerpoint/2010/main" val="24913924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600" dirty="0"/>
              <a:t>短波通信</a:t>
            </a:r>
            <a:r>
              <a:rPr lang="en-US" altLang="zh-CN" sz="2600" dirty="0"/>
              <a:t>(</a:t>
            </a:r>
            <a:r>
              <a:rPr lang="zh-CN" altLang="en-US" sz="2600" dirty="0"/>
              <a:t>即高频通信</a:t>
            </a:r>
            <a:r>
              <a:rPr lang="en-US" altLang="zh-CN" sz="2600" dirty="0"/>
              <a:t>)</a:t>
            </a:r>
            <a:r>
              <a:rPr lang="zh-CN" altLang="en-US" sz="2600" dirty="0"/>
              <a:t>主要依靠电离层</a:t>
            </a:r>
            <a:r>
              <a:rPr lang="en-US" altLang="zh-CN" sz="2600" dirty="0"/>
              <a:t>ionosphere</a:t>
            </a:r>
            <a:r>
              <a:rPr lang="zh-CN" altLang="en-US" sz="2600" dirty="0"/>
              <a:t>的反射</a:t>
            </a:r>
          </a:p>
        </p:txBody>
      </p:sp>
      <p:sp>
        <p:nvSpPr>
          <p:cNvPr id="3" name="内容占位符 2"/>
          <p:cNvSpPr>
            <a:spLocks noGrp="1"/>
          </p:cNvSpPr>
          <p:nvPr>
            <p:ph idx="1"/>
          </p:nvPr>
        </p:nvSpPr>
        <p:spPr/>
        <p:txBody>
          <a:bodyPr/>
          <a:lstStyle/>
          <a:p>
            <a:r>
              <a:rPr lang="zh-CN" altLang="en-US" dirty="0"/>
              <a:t>短波通信主要是靠电离层的反射。</a:t>
            </a:r>
            <a:endParaRPr lang="en-US" altLang="zh-CN" dirty="0"/>
          </a:p>
          <a:p>
            <a:endParaRPr lang="en-US" altLang="zh-CN" dirty="0"/>
          </a:p>
          <a:p>
            <a:r>
              <a:rPr lang="zh-CN" altLang="en-US" dirty="0"/>
              <a:t>但电离层的不稳定所产生的</a:t>
            </a:r>
            <a:r>
              <a:rPr lang="zh-CN" altLang="en-US" dirty="0">
                <a:solidFill>
                  <a:srgbClr val="FF0000"/>
                </a:solidFill>
              </a:rPr>
              <a:t>衰落现象</a:t>
            </a:r>
            <a:r>
              <a:rPr lang="zh-CN" altLang="en-US" dirty="0"/>
              <a:t>和电离层反射所产生的</a:t>
            </a:r>
            <a:r>
              <a:rPr lang="zh-CN" altLang="en-US" dirty="0">
                <a:solidFill>
                  <a:srgbClr val="FF0000"/>
                </a:solidFill>
              </a:rPr>
              <a:t>多径效应</a:t>
            </a:r>
            <a:r>
              <a:rPr lang="en-US" altLang="zh-CN" sz="2200" dirty="0"/>
              <a:t>(</a:t>
            </a:r>
            <a:r>
              <a:rPr lang="en-US" sz="2200" dirty="0"/>
              <a:t>multipath effect</a:t>
            </a:r>
            <a:r>
              <a:rPr lang="en-US" altLang="zh-CN" sz="2200" dirty="0"/>
              <a:t>)</a:t>
            </a:r>
            <a:r>
              <a:rPr lang="zh-CN" altLang="en-US" dirty="0"/>
              <a:t>，使得短波通信的通信质量较差。 </a:t>
            </a:r>
            <a:endParaRPr lang="en-US" altLang="zh-CN" dirty="0"/>
          </a:p>
          <a:p>
            <a:endParaRPr lang="en-US" altLang="zh-CN" dirty="0"/>
          </a:p>
          <a:p>
            <a:r>
              <a:rPr lang="zh-CN" altLang="en-US" dirty="0"/>
              <a:t>因此，当必须使用短波无线电台传送数据时，一般都是低速传输，即速率为一个标准</a:t>
            </a:r>
            <a:r>
              <a:rPr lang="zh-CN" altLang="en-US" dirty="0">
                <a:solidFill>
                  <a:srgbClr val="FF0000"/>
                </a:solidFill>
              </a:rPr>
              <a:t>模拟话路</a:t>
            </a:r>
            <a:r>
              <a:rPr lang="zh-CN" altLang="en-US" dirty="0"/>
              <a:t>传几十至几百</a:t>
            </a:r>
            <a:r>
              <a:rPr lang="zh-CN" altLang="en-US" dirty="0">
                <a:solidFill>
                  <a:srgbClr val="FF0000"/>
                </a:solidFill>
              </a:rPr>
              <a:t>比特</a:t>
            </a:r>
            <a:r>
              <a:rPr lang="en-US" altLang="zh-CN" dirty="0"/>
              <a:t>/</a:t>
            </a:r>
            <a:r>
              <a:rPr lang="zh-CN" altLang="en-US" dirty="0"/>
              <a:t>秒。</a:t>
            </a:r>
            <a:endParaRPr lang="en-US" altLang="zh-CN" dirty="0"/>
          </a:p>
          <a:p>
            <a:endParaRPr lang="en-US" altLang="zh-CN" dirty="0"/>
          </a:p>
          <a:p>
            <a:r>
              <a:rPr lang="zh-CN" altLang="en-US" dirty="0"/>
              <a:t>只有在采用复杂的调制解调技术后，才能使数据的传输速率达到几千比特</a:t>
            </a:r>
            <a:r>
              <a:rPr lang="en-US" altLang="zh-CN" dirty="0"/>
              <a:t>/</a:t>
            </a:r>
            <a:r>
              <a:rPr lang="zh-CN" altLang="en-US" dirty="0"/>
              <a:t>秒。  </a:t>
            </a:r>
            <a:endParaRPr lang="en-US" altLang="zh-CN" dirty="0"/>
          </a:p>
          <a:p>
            <a:endParaRPr lang="zh-CN" altLang="en-US" dirty="0"/>
          </a:p>
        </p:txBody>
      </p:sp>
    </p:spTree>
    <p:extLst>
      <p:ext uri="{BB962C8B-B14F-4D97-AF65-F5344CB8AC3E}">
        <p14:creationId xmlns="" xmlns:p14="http://schemas.microsoft.com/office/powerpoint/2010/main" val="52806211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ChangeArrowheads="1"/>
          </p:cNvSpPr>
          <p:nvPr/>
        </p:nvSpPr>
        <p:spPr bwMode="auto">
          <a:xfrm>
            <a:off x="533400" y="1524000"/>
            <a:ext cx="4183063" cy="1184275"/>
          </a:xfrm>
          <a:prstGeom prst="rect">
            <a:avLst/>
          </a:prstGeom>
          <a:noFill/>
          <a:ln w="9525">
            <a:noFill/>
            <a:miter lim="800000"/>
            <a:headEnd/>
            <a:tailEnd/>
          </a:ln>
        </p:spPr>
        <p:txBody>
          <a:bodyPr lIns="92075" tIns="46038" rIns="92075" bIns="46038"/>
          <a:lstStyle/>
          <a:p>
            <a:pPr marL="342900" indent="-342900" algn="l">
              <a:spcBef>
                <a:spcPct val="20000"/>
              </a:spcBef>
              <a:buClr>
                <a:schemeClr val="hlink"/>
              </a:buClr>
              <a:buFontTx/>
              <a:buChar char="•"/>
            </a:pPr>
            <a:r>
              <a:rPr lang="zh-CN" altLang="en-US" dirty="0"/>
              <a:t>两个地面站之间传送</a:t>
            </a:r>
          </a:p>
          <a:p>
            <a:pPr marL="342900" indent="-342900" algn="l">
              <a:spcBef>
                <a:spcPct val="20000"/>
              </a:spcBef>
              <a:buClr>
                <a:schemeClr val="hlink"/>
              </a:buClr>
              <a:buFontTx/>
              <a:buChar char="•"/>
            </a:pPr>
            <a:r>
              <a:rPr lang="zh-CN" altLang="en-US" dirty="0"/>
              <a:t>距离：</a:t>
            </a:r>
            <a:r>
              <a:rPr lang="en-US" altLang="zh-CN" dirty="0"/>
              <a:t>50 — 100 km</a:t>
            </a:r>
          </a:p>
        </p:txBody>
      </p:sp>
      <p:sp>
        <p:nvSpPr>
          <p:cNvPr id="86019" name="Arc 4"/>
          <p:cNvSpPr>
            <a:spLocks/>
          </p:cNvSpPr>
          <p:nvPr/>
        </p:nvSpPr>
        <p:spPr bwMode="auto">
          <a:xfrm rot="10800000">
            <a:off x="1181100" y="4365625"/>
            <a:ext cx="7296150" cy="1443038"/>
          </a:xfrm>
          <a:custGeom>
            <a:avLst/>
            <a:gdLst>
              <a:gd name="T0" fmla="*/ 7296150 w 42642"/>
              <a:gd name="T1" fmla="*/ 252532 h 21600"/>
              <a:gd name="T2" fmla="*/ 0 w 42642"/>
              <a:gd name="T3" fmla="*/ 207904 h 21600"/>
              <a:gd name="T4" fmla="*/ 3657315 w 42642"/>
              <a:gd name="T5" fmla="*/ 0 h 21600"/>
              <a:gd name="T6" fmla="*/ 0 60000 65536"/>
              <a:gd name="T7" fmla="*/ 0 60000 65536"/>
              <a:gd name="T8" fmla="*/ 0 60000 65536"/>
              <a:gd name="T9" fmla="*/ 0 w 42642"/>
              <a:gd name="T10" fmla="*/ 0 h 21600"/>
              <a:gd name="T11" fmla="*/ 42642 w 42642"/>
              <a:gd name="T12" fmla="*/ 21600 h 21600"/>
            </a:gdLst>
            <a:ahLst/>
            <a:cxnLst>
              <a:cxn ang="T6">
                <a:pos x="T0" y="T1"/>
              </a:cxn>
              <a:cxn ang="T7">
                <a:pos x="T2" y="T3"/>
              </a:cxn>
              <a:cxn ang="T8">
                <a:pos x="T4" y="T5"/>
              </a:cxn>
            </a:cxnLst>
            <a:rect l="T9" t="T10" r="T11" b="T12"/>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close/>
              </a:path>
            </a:pathLst>
          </a:custGeom>
          <a:gradFill rotWithShape="0">
            <a:gsLst>
              <a:gs pos="0">
                <a:srgbClr val="660033"/>
              </a:gs>
              <a:gs pos="100000">
                <a:srgbClr val="FFCC99"/>
              </a:gs>
            </a:gsLst>
            <a:lin ang="5400000" scaled="1"/>
          </a:gradFill>
          <a:ln w="25399" cap="rnd">
            <a:solidFill>
              <a:srgbClr val="660033"/>
            </a:solidFill>
            <a:round/>
            <a:headEnd/>
            <a:tailEnd/>
          </a:ln>
        </p:spPr>
        <p:txBody>
          <a:bodyPr wrap="none" anchor="ctr"/>
          <a:lstStyle/>
          <a:p>
            <a:endParaRPr lang="zh-CN" altLang="en-US"/>
          </a:p>
        </p:txBody>
      </p:sp>
      <p:sp>
        <p:nvSpPr>
          <p:cNvPr id="455685" name="Rectangle 5"/>
          <p:cNvSpPr>
            <a:spLocks noChangeArrowheads="1"/>
          </p:cNvSpPr>
          <p:nvPr/>
        </p:nvSpPr>
        <p:spPr bwMode="auto">
          <a:xfrm>
            <a:off x="4591050" y="4876800"/>
            <a:ext cx="995363" cy="457200"/>
          </a:xfrm>
          <a:prstGeom prst="rect">
            <a:avLst/>
          </a:prstGeom>
          <a:noFill/>
          <a:ln w="9525">
            <a:noFill/>
            <a:miter lim="800000"/>
            <a:headEnd/>
            <a:tailEnd/>
          </a:ln>
          <a:effectLst/>
        </p:spPr>
        <p:txBody>
          <a:bodyPr lIns="92075" tIns="46038" rIns="92075" bIns="46038">
            <a:spAutoFit/>
          </a:bodyPr>
          <a:lstStyle/>
          <a:p>
            <a:pPr defTabSz="762000" eaLnBrk="0" hangingPunct="0">
              <a:defRPr/>
            </a:pPr>
            <a:r>
              <a:rPr kumimoji="1" lang="zh-CN" altLang="en-US" b="1">
                <a:effectLst>
                  <a:outerShdw blurRad="38100" dist="38100" dir="2700000" algn="tl">
                    <a:srgbClr val="C0C0C0"/>
                  </a:outerShdw>
                </a:effectLst>
                <a:latin typeface="Times New Roman" pitchFamily="18" charset="0"/>
              </a:rPr>
              <a:t>地球</a:t>
            </a:r>
          </a:p>
        </p:txBody>
      </p:sp>
      <p:sp>
        <p:nvSpPr>
          <p:cNvPr id="86021" name="Rectangle 6"/>
          <p:cNvSpPr>
            <a:spLocks noChangeArrowheads="1"/>
          </p:cNvSpPr>
          <p:nvPr/>
        </p:nvSpPr>
        <p:spPr bwMode="auto">
          <a:xfrm rot="-1320000">
            <a:off x="1492250" y="4103688"/>
            <a:ext cx="1541463"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2" name="Rectangle 7"/>
          <p:cNvSpPr>
            <a:spLocks noChangeArrowheads="1"/>
          </p:cNvSpPr>
          <p:nvPr/>
        </p:nvSpPr>
        <p:spPr bwMode="auto">
          <a:xfrm rot="1320000" flipH="1">
            <a:off x="6621463" y="4132263"/>
            <a:ext cx="1539875"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3" name="Rectangle 8"/>
          <p:cNvSpPr>
            <a:spLocks noChangeArrowheads="1"/>
          </p:cNvSpPr>
          <p:nvPr/>
        </p:nvSpPr>
        <p:spPr bwMode="auto">
          <a:xfrm flipH="1">
            <a:off x="4051300" y="3721100"/>
            <a:ext cx="1541463" cy="234950"/>
          </a:xfrm>
          <a:prstGeom prst="rect">
            <a:avLst/>
          </a:prstGeom>
          <a:solidFill>
            <a:schemeClr val="accent1"/>
          </a:solidFill>
          <a:ln w="9525">
            <a:noFill/>
            <a:miter lim="800000"/>
            <a:headEnd/>
            <a:tailEnd/>
          </a:ln>
        </p:spPr>
        <p:txBody>
          <a:bodyPr wrap="none" anchor="ctr"/>
          <a:lstStyle/>
          <a:p>
            <a:endParaRPr lang="zh-CN" altLang="en-US"/>
          </a:p>
        </p:txBody>
      </p:sp>
      <p:sp>
        <p:nvSpPr>
          <p:cNvPr id="86024" name="Line 9"/>
          <p:cNvSpPr>
            <a:spLocks noChangeShapeType="1"/>
          </p:cNvSpPr>
          <p:nvPr/>
        </p:nvSpPr>
        <p:spPr bwMode="auto">
          <a:xfrm flipH="1">
            <a:off x="1427163" y="3681413"/>
            <a:ext cx="1368425" cy="512762"/>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5" name="Line 10"/>
          <p:cNvSpPr>
            <a:spLocks noChangeShapeType="1"/>
          </p:cNvSpPr>
          <p:nvPr/>
        </p:nvSpPr>
        <p:spPr bwMode="auto">
          <a:xfrm>
            <a:off x="6838950" y="3695700"/>
            <a:ext cx="1368425" cy="511175"/>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6" name="Line 11"/>
          <p:cNvSpPr>
            <a:spLocks noChangeShapeType="1"/>
          </p:cNvSpPr>
          <p:nvPr/>
        </p:nvSpPr>
        <p:spPr bwMode="auto">
          <a:xfrm>
            <a:off x="4108450" y="3559175"/>
            <a:ext cx="1465263" cy="6350"/>
          </a:xfrm>
          <a:prstGeom prst="line">
            <a:avLst/>
          </a:prstGeom>
          <a:noFill/>
          <a:ln w="50799">
            <a:solidFill>
              <a:srgbClr val="FF33CC"/>
            </a:solidFill>
            <a:round/>
            <a:headEnd type="stealth" w="med" len="med"/>
            <a:tailEnd type="stealth" w="med" len="med"/>
          </a:ln>
        </p:spPr>
        <p:txBody>
          <a:bodyPr wrap="none" anchor="ctr"/>
          <a:lstStyle/>
          <a:p>
            <a:endParaRPr lang="zh-CN" altLang="en-US"/>
          </a:p>
        </p:txBody>
      </p:sp>
      <p:sp>
        <p:nvSpPr>
          <p:cNvPr id="86027" name="Rectangle 12"/>
          <p:cNvSpPr>
            <a:spLocks noChangeArrowheads="1"/>
          </p:cNvSpPr>
          <p:nvPr/>
        </p:nvSpPr>
        <p:spPr bwMode="auto">
          <a:xfrm flipH="1">
            <a:off x="4876800" y="1524000"/>
            <a:ext cx="785813" cy="157163"/>
          </a:xfrm>
          <a:prstGeom prst="rect">
            <a:avLst/>
          </a:prstGeom>
          <a:solidFill>
            <a:schemeClr val="accent1"/>
          </a:solidFill>
          <a:ln w="9525">
            <a:noFill/>
            <a:miter lim="800000"/>
            <a:headEnd/>
            <a:tailEnd/>
          </a:ln>
        </p:spPr>
        <p:txBody>
          <a:bodyPr wrap="none" anchor="ctr"/>
          <a:lstStyle/>
          <a:p>
            <a:endParaRPr lang="zh-CN" altLang="en-US"/>
          </a:p>
        </p:txBody>
      </p:sp>
      <p:sp>
        <p:nvSpPr>
          <p:cNvPr id="86028" name="Rectangle 13"/>
          <p:cNvSpPr>
            <a:spLocks noChangeArrowheads="1"/>
          </p:cNvSpPr>
          <p:nvPr/>
        </p:nvSpPr>
        <p:spPr bwMode="auto">
          <a:xfrm>
            <a:off x="5781675" y="1430338"/>
            <a:ext cx="2617788" cy="366712"/>
          </a:xfrm>
          <a:prstGeom prst="rect">
            <a:avLst/>
          </a:prstGeom>
          <a:noFill/>
          <a:ln w="9525">
            <a:noFill/>
            <a:miter lim="800000"/>
            <a:headEnd/>
            <a:tailEnd/>
          </a:ln>
        </p:spPr>
        <p:txBody>
          <a:bodyPr lIns="92075" tIns="46038" rIns="92075" bIns="46038">
            <a:spAutoFit/>
          </a:bodyPr>
          <a:lstStyle/>
          <a:p>
            <a:pPr algn="l" defTabSz="762000" eaLnBrk="0" hangingPunct="0"/>
            <a:r>
              <a:rPr kumimoji="1" lang="zh-CN" altLang="en-US" sz="1800" dirty="0">
                <a:latin typeface="Arial" pitchFamily="34" charset="0"/>
              </a:rPr>
              <a:t>地面站之间的直视线路 </a:t>
            </a:r>
          </a:p>
        </p:txBody>
      </p:sp>
      <p:sp>
        <p:nvSpPr>
          <p:cNvPr id="86029" name="Rectangle 14"/>
          <p:cNvSpPr>
            <a:spLocks noChangeArrowheads="1"/>
          </p:cNvSpPr>
          <p:nvPr/>
        </p:nvSpPr>
        <p:spPr bwMode="auto">
          <a:xfrm>
            <a:off x="5724525" y="2205038"/>
            <a:ext cx="1658938" cy="366712"/>
          </a:xfrm>
          <a:prstGeom prst="rect">
            <a:avLst/>
          </a:prstGeom>
          <a:noFill/>
          <a:ln w="9525">
            <a:noFill/>
            <a:miter lim="800000"/>
            <a:headEnd/>
            <a:tailEnd/>
          </a:ln>
        </p:spPr>
        <p:txBody>
          <a:bodyPr lIns="92075" tIns="46038" rIns="92075" bIns="46038">
            <a:spAutoFit/>
          </a:bodyPr>
          <a:lstStyle/>
          <a:p>
            <a:pPr algn="l" defTabSz="762000" eaLnBrk="0" hangingPunct="0"/>
            <a:r>
              <a:rPr kumimoji="1" lang="zh-CN" altLang="en-US" sz="1800" dirty="0">
                <a:latin typeface="Arial" pitchFamily="34" charset="0"/>
              </a:rPr>
              <a:t>微波传送塔</a:t>
            </a:r>
          </a:p>
        </p:txBody>
      </p:sp>
      <p:grpSp>
        <p:nvGrpSpPr>
          <p:cNvPr id="86030" name="Group 15"/>
          <p:cNvGrpSpPr>
            <a:grpSpLocks/>
          </p:cNvGrpSpPr>
          <p:nvPr/>
        </p:nvGrpSpPr>
        <p:grpSpPr bwMode="auto">
          <a:xfrm>
            <a:off x="919163" y="4203700"/>
            <a:ext cx="949325" cy="1220788"/>
            <a:chOff x="579" y="2648"/>
            <a:chExt cx="598" cy="769"/>
          </a:xfrm>
        </p:grpSpPr>
        <p:sp>
          <p:nvSpPr>
            <p:cNvPr id="86144" name="Freeform 16"/>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5"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145" name="Freeform 17"/>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0"/>
                <a:gd name="T118" fmla="*/ 0 h 432"/>
                <a:gd name="T119" fmla="*/ 440 w 440"/>
                <a:gd name="T120" fmla="*/ 432 h 4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path>
              </a:pathLst>
            </a:custGeom>
            <a:solidFill>
              <a:srgbClr val="FFFFFF"/>
            </a:solidFill>
            <a:ln w="9525" cap="rnd">
              <a:noFill/>
              <a:round/>
              <a:headEnd/>
              <a:tailEnd/>
            </a:ln>
          </p:spPr>
          <p:txBody>
            <a:bodyPr/>
            <a:lstStyle/>
            <a:p>
              <a:endParaRPr lang="zh-CN" altLang="en-US"/>
            </a:p>
          </p:txBody>
        </p:sp>
        <p:sp>
          <p:nvSpPr>
            <p:cNvPr id="86146" name="Freeform 18"/>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1"/>
                <a:gd name="T79" fmla="*/ 0 h 229"/>
                <a:gd name="T80" fmla="*/ 201 w 201"/>
                <a:gd name="T81" fmla="*/ 229 h 2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path>
              </a:pathLst>
            </a:custGeom>
            <a:solidFill>
              <a:srgbClr val="CCCCFF"/>
            </a:solidFill>
            <a:ln w="9525" cap="rnd">
              <a:noFill/>
              <a:round/>
              <a:headEnd/>
              <a:tailEnd/>
            </a:ln>
          </p:spPr>
          <p:txBody>
            <a:bodyPr/>
            <a:lstStyle/>
            <a:p>
              <a:endParaRPr lang="zh-CN" altLang="en-US"/>
            </a:p>
          </p:txBody>
        </p:sp>
        <p:sp>
          <p:nvSpPr>
            <p:cNvPr id="86147" name="Freeform 19"/>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3"/>
                <a:gd name="T61" fmla="*/ 0 h 411"/>
                <a:gd name="T62" fmla="*/ 223 w 223"/>
                <a:gd name="T63" fmla="*/ 411 h 4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path>
              </a:pathLst>
            </a:custGeom>
            <a:solidFill>
              <a:srgbClr val="A3A3D6"/>
            </a:solidFill>
            <a:ln w="9525" cap="rnd">
              <a:noFill/>
              <a:round/>
              <a:headEnd/>
              <a:tailEnd/>
            </a:ln>
          </p:spPr>
          <p:txBody>
            <a:bodyPr/>
            <a:lstStyle/>
            <a:p>
              <a:endParaRPr lang="zh-CN" altLang="en-US"/>
            </a:p>
          </p:txBody>
        </p:sp>
        <p:sp>
          <p:nvSpPr>
            <p:cNvPr id="86148" name="Freeform 20"/>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 name="T12" fmla="*/ 0 60000 65536"/>
                <a:gd name="T13" fmla="*/ 0 60000 65536"/>
                <a:gd name="T14" fmla="*/ 0 60000 65536"/>
                <a:gd name="T15" fmla="*/ 0 60000 65536"/>
                <a:gd name="T16" fmla="*/ 0 60000 65536"/>
                <a:gd name="T17" fmla="*/ 0 60000 65536"/>
                <a:gd name="T18" fmla="*/ 0 w 34"/>
                <a:gd name="T19" fmla="*/ 0 h 129"/>
                <a:gd name="T20" fmla="*/ 34 w 3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4" h="129">
                  <a:moveTo>
                    <a:pt x="0" y="124"/>
                  </a:moveTo>
                  <a:lnTo>
                    <a:pt x="33" y="128"/>
                  </a:lnTo>
                  <a:lnTo>
                    <a:pt x="18" y="0"/>
                  </a:lnTo>
                  <a:lnTo>
                    <a:pt x="0" y="8"/>
                  </a:lnTo>
                  <a:lnTo>
                    <a:pt x="0" y="124"/>
                  </a:lnTo>
                </a:path>
              </a:pathLst>
            </a:custGeom>
            <a:solidFill>
              <a:srgbClr val="A3A3D6"/>
            </a:solidFill>
            <a:ln w="9525" cap="rnd">
              <a:noFill/>
              <a:round/>
              <a:headEnd/>
              <a:tailEnd/>
            </a:ln>
          </p:spPr>
          <p:txBody>
            <a:bodyPr/>
            <a:lstStyle/>
            <a:p>
              <a:endParaRPr lang="zh-CN" altLang="en-US"/>
            </a:p>
          </p:txBody>
        </p:sp>
        <p:sp>
          <p:nvSpPr>
            <p:cNvPr id="86149" name="Freeform 21"/>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2"/>
                <a:gd name="T55" fmla="*/ 0 h 152"/>
                <a:gd name="T56" fmla="*/ 202 w 202"/>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path>
              </a:pathLst>
            </a:custGeom>
            <a:solidFill>
              <a:srgbClr val="CCCCFF"/>
            </a:solidFill>
            <a:ln w="9525" cap="rnd">
              <a:noFill/>
              <a:round/>
              <a:headEnd/>
              <a:tailEnd/>
            </a:ln>
          </p:spPr>
          <p:txBody>
            <a:bodyPr/>
            <a:lstStyle/>
            <a:p>
              <a:endParaRPr lang="zh-CN" altLang="en-US"/>
            </a:p>
          </p:txBody>
        </p:sp>
        <p:sp>
          <p:nvSpPr>
            <p:cNvPr id="86150" name="Freeform 22"/>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 name="T14" fmla="*/ 0 60000 65536"/>
                <a:gd name="T15" fmla="*/ 0 60000 65536"/>
                <a:gd name="T16" fmla="*/ 0 60000 65536"/>
                <a:gd name="T17" fmla="*/ 0 60000 65536"/>
                <a:gd name="T18" fmla="*/ 0 60000 65536"/>
                <a:gd name="T19" fmla="*/ 0 60000 65536"/>
                <a:gd name="T20" fmla="*/ 0 60000 65536"/>
                <a:gd name="T21" fmla="*/ 0 w 73"/>
                <a:gd name="T22" fmla="*/ 0 h 41"/>
                <a:gd name="T23" fmla="*/ 73 w 73"/>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41">
                  <a:moveTo>
                    <a:pt x="0" y="26"/>
                  </a:moveTo>
                  <a:lnTo>
                    <a:pt x="41" y="0"/>
                  </a:lnTo>
                  <a:lnTo>
                    <a:pt x="64" y="5"/>
                  </a:lnTo>
                  <a:lnTo>
                    <a:pt x="72" y="21"/>
                  </a:lnTo>
                  <a:lnTo>
                    <a:pt x="4" y="40"/>
                  </a:lnTo>
                  <a:lnTo>
                    <a:pt x="0" y="26"/>
                  </a:lnTo>
                </a:path>
              </a:pathLst>
            </a:custGeom>
            <a:solidFill>
              <a:srgbClr val="A3A3D6"/>
            </a:solidFill>
            <a:ln w="9525" cap="rnd">
              <a:noFill/>
              <a:round/>
              <a:headEnd/>
              <a:tailEnd/>
            </a:ln>
          </p:spPr>
          <p:txBody>
            <a:bodyPr/>
            <a:lstStyle/>
            <a:p>
              <a:endParaRPr lang="zh-CN" altLang="en-US"/>
            </a:p>
          </p:txBody>
        </p:sp>
        <p:sp>
          <p:nvSpPr>
            <p:cNvPr id="86151" name="Freeform 23"/>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0"/>
                <a:gd name="T34" fmla="*/ 0 h 63"/>
                <a:gd name="T35" fmla="*/ 90 w 90"/>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0" h="63">
                  <a:moveTo>
                    <a:pt x="0" y="27"/>
                  </a:moveTo>
                  <a:lnTo>
                    <a:pt x="2" y="39"/>
                  </a:lnTo>
                  <a:lnTo>
                    <a:pt x="9" y="54"/>
                  </a:lnTo>
                  <a:lnTo>
                    <a:pt x="24" y="62"/>
                  </a:lnTo>
                  <a:lnTo>
                    <a:pt x="89" y="28"/>
                  </a:lnTo>
                  <a:lnTo>
                    <a:pt x="69" y="23"/>
                  </a:lnTo>
                  <a:lnTo>
                    <a:pt x="62" y="16"/>
                  </a:lnTo>
                  <a:lnTo>
                    <a:pt x="11" y="37"/>
                  </a:lnTo>
                  <a:lnTo>
                    <a:pt x="49" y="0"/>
                  </a:lnTo>
                  <a:lnTo>
                    <a:pt x="0" y="27"/>
                  </a:lnTo>
                </a:path>
              </a:pathLst>
            </a:custGeom>
            <a:solidFill>
              <a:srgbClr val="000000"/>
            </a:solidFill>
            <a:ln w="9525" cap="rnd">
              <a:noFill/>
              <a:round/>
              <a:headEnd/>
              <a:tailEnd/>
            </a:ln>
          </p:spPr>
          <p:txBody>
            <a:bodyPr/>
            <a:lstStyle/>
            <a:p>
              <a:endParaRPr lang="zh-CN" altLang="en-US"/>
            </a:p>
          </p:txBody>
        </p:sp>
        <p:sp>
          <p:nvSpPr>
            <p:cNvPr id="86152" name="Freeform 24"/>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 name="T14" fmla="*/ 0 60000 65536"/>
                <a:gd name="T15" fmla="*/ 0 60000 65536"/>
                <a:gd name="T16" fmla="*/ 0 60000 65536"/>
                <a:gd name="T17" fmla="*/ 0 60000 65536"/>
                <a:gd name="T18" fmla="*/ 0 60000 65536"/>
                <a:gd name="T19" fmla="*/ 0 60000 65536"/>
                <a:gd name="T20" fmla="*/ 0 60000 65536"/>
                <a:gd name="T21" fmla="*/ 0 w 27"/>
                <a:gd name="T22" fmla="*/ 0 h 29"/>
                <a:gd name="T23" fmla="*/ 27 w 2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9">
                  <a:moveTo>
                    <a:pt x="0" y="0"/>
                  </a:moveTo>
                  <a:lnTo>
                    <a:pt x="13" y="4"/>
                  </a:lnTo>
                  <a:lnTo>
                    <a:pt x="22" y="15"/>
                  </a:lnTo>
                  <a:lnTo>
                    <a:pt x="26" y="28"/>
                  </a:lnTo>
                  <a:lnTo>
                    <a:pt x="9" y="20"/>
                  </a:lnTo>
                  <a:lnTo>
                    <a:pt x="0" y="0"/>
                  </a:lnTo>
                </a:path>
              </a:pathLst>
            </a:custGeom>
            <a:solidFill>
              <a:srgbClr val="000000"/>
            </a:solidFill>
            <a:ln w="9525" cap="rnd">
              <a:noFill/>
              <a:round/>
              <a:headEnd/>
              <a:tailEnd/>
            </a:ln>
          </p:spPr>
          <p:txBody>
            <a:bodyPr/>
            <a:lstStyle/>
            <a:p>
              <a:endParaRPr lang="zh-CN" altLang="en-US"/>
            </a:p>
          </p:txBody>
        </p:sp>
        <p:sp>
          <p:nvSpPr>
            <p:cNvPr id="86153" name="Freeform 25"/>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9"/>
                <a:gd name="T67" fmla="*/ 0 h 393"/>
                <a:gd name="T68" fmla="*/ 199 w 199"/>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path>
              </a:pathLst>
            </a:custGeom>
            <a:solidFill>
              <a:srgbClr val="000000"/>
            </a:solidFill>
            <a:ln w="9525" cap="rnd">
              <a:noFill/>
              <a:round/>
              <a:headEnd/>
              <a:tailEnd/>
            </a:ln>
          </p:spPr>
          <p:txBody>
            <a:bodyPr/>
            <a:lstStyle/>
            <a:p>
              <a:endParaRPr lang="zh-CN" altLang="en-US"/>
            </a:p>
          </p:txBody>
        </p:sp>
        <p:sp>
          <p:nvSpPr>
            <p:cNvPr id="86154" name="Freeform 26"/>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2"/>
                <a:gd name="T46" fmla="*/ 0 h 176"/>
                <a:gd name="T47" fmla="*/ 182 w 182"/>
                <a:gd name="T48" fmla="*/ 176 h 1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path>
              </a:pathLst>
            </a:custGeom>
            <a:solidFill>
              <a:srgbClr val="000000"/>
            </a:solidFill>
            <a:ln w="9525" cap="rnd">
              <a:noFill/>
              <a:round/>
              <a:headEnd/>
              <a:tailEnd/>
            </a:ln>
          </p:spPr>
          <p:txBody>
            <a:bodyPr/>
            <a:lstStyle/>
            <a:p>
              <a:endParaRPr lang="zh-CN" altLang="en-US"/>
            </a:p>
          </p:txBody>
        </p:sp>
        <p:sp>
          <p:nvSpPr>
            <p:cNvPr id="86155" name="Freeform 27"/>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0"/>
                <a:gd name="T70" fmla="*/ 0 h 237"/>
                <a:gd name="T71" fmla="*/ 200 w 200"/>
                <a:gd name="T72" fmla="*/ 237 h 2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path>
              </a:pathLst>
            </a:custGeom>
            <a:solidFill>
              <a:srgbClr val="000000"/>
            </a:solidFill>
            <a:ln w="9525" cap="rnd">
              <a:noFill/>
              <a:round/>
              <a:headEnd/>
              <a:tailEnd/>
            </a:ln>
          </p:spPr>
          <p:txBody>
            <a:bodyPr/>
            <a:lstStyle/>
            <a:p>
              <a:endParaRPr lang="zh-CN" altLang="en-US"/>
            </a:p>
          </p:txBody>
        </p:sp>
        <p:sp>
          <p:nvSpPr>
            <p:cNvPr id="86156" name="Freeform 28"/>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path>
              </a:pathLst>
            </a:custGeom>
            <a:solidFill>
              <a:srgbClr val="000000"/>
            </a:solidFill>
            <a:ln w="9525" cap="rnd">
              <a:noFill/>
              <a:round/>
              <a:headEnd/>
              <a:tailEnd/>
            </a:ln>
          </p:spPr>
          <p:txBody>
            <a:bodyPr/>
            <a:lstStyle/>
            <a:p>
              <a:endParaRPr lang="zh-CN" altLang="en-US"/>
            </a:p>
          </p:txBody>
        </p:sp>
        <p:sp>
          <p:nvSpPr>
            <p:cNvPr id="86157" name="Freeform 29"/>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0"/>
                <a:gd name="T46" fmla="*/ 0 h 96"/>
                <a:gd name="T47" fmla="*/ 130 w 130"/>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path>
              </a:pathLst>
            </a:custGeom>
            <a:solidFill>
              <a:srgbClr val="000000"/>
            </a:solidFill>
            <a:ln w="9525" cap="rnd">
              <a:noFill/>
              <a:round/>
              <a:headEnd/>
              <a:tailEnd/>
            </a:ln>
          </p:spPr>
          <p:txBody>
            <a:bodyPr/>
            <a:lstStyle/>
            <a:p>
              <a:endParaRPr lang="zh-CN" altLang="en-US"/>
            </a:p>
          </p:txBody>
        </p:sp>
        <p:sp>
          <p:nvSpPr>
            <p:cNvPr id="86158" name="Freeform 30"/>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5"/>
                <a:gd name="T64" fmla="*/ 0 h 208"/>
                <a:gd name="T65" fmla="*/ 215 w 215"/>
                <a:gd name="T66" fmla="*/ 208 h 2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path>
              </a:pathLst>
            </a:custGeom>
            <a:solidFill>
              <a:srgbClr val="000000"/>
            </a:solidFill>
            <a:ln w="9525" cap="rnd">
              <a:noFill/>
              <a:round/>
              <a:headEnd/>
              <a:tailEnd/>
            </a:ln>
          </p:spPr>
          <p:txBody>
            <a:bodyPr/>
            <a:lstStyle/>
            <a:p>
              <a:endParaRPr lang="zh-CN" altLang="en-US"/>
            </a:p>
          </p:txBody>
        </p:sp>
        <p:sp>
          <p:nvSpPr>
            <p:cNvPr id="86159" name="Freeform 31"/>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8"/>
                <a:gd name="T43" fmla="*/ 0 h 401"/>
                <a:gd name="T44" fmla="*/ 198 w 198"/>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path>
              </a:pathLst>
            </a:custGeom>
            <a:solidFill>
              <a:srgbClr val="000000"/>
            </a:solidFill>
            <a:ln w="9525" cap="rnd">
              <a:noFill/>
              <a:round/>
              <a:headEnd/>
              <a:tailEnd/>
            </a:ln>
          </p:spPr>
          <p:txBody>
            <a:bodyPr/>
            <a:lstStyle/>
            <a:p>
              <a:endParaRPr lang="zh-CN" altLang="en-US"/>
            </a:p>
          </p:txBody>
        </p:sp>
        <p:sp>
          <p:nvSpPr>
            <p:cNvPr id="86160" name="Freeform 32"/>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447"/>
                <a:gd name="T41" fmla="*/ 257 w 257"/>
                <a:gd name="T42" fmla="*/ 447 h 4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path>
              </a:pathLst>
            </a:custGeom>
            <a:solidFill>
              <a:srgbClr val="000000"/>
            </a:solidFill>
            <a:ln w="9525" cap="rnd">
              <a:noFill/>
              <a:round/>
              <a:headEnd/>
              <a:tailEnd/>
            </a:ln>
          </p:spPr>
          <p:txBody>
            <a:bodyPr/>
            <a:lstStyle/>
            <a:p>
              <a:endParaRPr lang="zh-CN" altLang="en-US"/>
            </a:p>
          </p:txBody>
        </p:sp>
      </p:grpSp>
      <p:grpSp>
        <p:nvGrpSpPr>
          <p:cNvPr id="86031" name="Group 33"/>
          <p:cNvGrpSpPr>
            <a:grpSpLocks/>
          </p:cNvGrpSpPr>
          <p:nvPr/>
        </p:nvGrpSpPr>
        <p:grpSpPr bwMode="auto">
          <a:xfrm>
            <a:off x="7793038" y="4157663"/>
            <a:ext cx="949325" cy="1220787"/>
            <a:chOff x="4909" y="2619"/>
            <a:chExt cx="598" cy="769"/>
          </a:xfrm>
        </p:grpSpPr>
        <p:sp>
          <p:nvSpPr>
            <p:cNvPr id="86127" name="Freeform 34"/>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 name="T14" fmla="*/ 0 60000 65536"/>
                <a:gd name="T15" fmla="*/ 0 60000 65536"/>
                <a:gd name="T16" fmla="*/ 0 60000 65536"/>
                <a:gd name="T17" fmla="*/ 0 60000 65536"/>
                <a:gd name="T18" fmla="*/ 0 60000 65536"/>
                <a:gd name="T19" fmla="*/ 0 60000 65536"/>
                <a:gd name="T20" fmla="*/ 0 60000 65536"/>
                <a:gd name="T21" fmla="*/ 0 w 38"/>
                <a:gd name="T22" fmla="*/ 0 h 195"/>
                <a:gd name="T23" fmla="*/ 38 w 38"/>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5">
                  <a:moveTo>
                    <a:pt x="0" y="194"/>
                  </a:moveTo>
                  <a:lnTo>
                    <a:pt x="1" y="7"/>
                  </a:lnTo>
                  <a:lnTo>
                    <a:pt x="24" y="0"/>
                  </a:lnTo>
                  <a:lnTo>
                    <a:pt x="37" y="88"/>
                  </a:lnTo>
                  <a:lnTo>
                    <a:pt x="27" y="181"/>
                  </a:lnTo>
                  <a:lnTo>
                    <a:pt x="0" y="194"/>
                  </a:lnTo>
                </a:path>
              </a:pathLst>
            </a:custGeom>
            <a:solidFill>
              <a:srgbClr val="FFFFFF"/>
            </a:solidFill>
            <a:ln w="9525" cap="rnd">
              <a:noFill/>
              <a:round/>
              <a:headEnd/>
              <a:tailEnd/>
            </a:ln>
          </p:spPr>
          <p:txBody>
            <a:bodyPr/>
            <a:lstStyle/>
            <a:p>
              <a:endParaRPr lang="zh-CN" altLang="en-US"/>
            </a:p>
          </p:txBody>
        </p:sp>
        <p:sp>
          <p:nvSpPr>
            <p:cNvPr id="86128" name="Freeform 35"/>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40"/>
                <a:gd name="T118" fmla="*/ 0 h 432"/>
                <a:gd name="T119" fmla="*/ 440 w 440"/>
                <a:gd name="T120" fmla="*/ 432 h 43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path>
              </a:pathLst>
            </a:custGeom>
            <a:solidFill>
              <a:srgbClr val="FFFFFF"/>
            </a:solidFill>
            <a:ln w="9525" cap="rnd">
              <a:noFill/>
              <a:round/>
              <a:headEnd/>
              <a:tailEnd/>
            </a:ln>
          </p:spPr>
          <p:txBody>
            <a:bodyPr/>
            <a:lstStyle/>
            <a:p>
              <a:endParaRPr lang="zh-CN" altLang="en-US"/>
            </a:p>
          </p:txBody>
        </p:sp>
        <p:sp>
          <p:nvSpPr>
            <p:cNvPr id="86129" name="Freeform 36"/>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1"/>
                <a:gd name="T79" fmla="*/ 0 h 229"/>
                <a:gd name="T80" fmla="*/ 201 w 201"/>
                <a:gd name="T81" fmla="*/ 229 h 22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path>
              </a:pathLst>
            </a:custGeom>
            <a:solidFill>
              <a:srgbClr val="CCCCFF"/>
            </a:solidFill>
            <a:ln w="9525" cap="rnd">
              <a:noFill/>
              <a:round/>
              <a:headEnd/>
              <a:tailEnd/>
            </a:ln>
          </p:spPr>
          <p:txBody>
            <a:bodyPr/>
            <a:lstStyle/>
            <a:p>
              <a:endParaRPr lang="zh-CN" altLang="en-US"/>
            </a:p>
          </p:txBody>
        </p:sp>
        <p:sp>
          <p:nvSpPr>
            <p:cNvPr id="86130" name="Freeform 37"/>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3"/>
                <a:gd name="T61" fmla="*/ 0 h 411"/>
                <a:gd name="T62" fmla="*/ 223 w 223"/>
                <a:gd name="T63" fmla="*/ 411 h 41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path>
              </a:pathLst>
            </a:custGeom>
            <a:solidFill>
              <a:srgbClr val="A3A3D6"/>
            </a:solidFill>
            <a:ln w="9525" cap="rnd">
              <a:noFill/>
              <a:round/>
              <a:headEnd/>
              <a:tailEnd/>
            </a:ln>
          </p:spPr>
          <p:txBody>
            <a:bodyPr/>
            <a:lstStyle/>
            <a:p>
              <a:endParaRPr lang="zh-CN" altLang="en-US"/>
            </a:p>
          </p:txBody>
        </p:sp>
        <p:sp>
          <p:nvSpPr>
            <p:cNvPr id="86131" name="Freeform 38"/>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 name="T12" fmla="*/ 0 60000 65536"/>
                <a:gd name="T13" fmla="*/ 0 60000 65536"/>
                <a:gd name="T14" fmla="*/ 0 60000 65536"/>
                <a:gd name="T15" fmla="*/ 0 60000 65536"/>
                <a:gd name="T16" fmla="*/ 0 60000 65536"/>
                <a:gd name="T17" fmla="*/ 0 60000 65536"/>
                <a:gd name="T18" fmla="*/ 0 w 34"/>
                <a:gd name="T19" fmla="*/ 0 h 129"/>
                <a:gd name="T20" fmla="*/ 34 w 34"/>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4" h="129">
                  <a:moveTo>
                    <a:pt x="33" y="125"/>
                  </a:moveTo>
                  <a:lnTo>
                    <a:pt x="0" y="128"/>
                  </a:lnTo>
                  <a:lnTo>
                    <a:pt x="14" y="0"/>
                  </a:lnTo>
                  <a:lnTo>
                    <a:pt x="33" y="8"/>
                  </a:lnTo>
                  <a:lnTo>
                    <a:pt x="33" y="125"/>
                  </a:lnTo>
                </a:path>
              </a:pathLst>
            </a:custGeom>
            <a:solidFill>
              <a:srgbClr val="A3A3D6"/>
            </a:solidFill>
            <a:ln w="9525" cap="rnd">
              <a:noFill/>
              <a:round/>
              <a:headEnd/>
              <a:tailEnd/>
            </a:ln>
          </p:spPr>
          <p:txBody>
            <a:bodyPr/>
            <a:lstStyle/>
            <a:p>
              <a:endParaRPr lang="zh-CN" altLang="en-US"/>
            </a:p>
          </p:txBody>
        </p:sp>
        <p:sp>
          <p:nvSpPr>
            <p:cNvPr id="86132" name="Freeform 39"/>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2"/>
                <a:gd name="T55" fmla="*/ 0 h 152"/>
                <a:gd name="T56" fmla="*/ 202 w 202"/>
                <a:gd name="T57" fmla="*/ 152 h 15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path>
              </a:pathLst>
            </a:custGeom>
            <a:solidFill>
              <a:srgbClr val="CCCCFF"/>
            </a:solidFill>
            <a:ln w="9525" cap="rnd">
              <a:noFill/>
              <a:round/>
              <a:headEnd/>
              <a:tailEnd/>
            </a:ln>
          </p:spPr>
          <p:txBody>
            <a:bodyPr/>
            <a:lstStyle/>
            <a:p>
              <a:endParaRPr lang="zh-CN" altLang="en-US"/>
            </a:p>
          </p:txBody>
        </p:sp>
        <p:sp>
          <p:nvSpPr>
            <p:cNvPr id="86133" name="Freeform 40"/>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 name="T14" fmla="*/ 0 60000 65536"/>
                <a:gd name="T15" fmla="*/ 0 60000 65536"/>
                <a:gd name="T16" fmla="*/ 0 60000 65536"/>
                <a:gd name="T17" fmla="*/ 0 60000 65536"/>
                <a:gd name="T18" fmla="*/ 0 60000 65536"/>
                <a:gd name="T19" fmla="*/ 0 60000 65536"/>
                <a:gd name="T20" fmla="*/ 0 60000 65536"/>
                <a:gd name="T21" fmla="*/ 0 w 73"/>
                <a:gd name="T22" fmla="*/ 0 h 41"/>
                <a:gd name="T23" fmla="*/ 73 w 73"/>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41">
                  <a:moveTo>
                    <a:pt x="72" y="26"/>
                  </a:moveTo>
                  <a:lnTo>
                    <a:pt x="30" y="0"/>
                  </a:lnTo>
                  <a:lnTo>
                    <a:pt x="7" y="6"/>
                  </a:lnTo>
                  <a:lnTo>
                    <a:pt x="0" y="21"/>
                  </a:lnTo>
                  <a:lnTo>
                    <a:pt x="67" y="40"/>
                  </a:lnTo>
                  <a:lnTo>
                    <a:pt x="72" y="26"/>
                  </a:lnTo>
                </a:path>
              </a:pathLst>
            </a:custGeom>
            <a:solidFill>
              <a:srgbClr val="A3A3D6"/>
            </a:solidFill>
            <a:ln w="9525" cap="rnd">
              <a:noFill/>
              <a:round/>
              <a:headEnd/>
              <a:tailEnd/>
            </a:ln>
          </p:spPr>
          <p:txBody>
            <a:bodyPr/>
            <a:lstStyle/>
            <a:p>
              <a:endParaRPr lang="zh-CN" altLang="en-US"/>
            </a:p>
          </p:txBody>
        </p:sp>
        <p:sp>
          <p:nvSpPr>
            <p:cNvPr id="86134" name="Freeform 41"/>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1"/>
                <a:gd name="T34" fmla="*/ 0 h 63"/>
                <a:gd name="T35" fmla="*/ 91 w 91"/>
                <a:gd name="T36" fmla="*/ 63 h 6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1" h="63">
                  <a:moveTo>
                    <a:pt x="90" y="27"/>
                  </a:moveTo>
                  <a:lnTo>
                    <a:pt x="87" y="40"/>
                  </a:lnTo>
                  <a:lnTo>
                    <a:pt x="80" y="55"/>
                  </a:lnTo>
                  <a:lnTo>
                    <a:pt x="65" y="62"/>
                  </a:lnTo>
                  <a:lnTo>
                    <a:pt x="0" y="29"/>
                  </a:lnTo>
                  <a:lnTo>
                    <a:pt x="20" y="24"/>
                  </a:lnTo>
                  <a:lnTo>
                    <a:pt x="27" y="16"/>
                  </a:lnTo>
                  <a:lnTo>
                    <a:pt x="78" y="37"/>
                  </a:lnTo>
                  <a:lnTo>
                    <a:pt x="40" y="0"/>
                  </a:lnTo>
                  <a:lnTo>
                    <a:pt x="90" y="27"/>
                  </a:lnTo>
                </a:path>
              </a:pathLst>
            </a:custGeom>
            <a:solidFill>
              <a:srgbClr val="000000"/>
            </a:solidFill>
            <a:ln w="9525" cap="rnd">
              <a:noFill/>
              <a:round/>
              <a:headEnd/>
              <a:tailEnd/>
            </a:ln>
          </p:spPr>
          <p:txBody>
            <a:bodyPr/>
            <a:lstStyle/>
            <a:p>
              <a:endParaRPr lang="zh-CN" altLang="en-US"/>
            </a:p>
          </p:txBody>
        </p:sp>
        <p:sp>
          <p:nvSpPr>
            <p:cNvPr id="86135" name="Freeform 42"/>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 name="T14" fmla="*/ 0 60000 65536"/>
                <a:gd name="T15" fmla="*/ 0 60000 65536"/>
                <a:gd name="T16" fmla="*/ 0 60000 65536"/>
                <a:gd name="T17" fmla="*/ 0 60000 65536"/>
                <a:gd name="T18" fmla="*/ 0 60000 65536"/>
                <a:gd name="T19" fmla="*/ 0 60000 65536"/>
                <a:gd name="T20" fmla="*/ 0 60000 65536"/>
                <a:gd name="T21" fmla="*/ 0 w 27"/>
                <a:gd name="T22" fmla="*/ 0 h 29"/>
                <a:gd name="T23" fmla="*/ 27 w 27"/>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29">
                  <a:moveTo>
                    <a:pt x="26" y="0"/>
                  </a:moveTo>
                  <a:lnTo>
                    <a:pt x="12" y="5"/>
                  </a:lnTo>
                  <a:lnTo>
                    <a:pt x="4" y="16"/>
                  </a:lnTo>
                  <a:lnTo>
                    <a:pt x="0" y="28"/>
                  </a:lnTo>
                  <a:lnTo>
                    <a:pt x="16" y="21"/>
                  </a:lnTo>
                  <a:lnTo>
                    <a:pt x="26" y="0"/>
                  </a:lnTo>
                </a:path>
              </a:pathLst>
            </a:custGeom>
            <a:solidFill>
              <a:srgbClr val="000000"/>
            </a:solidFill>
            <a:ln w="9525" cap="rnd">
              <a:noFill/>
              <a:round/>
              <a:headEnd/>
              <a:tailEnd/>
            </a:ln>
          </p:spPr>
          <p:txBody>
            <a:bodyPr/>
            <a:lstStyle/>
            <a:p>
              <a:endParaRPr lang="zh-CN" altLang="en-US"/>
            </a:p>
          </p:txBody>
        </p:sp>
        <p:sp>
          <p:nvSpPr>
            <p:cNvPr id="86136" name="Freeform 43"/>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9"/>
                <a:gd name="T67" fmla="*/ 0 h 393"/>
                <a:gd name="T68" fmla="*/ 199 w 199"/>
                <a:gd name="T69" fmla="*/ 393 h 39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path>
              </a:pathLst>
            </a:custGeom>
            <a:solidFill>
              <a:srgbClr val="000000"/>
            </a:solidFill>
            <a:ln w="9525" cap="rnd">
              <a:noFill/>
              <a:round/>
              <a:headEnd/>
              <a:tailEnd/>
            </a:ln>
          </p:spPr>
          <p:txBody>
            <a:bodyPr/>
            <a:lstStyle/>
            <a:p>
              <a:endParaRPr lang="zh-CN" altLang="en-US"/>
            </a:p>
          </p:txBody>
        </p:sp>
        <p:sp>
          <p:nvSpPr>
            <p:cNvPr id="86137" name="Freeform 44"/>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3"/>
                <a:gd name="T46" fmla="*/ 0 h 176"/>
                <a:gd name="T47" fmla="*/ 183 w 183"/>
                <a:gd name="T48" fmla="*/ 176 h 1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path>
              </a:pathLst>
            </a:custGeom>
            <a:solidFill>
              <a:srgbClr val="000000"/>
            </a:solidFill>
            <a:ln w="9525" cap="rnd">
              <a:noFill/>
              <a:round/>
              <a:headEnd/>
              <a:tailEnd/>
            </a:ln>
          </p:spPr>
          <p:txBody>
            <a:bodyPr/>
            <a:lstStyle/>
            <a:p>
              <a:endParaRPr lang="zh-CN" altLang="en-US"/>
            </a:p>
          </p:txBody>
        </p:sp>
        <p:sp>
          <p:nvSpPr>
            <p:cNvPr id="86138" name="Freeform 45"/>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0"/>
                <a:gd name="T70" fmla="*/ 0 h 237"/>
                <a:gd name="T71" fmla="*/ 200 w 200"/>
                <a:gd name="T72" fmla="*/ 237 h 2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path>
              </a:pathLst>
            </a:custGeom>
            <a:solidFill>
              <a:srgbClr val="000000"/>
            </a:solidFill>
            <a:ln w="9525" cap="rnd">
              <a:noFill/>
              <a:round/>
              <a:headEnd/>
              <a:tailEnd/>
            </a:ln>
          </p:spPr>
          <p:txBody>
            <a:bodyPr/>
            <a:lstStyle/>
            <a:p>
              <a:endParaRPr lang="zh-CN" altLang="en-US"/>
            </a:p>
          </p:txBody>
        </p:sp>
        <p:sp>
          <p:nvSpPr>
            <p:cNvPr id="86139" name="Freeform 46"/>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sp>
          <p:nvSpPr>
            <p:cNvPr id="86140" name="Freeform 47"/>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0"/>
                <a:gd name="T46" fmla="*/ 0 h 96"/>
                <a:gd name="T47" fmla="*/ 130 w 130"/>
                <a:gd name="T48" fmla="*/ 96 h 9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path>
              </a:pathLst>
            </a:custGeom>
            <a:solidFill>
              <a:srgbClr val="000000"/>
            </a:solidFill>
            <a:ln w="9525" cap="rnd">
              <a:noFill/>
              <a:round/>
              <a:headEnd/>
              <a:tailEnd/>
            </a:ln>
          </p:spPr>
          <p:txBody>
            <a:bodyPr/>
            <a:lstStyle/>
            <a:p>
              <a:endParaRPr lang="zh-CN" altLang="en-US"/>
            </a:p>
          </p:txBody>
        </p:sp>
        <p:sp>
          <p:nvSpPr>
            <p:cNvPr id="86141" name="Freeform 48"/>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5"/>
                <a:gd name="T64" fmla="*/ 0 h 208"/>
                <a:gd name="T65" fmla="*/ 215 w 215"/>
                <a:gd name="T66" fmla="*/ 208 h 20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path>
              </a:pathLst>
            </a:custGeom>
            <a:solidFill>
              <a:srgbClr val="000000"/>
            </a:solidFill>
            <a:ln w="9525" cap="rnd">
              <a:noFill/>
              <a:round/>
              <a:headEnd/>
              <a:tailEnd/>
            </a:ln>
          </p:spPr>
          <p:txBody>
            <a:bodyPr/>
            <a:lstStyle/>
            <a:p>
              <a:endParaRPr lang="zh-CN" altLang="en-US"/>
            </a:p>
          </p:txBody>
        </p:sp>
        <p:sp>
          <p:nvSpPr>
            <p:cNvPr id="86142" name="Freeform 49"/>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8"/>
                <a:gd name="T43" fmla="*/ 0 h 401"/>
                <a:gd name="T44" fmla="*/ 198 w 198"/>
                <a:gd name="T45" fmla="*/ 401 h 40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path>
              </a:pathLst>
            </a:custGeom>
            <a:solidFill>
              <a:srgbClr val="000000"/>
            </a:solidFill>
            <a:ln w="9525" cap="rnd">
              <a:noFill/>
              <a:round/>
              <a:headEnd/>
              <a:tailEnd/>
            </a:ln>
          </p:spPr>
          <p:txBody>
            <a:bodyPr/>
            <a:lstStyle/>
            <a:p>
              <a:endParaRPr lang="zh-CN" altLang="en-US"/>
            </a:p>
          </p:txBody>
        </p:sp>
        <p:sp>
          <p:nvSpPr>
            <p:cNvPr id="86143" name="Freeform 50"/>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57"/>
                <a:gd name="T40" fmla="*/ 0 h 447"/>
                <a:gd name="T41" fmla="*/ 257 w 257"/>
                <a:gd name="T42" fmla="*/ 447 h 4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path>
              </a:pathLst>
            </a:custGeom>
            <a:solidFill>
              <a:srgbClr val="000000"/>
            </a:solidFill>
            <a:ln w="9525" cap="rnd">
              <a:noFill/>
              <a:round/>
              <a:headEnd/>
              <a:tailEnd/>
            </a:ln>
          </p:spPr>
          <p:txBody>
            <a:bodyPr/>
            <a:lstStyle/>
            <a:p>
              <a:endParaRPr lang="zh-CN" altLang="en-US"/>
            </a:p>
          </p:txBody>
        </p:sp>
      </p:grpSp>
      <p:grpSp>
        <p:nvGrpSpPr>
          <p:cNvPr id="86032" name="Group 51"/>
          <p:cNvGrpSpPr>
            <a:grpSpLocks/>
          </p:cNvGrpSpPr>
          <p:nvPr/>
        </p:nvGrpSpPr>
        <p:grpSpPr bwMode="auto">
          <a:xfrm>
            <a:off x="4999038" y="1966913"/>
            <a:ext cx="582612" cy="806450"/>
            <a:chOff x="3138" y="1474"/>
            <a:chExt cx="367" cy="508"/>
          </a:xfrm>
        </p:grpSpPr>
        <p:sp>
          <p:nvSpPr>
            <p:cNvPr id="86110" name="Freeform 52"/>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 name="T14" fmla="*/ 0 60000 65536"/>
                <a:gd name="T15" fmla="*/ 0 60000 65536"/>
                <a:gd name="T16" fmla="*/ 0 60000 65536"/>
                <a:gd name="T17" fmla="*/ 0 60000 65536"/>
                <a:gd name="T18" fmla="*/ 0 60000 65536"/>
                <a:gd name="T19" fmla="*/ 0 60000 65536"/>
                <a:gd name="T20" fmla="*/ 0 60000 65536"/>
                <a:gd name="T21" fmla="*/ 0 w 24"/>
                <a:gd name="T22" fmla="*/ 0 h 128"/>
                <a:gd name="T23" fmla="*/ 24 w 24"/>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28">
                  <a:moveTo>
                    <a:pt x="23" y="127"/>
                  </a:moveTo>
                  <a:lnTo>
                    <a:pt x="22" y="3"/>
                  </a:lnTo>
                  <a:lnTo>
                    <a:pt x="8" y="0"/>
                  </a:lnTo>
                  <a:lnTo>
                    <a:pt x="0" y="57"/>
                  </a:lnTo>
                  <a:lnTo>
                    <a:pt x="6" y="119"/>
                  </a:lnTo>
                  <a:lnTo>
                    <a:pt x="23" y="127"/>
                  </a:lnTo>
                </a:path>
              </a:pathLst>
            </a:custGeom>
            <a:solidFill>
              <a:srgbClr val="FFFFFF"/>
            </a:solidFill>
            <a:ln w="9525" cap="rnd">
              <a:noFill/>
              <a:round/>
              <a:headEnd/>
              <a:tailEnd/>
            </a:ln>
          </p:spPr>
          <p:txBody>
            <a:bodyPr/>
            <a:lstStyle/>
            <a:p>
              <a:endParaRPr lang="zh-CN" altLang="en-US"/>
            </a:p>
          </p:txBody>
        </p:sp>
        <p:sp>
          <p:nvSpPr>
            <p:cNvPr id="86111" name="Freeform 53"/>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0"/>
                <a:gd name="T118" fmla="*/ 0 h 286"/>
                <a:gd name="T119" fmla="*/ 270 w 270"/>
                <a:gd name="T120" fmla="*/ 286 h 28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path>
              </a:pathLst>
            </a:custGeom>
            <a:solidFill>
              <a:srgbClr val="FFFFFF"/>
            </a:solidFill>
            <a:ln w="9525" cap="rnd">
              <a:noFill/>
              <a:round/>
              <a:headEnd/>
              <a:tailEnd/>
            </a:ln>
          </p:spPr>
          <p:txBody>
            <a:bodyPr/>
            <a:lstStyle/>
            <a:p>
              <a:endParaRPr lang="zh-CN" altLang="en-US"/>
            </a:p>
          </p:txBody>
        </p:sp>
        <p:sp>
          <p:nvSpPr>
            <p:cNvPr id="86112" name="Freeform 54"/>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3"/>
                <a:gd name="T79" fmla="*/ 0 h 151"/>
                <a:gd name="T80" fmla="*/ 123 w 123"/>
                <a:gd name="T81" fmla="*/ 151 h 15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path>
              </a:pathLst>
            </a:custGeom>
            <a:solidFill>
              <a:srgbClr val="CCCCFF"/>
            </a:solidFill>
            <a:ln w="9525" cap="rnd">
              <a:noFill/>
              <a:round/>
              <a:headEnd/>
              <a:tailEnd/>
            </a:ln>
          </p:spPr>
          <p:txBody>
            <a:bodyPr/>
            <a:lstStyle/>
            <a:p>
              <a:endParaRPr lang="zh-CN" altLang="en-US"/>
            </a:p>
          </p:txBody>
        </p:sp>
        <p:sp>
          <p:nvSpPr>
            <p:cNvPr id="86113" name="Freeform 55"/>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7"/>
                <a:gd name="T61" fmla="*/ 0 h 272"/>
                <a:gd name="T62" fmla="*/ 137 w 137"/>
                <a:gd name="T63" fmla="*/ 272 h 27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path>
              </a:pathLst>
            </a:custGeom>
            <a:solidFill>
              <a:srgbClr val="A3A3D6"/>
            </a:solidFill>
            <a:ln w="9525" cap="rnd">
              <a:noFill/>
              <a:round/>
              <a:headEnd/>
              <a:tailEnd/>
            </a:ln>
          </p:spPr>
          <p:txBody>
            <a:bodyPr/>
            <a:lstStyle/>
            <a:p>
              <a:endParaRPr lang="zh-CN" altLang="en-US"/>
            </a:p>
          </p:txBody>
        </p:sp>
        <p:sp>
          <p:nvSpPr>
            <p:cNvPr id="86114" name="Freeform 56"/>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 name="T12" fmla="*/ 0 60000 65536"/>
                <a:gd name="T13" fmla="*/ 0 60000 65536"/>
                <a:gd name="T14" fmla="*/ 0 60000 65536"/>
                <a:gd name="T15" fmla="*/ 0 60000 65536"/>
                <a:gd name="T16" fmla="*/ 0 60000 65536"/>
                <a:gd name="T17" fmla="*/ 0 60000 65536"/>
                <a:gd name="T18" fmla="*/ 0 w 21"/>
                <a:gd name="T19" fmla="*/ 0 h 85"/>
                <a:gd name="T20" fmla="*/ 21 w 21"/>
                <a:gd name="T21" fmla="*/ 85 h 85"/>
              </a:gdLst>
              <a:ahLst/>
              <a:cxnLst>
                <a:cxn ang="T12">
                  <a:pos x="T0" y="T1"/>
                </a:cxn>
                <a:cxn ang="T13">
                  <a:pos x="T2" y="T3"/>
                </a:cxn>
                <a:cxn ang="T14">
                  <a:pos x="T4" y="T5"/>
                </a:cxn>
                <a:cxn ang="T15">
                  <a:pos x="T6" y="T7"/>
                </a:cxn>
                <a:cxn ang="T16">
                  <a:pos x="T8" y="T9"/>
                </a:cxn>
                <a:cxn ang="T17">
                  <a:pos x="T10" y="T11"/>
                </a:cxn>
              </a:cxnLst>
              <a:rect l="T18" t="T19" r="T20" b="T21"/>
              <a:pathLst>
                <a:path w="21" h="85">
                  <a:moveTo>
                    <a:pt x="0" y="81"/>
                  </a:moveTo>
                  <a:lnTo>
                    <a:pt x="20" y="84"/>
                  </a:lnTo>
                  <a:lnTo>
                    <a:pt x="10" y="0"/>
                  </a:lnTo>
                  <a:lnTo>
                    <a:pt x="0" y="5"/>
                  </a:lnTo>
                  <a:lnTo>
                    <a:pt x="0" y="81"/>
                  </a:lnTo>
                </a:path>
              </a:pathLst>
            </a:custGeom>
            <a:solidFill>
              <a:srgbClr val="A3A3D6"/>
            </a:solidFill>
            <a:ln w="9525" cap="rnd">
              <a:noFill/>
              <a:round/>
              <a:headEnd/>
              <a:tailEnd/>
            </a:ln>
          </p:spPr>
          <p:txBody>
            <a:bodyPr/>
            <a:lstStyle/>
            <a:p>
              <a:endParaRPr lang="zh-CN" altLang="en-US"/>
            </a:p>
          </p:txBody>
        </p:sp>
        <p:sp>
          <p:nvSpPr>
            <p:cNvPr id="86115" name="Freeform 57"/>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4"/>
                <a:gd name="T55" fmla="*/ 0 h 101"/>
                <a:gd name="T56" fmla="*/ 124 w 124"/>
                <a:gd name="T57" fmla="*/ 101 h 10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path>
              </a:pathLst>
            </a:custGeom>
            <a:solidFill>
              <a:srgbClr val="CCCCFF"/>
            </a:solidFill>
            <a:ln w="9525" cap="rnd">
              <a:noFill/>
              <a:round/>
              <a:headEnd/>
              <a:tailEnd/>
            </a:ln>
          </p:spPr>
          <p:txBody>
            <a:bodyPr/>
            <a:lstStyle/>
            <a:p>
              <a:endParaRPr lang="zh-CN" altLang="en-US"/>
            </a:p>
          </p:txBody>
        </p:sp>
        <p:sp>
          <p:nvSpPr>
            <p:cNvPr id="86116" name="Freeform 58"/>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 name="T14" fmla="*/ 0 60000 65536"/>
                <a:gd name="T15" fmla="*/ 0 60000 65536"/>
                <a:gd name="T16" fmla="*/ 0 60000 65536"/>
                <a:gd name="T17" fmla="*/ 0 60000 65536"/>
                <a:gd name="T18" fmla="*/ 0 60000 65536"/>
                <a:gd name="T19" fmla="*/ 0 60000 65536"/>
                <a:gd name="T20" fmla="*/ 0 60000 65536"/>
                <a:gd name="T21" fmla="*/ 0 w 45"/>
                <a:gd name="T22" fmla="*/ 0 h 28"/>
                <a:gd name="T23" fmla="*/ 45 w 45"/>
                <a:gd name="T24" fmla="*/ 28 h 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28">
                  <a:moveTo>
                    <a:pt x="0" y="17"/>
                  </a:moveTo>
                  <a:lnTo>
                    <a:pt x="25" y="0"/>
                  </a:lnTo>
                  <a:lnTo>
                    <a:pt x="39" y="4"/>
                  </a:lnTo>
                  <a:lnTo>
                    <a:pt x="44" y="14"/>
                  </a:lnTo>
                  <a:lnTo>
                    <a:pt x="2" y="27"/>
                  </a:lnTo>
                  <a:lnTo>
                    <a:pt x="0" y="17"/>
                  </a:lnTo>
                </a:path>
              </a:pathLst>
            </a:custGeom>
            <a:solidFill>
              <a:srgbClr val="A3A3D6"/>
            </a:solidFill>
            <a:ln w="9525" cap="rnd">
              <a:noFill/>
              <a:round/>
              <a:headEnd/>
              <a:tailEnd/>
            </a:ln>
          </p:spPr>
          <p:txBody>
            <a:bodyPr/>
            <a:lstStyle/>
            <a:p>
              <a:endParaRPr lang="zh-CN" altLang="en-US"/>
            </a:p>
          </p:txBody>
        </p:sp>
        <p:sp>
          <p:nvSpPr>
            <p:cNvPr id="86117" name="Freeform 59"/>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
                <a:gd name="T34" fmla="*/ 0 h 42"/>
                <a:gd name="T35" fmla="*/ 56 w 56"/>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 h="42">
                  <a:moveTo>
                    <a:pt x="0" y="17"/>
                  </a:moveTo>
                  <a:lnTo>
                    <a:pt x="1" y="26"/>
                  </a:lnTo>
                  <a:lnTo>
                    <a:pt x="5" y="36"/>
                  </a:lnTo>
                  <a:lnTo>
                    <a:pt x="14" y="41"/>
                  </a:lnTo>
                  <a:lnTo>
                    <a:pt x="55" y="18"/>
                  </a:lnTo>
                  <a:lnTo>
                    <a:pt x="43" y="15"/>
                  </a:lnTo>
                  <a:lnTo>
                    <a:pt x="38" y="10"/>
                  </a:lnTo>
                  <a:lnTo>
                    <a:pt x="7" y="24"/>
                  </a:lnTo>
                  <a:lnTo>
                    <a:pt x="30" y="0"/>
                  </a:lnTo>
                  <a:lnTo>
                    <a:pt x="0" y="17"/>
                  </a:lnTo>
                </a:path>
              </a:pathLst>
            </a:custGeom>
            <a:solidFill>
              <a:srgbClr val="000000"/>
            </a:solidFill>
            <a:ln w="9525" cap="rnd">
              <a:noFill/>
              <a:round/>
              <a:headEnd/>
              <a:tailEnd/>
            </a:ln>
          </p:spPr>
          <p:txBody>
            <a:bodyPr/>
            <a:lstStyle/>
            <a:p>
              <a:endParaRPr lang="zh-CN" altLang="en-US"/>
            </a:p>
          </p:txBody>
        </p:sp>
        <p:sp>
          <p:nvSpPr>
            <p:cNvPr id="86118" name="Freeform 60"/>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 name="T14" fmla="*/ 0 60000 65536"/>
                <a:gd name="T15" fmla="*/ 0 60000 65536"/>
                <a:gd name="T16" fmla="*/ 0 60000 65536"/>
                <a:gd name="T17" fmla="*/ 0 60000 65536"/>
                <a:gd name="T18" fmla="*/ 0 60000 65536"/>
                <a:gd name="T19" fmla="*/ 0 60000 65536"/>
                <a:gd name="T20" fmla="*/ 0 60000 65536"/>
                <a:gd name="T21" fmla="*/ 0 w 17"/>
                <a:gd name="T22" fmla="*/ 0 h 19"/>
                <a:gd name="T23" fmla="*/ 17 w 17"/>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19">
                  <a:moveTo>
                    <a:pt x="0" y="0"/>
                  </a:moveTo>
                  <a:lnTo>
                    <a:pt x="8" y="3"/>
                  </a:lnTo>
                  <a:lnTo>
                    <a:pt x="13" y="10"/>
                  </a:lnTo>
                  <a:lnTo>
                    <a:pt x="16" y="18"/>
                  </a:lnTo>
                  <a:lnTo>
                    <a:pt x="5" y="13"/>
                  </a:lnTo>
                  <a:lnTo>
                    <a:pt x="0" y="0"/>
                  </a:lnTo>
                </a:path>
              </a:pathLst>
            </a:custGeom>
            <a:solidFill>
              <a:srgbClr val="000000"/>
            </a:solidFill>
            <a:ln w="9525" cap="rnd">
              <a:noFill/>
              <a:round/>
              <a:headEnd/>
              <a:tailEnd/>
            </a:ln>
          </p:spPr>
          <p:txBody>
            <a:bodyPr/>
            <a:lstStyle/>
            <a:p>
              <a:endParaRPr lang="zh-CN" altLang="en-US"/>
            </a:p>
          </p:txBody>
        </p:sp>
        <p:sp>
          <p:nvSpPr>
            <p:cNvPr id="86119" name="Freeform 61"/>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2"/>
                <a:gd name="T67" fmla="*/ 0 h 260"/>
                <a:gd name="T68" fmla="*/ 122 w 122"/>
                <a:gd name="T69" fmla="*/ 260 h 26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path>
              </a:pathLst>
            </a:custGeom>
            <a:solidFill>
              <a:srgbClr val="000000"/>
            </a:solidFill>
            <a:ln w="9525" cap="rnd">
              <a:noFill/>
              <a:round/>
              <a:headEnd/>
              <a:tailEnd/>
            </a:ln>
          </p:spPr>
          <p:txBody>
            <a:bodyPr/>
            <a:lstStyle/>
            <a:p>
              <a:endParaRPr lang="zh-CN" altLang="en-US"/>
            </a:p>
          </p:txBody>
        </p:sp>
        <p:sp>
          <p:nvSpPr>
            <p:cNvPr id="86120" name="Freeform 62"/>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2"/>
                <a:gd name="T46" fmla="*/ 0 h 117"/>
                <a:gd name="T47" fmla="*/ 112 w 112"/>
                <a:gd name="T48" fmla="*/ 117 h 11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path>
              </a:pathLst>
            </a:custGeom>
            <a:solidFill>
              <a:srgbClr val="000000"/>
            </a:solidFill>
            <a:ln w="9525" cap="rnd">
              <a:noFill/>
              <a:round/>
              <a:headEnd/>
              <a:tailEnd/>
            </a:ln>
          </p:spPr>
          <p:txBody>
            <a:bodyPr/>
            <a:lstStyle/>
            <a:p>
              <a:endParaRPr lang="zh-CN" altLang="en-US"/>
            </a:p>
          </p:txBody>
        </p:sp>
        <p:sp>
          <p:nvSpPr>
            <p:cNvPr id="86121" name="Freeform 63"/>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3"/>
                <a:gd name="T70" fmla="*/ 0 h 157"/>
                <a:gd name="T71" fmla="*/ 123 w 123"/>
                <a:gd name="T72" fmla="*/ 157 h 15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path>
              </a:pathLst>
            </a:custGeom>
            <a:solidFill>
              <a:srgbClr val="000000"/>
            </a:solidFill>
            <a:ln w="9525" cap="rnd">
              <a:noFill/>
              <a:round/>
              <a:headEnd/>
              <a:tailEnd/>
            </a:ln>
          </p:spPr>
          <p:txBody>
            <a:bodyPr/>
            <a:lstStyle/>
            <a:p>
              <a:endParaRPr lang="zh-CN" altLang="en-US"/>
            </a:p>
          </p:txBody>
        </p:sp>
        <p:sp>
          <p:nvSpPr>
            <p:cNvPr id="86122" name="Freeform 64"/>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
                <a:gd name="T40" fmla="*/ 0 h 212"/>
                <a:gd name="T41" fmla="*/ 24 w 24"/>
                <a:gd name="T42" fmla="*/ 212 h 2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path>
              </a:pathLst>
            </a:custGeom>
            <a:solidFill>
              <a:srgbClr val="000000"/>
            </a:solidFill>
            <a:ln w="9525" cap="rnd">
              <a:noFill/>
              <a:round/>
              <a:headEnd/>
              <a:tailEnd/>
            </a:ln>
          </p:spPr>
          <p:txBody>
            <a:bodyPr/>
            <a:lstStyle/>
            <a:p>
              <a:endParaRPr lang="zh-CN" altLang="en-US"/>
            </a:p>
          </p:txBody>
        </p:sp>
        <p:sp>
          <p:nvSpPr>
            <p:cNvPr id="86123" name="Freeform 65"/>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80"/>
                <a:gd name="T46" fmla="*/ 0 h 64"/>
                <a:gd name="T47" fmla="*/ 80 w 80"/>
                <a:gd name="T48" fmla="*/ 64 h 6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path>
              </a:pathLst>
            </a:custGeom>
            <a:solidFill>
              <a:srgbClr val="000000"/>
            </a:solidFill>
            <a:ln w="9525" cap="rnd">
              <a:noFill/>
              <a:round/>
              <a:headEnd/>
              <a:tailEnd/>
            </a:ln>
          </p:spPr>
          <p:txBody>
            <a:bodyPr/>
            <a:lstStyle/>
            <a:p>
              <a:endParaRPr lang="zh-CN" altLang="en-US"/>
            </a:p>
          </p:txBody>
        </p:sp>
        <p:sp>
          <p:nvSpPr>
            <p:cNvPr id="86124" name="Freeform 66"/>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2"/>
                <a:gd name="T64" fmla="*/ 0 h 138"/>
                <a:gd name="T65" fmla="*/ 132 w 132"/>
                <a:gd name="T66" fmla="*/ 138 h 13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path>
              </a:pathLst>
            </a:custGeom>
            <a:solidFill>
              <a:srgbClr val="000000"/>
            </a:solidFill>
            <a:ln w="9525" cap="rnd">
              <a:noFill/>
              <a:round/>
              <a:headEnd/>
              <a:tailEnd/>
            </a:ln>
          </p:spPr>
          <p:txBody>
            <a:bodyPr/>
            <a:lstStyle/>
            <a:p>
              <a:endParaRPr lang="zh-CN" altLang="en-US"/>
            </a:p>
          </p:txBody>
        </p:sp>
        <p:sp>
          <p:nvSpPr>
            <p:cNvPr id="86125" name="Freeform 67"/>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1"/>
                <a:gd name="T43" fmla="*/ 0 h 265"/>
                <a:gd name="T44" fmla="*/ 121 w 121"/>
                <a:gd name="T45" fmla="*/ 265 h 2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path>
              </a:pathLst>
            </a:custGeom>
            <a:solidFill>
              <a:srgbClr val="000000"/>
            </a:solidFill>
            <a:ln w="9525" cap="rnd">
              <a:noFill/>
              <a:round/>
              <a:headEnd/>
              <a:tailEnd/>
            </a:ln>
          </p:spPr>
          <p:txBody>
            <a:bodyPr/>
            <a:lstStyle/>
            <a:p>
              <a:endParaRPr lang="zh-CN" altLang="en-US"/>
            </a:p>
          </p:txBody>
        </p:sp>
        <p:sp>
          <p:nvSpPr>
            <p:cNvPr id="86126" name="Freeform 68"/>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8"/>
                <a:gd name="T40" fmla="*/ 0 h 295"/>
                <a:gd name="T41" fmla="*/ 158 w 158"/>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path>
              </a:pathLst>
            </a:custGeom>
            <a:solidFill>
              <a:srgbClr val="000000"/>
            </a:solidFill>
            <a:ln w="9525" cap="rnd">
              <a:noFill/>
              <a:round/>
              <a:headEnd/>
              <a:tailEnd/>
            </a:ln>
          </p:spPr>
          <p:txBody>
            <a:bodyPr/>
            <a:lstStyle/>
            <a:p>
              <a:endParaRPr lang="zh-CN" altLang="en-US"/>
            </a:p>
          </p:txBody>
        </p:sp>
      </p:grpSp>
      <p:grpSp>
        <p:nvGrpSpPr>
          <p:cNvPr id="86033" name="Group 69"/>
          <p:cNvGrpSpPr>
            <a:grpSpLocks/>
          </p:cNvGrpSpPr>
          <p:nvPr/>
        </p:nvGrpSpPr>
        <p:grpSpPr bwMode="auto">
          <a:xfrm>
            <a:off x="2730500" y="3449638"/>
            <a:ext cx="993775" cy="962025"/>
            <a:chOff x="1720" y="2173"/>
            <a:chExt cx="626" cy="606"/>
          </a:xfrm>
        </p:grpSpPr>
        <p:grpSp>
          <p:nvGrpSpPr>
            <p:cNvPr id="86091" name="Group 70"/>
            <p:cNvGrpSpPr>
              <a:grpSpLocks/>
            </p:cNvGrpSpPr>
            <p:nvPr/>
          </p:nvGrpSpPr>
          <p:grpSpPr bwMode="auto">
            <a:xfrm>
              <a:off x="2171" y="2458"/>
              <a:ext cx="40" cy="321"/>
              <a:chOff x="2171" y="2458"/>
              <a:chExt cx="40" cy="321"/>
            </a:xfrm>
          </p:grpSpPr>
          <p:sp>
            <p:nvSpPr>
              <p:cNvPr id="86107" name="Freeform 71"/>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0" y="193"/>
                    </a:moveTo>
                    <a:lnTo>
                      <a:pt x="1" y="6"/>
                    </a:lnTo>
                    <a:lnTo>
                      <a:pt x="24" y="0"/>
                    </a:lnTo>
                    <a:lnTo>
                      <a:pt x="37" y="87"/>
                    </a:lnTo>
                    <a:lnTo>
                      <a:pt x="27" y="180"/>
                    </a:lnTo>
                    <a:lnTo>
                      <a:pt x="0" y="193"/>
                    </a:lnTo>
                  </a:path>
                </a:pathLst>
              </a:custGeom>
              <a:solidFill>
                <a:srgbClr val="FFFFFF"/>
              </a:solidFill>
              <a:ln w="9525" cap="rnd">
                <a:noFill/>
                <a:round/>
                <a:headEnd/>
                <a:tailEnd/>
              </a:ln>
            </p:spPr>
            <p:txBody>
              <a:bodyPr/>
              <a:lstStyle/>
              <a:p>
                <a:endParaRPr lang="zh-CN" altLang="en-US"/>
              </a:p>
            </p:txBody>
          </p:sp>
          <p:sp>
            <p:nvSpPr>
              <p:cNvPr id="86108" name="Freeform 72"/>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34" y="125"/>
                    </a:moveTo>
                    <a:lnTo>
                      <a:pt x="0" y="128"/>
                    </a:lnTo>
                    <a:lnTo>
                      <a:pt x="15" y="0"/>
                    </a:lnTo>
                    <a:lnTo>
                      <a:pt x="34" y="8"/>
                    </a:lnTo>
                    <a:lnTo>
                      <a:pt x="34" y="125"/>
                    </a:lnTo>
                  </a:path>
                </a:pathLst>
              </a:custGeom>
              <a:solidFill>
                <a:srgbClr val="A3A3D6"/>
              </a:solidFill>
              <a:ln w="9525" cap="rnd">
                <a:noFill/>
                <a:round/>
                <a:headEnd/>
                <a:tailEnd/>
              </a:ln>
            </p:spPr>
            <p:txBody>
              <a:bodyPr/>
              <a:lstStyle/>
              <a:p>
                <a:endParaRPr lang="zh-CN" altLang="en-US"/>
              </a:p>
            </p:txBody>
          </p:sp>
          <p:sp>
            <p:nvSpPr>
              <p:cNvPr id="86109" name="Freeform 73"/>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grpSp>
        <p:grpSp>
          <p:nvGrpSpPr>
            <p:cNvPr id="86092" name="Group 74"/>
            <p:cNvGrpSpPr>
              <a:grpSpLocks/>
            </p:cNvGrpSpPr>
            <p:nvPr/>
          </p:nvGrpSpPr>
          <p:grpSpPr bwMode="auto">
            <a:xfrm>
              <a:off x="1720" y="2173"/>
              <a:ext cx="626" cy="531"/>
              <a:chOff x="1720" y="2173"/>
              <a:chExt cx="626" cy="531"/>
            </a:xfrm>
          </p:grpSpPr>
          <p:sp>
            <p:nvSpPr>
              <p:cNvPr id="86093" name="Freeform 75"/>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5"/>
                  <a:gd name="T118" fmla="*/ 0 h 425"/>
                  <a:gd name="T119" fmla="*/ 465 w 465"/>
                  <a:gd name="T120" fmla="*/ 425 h 42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path>
                </a:pathLst>
              </a:custGeom>
              <a:solidFill>
                <a:srgbClr val="FFFFFF"/>
              </a:solidFill>
              <a:ln w="9525" cap="rnd">
                <a:noFill/>
                <a:round/>
                <a:headEnd/>
                <a:tailEnd/>
              </a:ln>
            </p:spPr>
            <p:txBody>
              <a:bodyPr/>
              <a:lstStyle/>
              <a:p>
                <a:endParaRPr lang="zh-CN" altLang="en-US"/>
              </a:p>
            </p:txBody>
          </p:sp>
          <p:sp>
            <p:nvSpPr>
              <p:cNvPr id="86094" name="Freeform 76"/>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0"/>
                  <a:gd name="T79" fmla="*/ 0 h 211"/>
                  <a:gd name="T80" fmla="*/ 220 w 220"/>
                  <a:gd name="T81" fmla="*/ 211 h 2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path>
                </a:pathLst>
              </a:custGeom>
              <a:solidFill>
                <a:srgbClr val="CCCCFF"/>
              </a:solidFill>
              <a:ln w="9525" cap="rnd">
                <a:noFill/>
                <a:round/>
                <a:headEnd/>
                <a:tailEnd/>
              </a:ln>
            </p:spPr>
            <p:txBody>
              <a:bodyPr/>
              <a:lstStyle/>
              <a:p>
                <a:endParaRPr lang="zh-CN" altLang="en-US"/>
              </a:p>
            </p:txBody>
          </p:sp>
          <p:sp>
            <p:nvSpPr>
              <p:cNvPr id="86095" name="Freeform 77"/>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2"/>
                  <a:gd name="T61" fmla="*/ 0 h 404"/>
                  <a:gd name="T62" fmla="*/ 242 w 242"/>
                  <a:gd name="T63" fmla="*/ 404 h 4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path>
                </a:pathLst>
              </a:custGeom>
              <a:solidFill>
                <a:srgbClr val="A3A3D6"/>
              </a:solidFill>
              <a:ln w="9525" cap="rnd">
                <a:noFill/>
                <a:round/>
                <a:headEnd/>
                <a:tailEnd/>
              </a:ln>
            </p:spPr>
            <p:txBody>
              <a:bodyPr/>
              <a:lstStyle/>
              <a:p>
                <a:endParaRPr lang="zh-CN" altLang="en-US"/>
              </a:p>
            </p:txBody>
          </p:sp>
          <p:sp>
            <p:nvSpPr>
              <p:cNvPr id="86096" name="Freeform 78"/>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208"/>
                  <a:gd name="T56" fmla="*/ 176 w 176"/>
                  <a:gd name="T57" fmla="*/ 208 h 2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path>
                </a:pathLst>
              </a:custGeom>
              <a:solidFill>
                <a:srgbClr val="CCCCFF"/>
              </a:solidFill>
              <a:ln w="9525" cap="rnd">
                <a:noFill/>
                <a:round/>
                <a:headEnd/>
                <a:tailEnd/>
              </a:ln>
            </p:spPr>
            <p:txBody>
              <a:bodyPr/>
              <a:lstStyle/>
              <a:p>
                <a:endParaRPr lang="zh-CN" altLang="en-US"/>
              </a:p>
            </p:txBody>
          </p:sp>
          <p:sp>
            <p:nvSpPr>
              <p:cNvPr id="86097" name="Freeform 79"/>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 name="T14" fmla="*/ 0 60000 65536"/>
                  <a:gd name="T15" fmla="*/ 0 60000 65536"/>
                  <a:gd name="T16" fmla="*/ 0 60000 65536"/>
                  <a:gd name="T17" fmla="*/ 0 60000 65536"/>
                  <a:gd name="T18" fmla="*/ 0 60000 65536"/>
                  <a:gd name="T19" fmla="*/ 0 60000 65536"/>
                  <a:gd name="T20" fmla="*/ 0 60000 65536"/>
                  <a:gd name="T21" fmla="*/ 0 w 66"/>
                  <a:gd name="T22" fmla="*/ 0 h 52"/>
                  <a:gd name="T23" fmla="*/ 66 w 66"/>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2">
                    <a:moveTo>
                      <a:pt x="58" y="0"/>
                    </a:moveTo>
                    <a:lnTo>
                      <a:pt x="11" y="14"/>
                    </a:lnTo>
                    <a:lnTo>
                      <a:pt x="0" y="35"/>
                    </a:lnTo>
                    <a:lnTo>
                      <a:pt x="6" y="51"/>
                    </a:lnTo>
                    <a:lnTo>
                      <a:pt x="65" y="13"/>
                    </a:lnTo>
                    <a:lnTo>
                      <a:pt x="58" y="0"/>
                    </a:lnTo>
                  </a:path>
                </a:pathLst>
              </a:custGeom>
              <a:solidFill>
                <a:srgbClr val="A3A3D6"/>
              </a:solidFill>
              <a:ln w="9525" cap="rnd">
                <a:noFill/>
                <a:round/>
                <a:headEnd/>
                <a:tailEnd/>
              </a:ln>
            </p:spPr>
            <p:txBody>
              <a:bodyPr/>
              <a:lstStyle/>
              <a:p>
                <a:endParaRPr lang="zh-CN" altLang="en-US"/>
              </a:p>
            </p:txBody>
          </p:sp>
          <p:sp>
            <p:nvSpPr>
              <p:cNvPr id="86098" name="Freeform 80"/>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68"/>
                  <a:gd name="T35" fmla="*/ 73 w 73"/>
                  <a:gd name="T36" fmla="*/ 68 h 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68">
                    <a:moveTo>
                      <a:pt x="58" y="0"/>
                    </a:moveTo>
                    <a:lnTo>
                      <a:pt x="66" y="10"/>
                    </a:lnTo>
                    <a:lnTo>
                      <a:pt x="72" y="26"/>
                    </a:lnTo>
                    <a:lnTo>
                      <a:pt x="67" y="42"/>
                    </a:lnTo>
                    <a:lnTo>
                      <a:pt x="0" y="67"/>
                    </a:lnTo>
                    <a:lnTo>
                      <a:pt x="9" y="50"/>
                    </a:lnTo>
                    <a:lnTo>
                      <a:pt x="8" y="39"/>
                    </a:lnTo>
                    <a:lnTo>
                      <a:pt x="58" y="15"/>
                    </a:lnTo>
                    <a:lnTo>
                      <a:pt x="5" y="19"/>
                    </a:lnTo>
                    <a:lnTo>
                      <a:pt x="58" y="0"/>
                    </a:lnTo>
                  </a:path>
                </a:pathLst>
              </a:custGeom>
              <a:solidFill>
                <a:srgbClr val="000000"/>
              </a:solidFill>
              <a:ln w="9525" cap="rnd">
                <a:noFill/>
                <a:round/>
                <a:headEnd/>
                <a:tailEnd/>
              </a:ln>
            </p:spPr>
            <p:txBody>
              <a:bodyPr/>
              <a:lstStyle/>
              <a:p>
                <a:endParaRPr lang="zh-CN" altLang="en-US"/>
              </a:p>
            </p:txBody>
          </p:sp>
          <p:sp>
            <p:nvSpPr>
              <p:cNvPr id="86099" name="Freeform 81"/>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 name="T14" fmla="*/ 0 60000 65536"/>
                  <a:gd name="T15" fmla="*/ 0 60000 65536"/>
                  <a:gd name="T16" fmla="*/ 0 60000 65536"/>
                  <a:gd name="T17" fmla="*/ 0 60000 65536"/>
                  <a:gd name="T18" fmla="*/ 0 60000 65536"/>
                  <a:gd name="T19" fmla="*/ 0 60000 65536"/>
                  <a:gd name="T20" fmla="*/ 0 60000 65536"/>
                  <a:gd name="T21" fmla="*/ 0 w 17"/>
                  <a:gd name="T22" fmla="*/ 0 h 40"/>
                  <a:gd name="T23" fmla="*/ 17 w 1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40">
                    <a:moveTo>
                      <a:pt x="6" y="0"/>
                    </a:moveTo>
                    <a:lnTo>
                      <a:pt x="0" y="14"/>
                    </a:lnTo>
                    <a:lnTo>
                      <a:pt x="3" y="27"/>
                    </a:lnTo>
                    <a:lnTo>
                      <a:pt x="9" y="39"/>
                    </a:lnTo>
                    <a:lnTo>
                      <a:pt x="16" y="22"/>
                    </a:lnTo>
                    <a:lnTo>
                      <a:pt x="6" y="0"/>
                    </a:lnTo>
                  </a:path>
                </a:pathLst>
              </a:custGeom>
              <a:solidFill>
                <a:srgbClr val="000000"/>
              </a:solidFill>
              <a:ln w="9525" cap="rnd">
                <a:noFill/>
                <a:round/>
                <a:headEnd/>
                <a:tailEnd/>
              </a:ln>
            </p:spPr>
            <p:txBody>
              <a:bodyPr/>
              <a:lstStyle/>
              <a:p>
                <a:endParaRPr lang="zh-CN" altLang="en-US"/>
              </a:p>
            </p:txBody>
          </p:sp>
          <p:sp>
            <p:nvSpPr>
              <p:cNvPr id="86100" name="Freeform 82"/>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6"/>
                  <a:gd name="T67" fmla="*/ 0 h 385"/>
                  <a:gd name="T68" fmla="*/ 226 w 226"/>
                  <a:gd name="T69" fmla="*/ 385 h 3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path>
                </a:pathLst>
              </a:custGeom>
              <a:solidFill>
                <a:srgbClr val="000000"/>
              </a:solidFill>
              <a:ln w="9525" cap="rnd">
                <a:noFill/>
                <a:round/>
                <a:headEnd/>
                <a:tailEnd/>
              </a:ln>
            </p:spPr>
            <p:txBody>
              <a:bodyPr/>
              <a:lstStyle/>
              <a:p>
                <a:endParaRPr lang="zh-CN" altLang="en-US"/>
              </a:p>
            </p:txBody>
          </p:sp>
          <p:sp>
            <p:nvSpPr>
              <p:cNvPr id="86101" name="Freeform 83"/>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173"/>
                  <a:gd name="T47" fmla="*/ 210 w 210"/>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path>
                </a:pathLst>
              </a:custGeom>
              <a:solidFill>
                <a:srgbClr val="000000"/>
              </a:solidFill>
              <a:ln w="9525" cap="rnd">
                <a:noFill/>
                <a:round/>
                <a:headEnd/>
                <a:tailEnd/>
              </a:ln>
            </p:spPr>
            <p:txBody>
              <a:bodyPr/>
              <a:lstStyle/>
              <a:p>
                <a:endParaRPr lang="zh-CN" altLang="en-US"/>
              </a:p>
            </p:txBody>
          </p:sp>
          <p:sp>
            <p:nvSpPr>
              <p:cNvPr id="86102" name="Freeform 84"/>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8"/>
                  <a:gd name="T70" fmla="*/ 0 h 189"/>
                  <a:gd name="T71" fmla="*/ 228 w 228"/>
                  <a:gd name="T72" fmla="*/ 189 h 1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path>
                </a:pathLst>
              </a:custGeom>
              <a:solidFill>
                <a:srgbClr val="000000"/>
              </a:solidFill>
              <a:ln w="9525" cap="rnd">
                <a:noFill/>
                <a:round/>
                <a:headEnd/>
                <a:tailEnd/>
              </a:ln>
            </p:spPr>
            <p:txBody>
              <a:bodyPr/>
              <a:lstStyle/>
              <a:p>
                <a:endParaRPr lang="zh-CN" altLang="en-US"/>
              </a:p>
            </p:txBody>
          </p:sp>
          <p:sp>
            <p:nvSpPr>
              <p:cNvPr id="86103" name="Freeform 85"/>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52"/>
                  <a:gd name="T47" fmla="*/ 149 w 149"/>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path>
                </a:pathLst>
              </a:custGeom>
              <a:solidFill>
                <a:srgbClr val="000000"/>
              </a:solidFill>
              <a:ln w="9525" cap="rnd">
                <a:noFill/>
                <a:round/>
                <a:headEnd/>
                <a:tailEnd/>
              </a:ln>
            </p:spPr>
            <p:txBody>
              <a:bodyPr/>
              <a:lstStyle/>
              <a:p>
                <a:endParaRPr lang="zh-CN" altLang="en-US"/>
              </a:p>
            </p:txBody>
          </p:sp>
          <p:sp>
            <p:nvSpPr>
              <p:cNvPr id="86104" name="Freeform 86"/>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20"/>
                  <a:gd name="T65" fmla="*/ 221 w 221"/>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path>
                </a:pathLst>
              </a:custGeom>
              <a:solidFill>
                <a:srgbClr val="000000"/>
              </a:solidFill>
              <a:ln w="9525" cap="rnd">
                <a:noFill/>
                <a:round/>
                <a:headEnd/>
                <a:tailEnd/>
              </a:ln>
            </p:spPr>
            <p:txBody>
              <a:bodyPr/>
              <a:lstStyle/>
              <a:p>
                <a:endParaRPr lang="zh-CN" altLang="en-US"/>
              </a:p>
            </p:txBody>
          </p:sp>
          <p:sp>
            <p:nvSpPr>
              <p:cNvPr id="86105" name="Freeform 87"/>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383"/>
                  <a:gd name="T44" fmla="*/ 233 w 233"/>
                  <a:gd name="T45" fmla="*/ 383 h 3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path>
                </a:pathLst>
              </a:custGeom>
              <a:solidFill>
                <a:srgbClr val="000000"/>
              </a:solidFill>
              <a:ln w="9525" cap="rnd">
                <a:noFill/>
                <a:round/>
                <a:headEnd/>
                <a:tailEnd/>
              </a:ln>
            </p:spPr>
            <p:txBody>
              <a:bodyPr/>
              <a:lstStyle/>
              <a:p>
                <a:endParaRPr lang="zh-CN" altLang="en-US"/>
              </a:p>
            </p:txBody>
          </p:sp>
          <p:sp>
            <p:nvSpPr>
              <p:cNvPr id="86106" name="Freeform 88"/>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474"/>
                  <a:gd name="T41" fmla="*/ 223 w 223"/>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path>
                </a:pathLst>
              </a:custGeom>
              <a:solidFill>
                <a:srgbClr val="000000"/>
              </a:solidFill>
              <a:ln w="9525" cap="rnd">
                <a:noFill/>
                <a:round/>
                <a:headEnd/>
                <a:tailEnd/>
              </a:ln>
            </p:spPr>
            <p:txBody>
              <a:bodyPr/>
              <a:lstStyle/>
              <a:p>
                <a:endParaRPr lang="zh-CN" altLang="en-US"/>
              </a:p>
            </p:txBody>
          </p:sp>
        </p:grpSp>
      </p:grpSp>
      <p:grpSp>
        <p:nvGrpSpPr>
          <p:cNvPr id="86034" name="Group 89"/>
          <p:cNvGrpSpPr>
            <a:grpSpLocks/>
          </p:cNvGrpSpPr>
          <p:nvPr/>
        </p:nvGrpSpPr>
        <p:grpSpPr bwMode="auto">
          <a:xfrm>
            <a:off x="5975350" y="3521075"/>
            <a:ext cx="993775" cy="962025"/>
            <a:chOff x="3764" y="2218"/>
            <a:chExt cx="626" cy="606"/>
          </a:xfrm>
        </p:grpSpPr>
        <p:grpSp>
          <p:nvGrpSpPr>
            <p:cNvPr id="86072" name="Group 90"/>
            <p:cNvGrpSpPr>
              <a:grpSpLocks/>
            </p:cNvGrpSpPr>
            <p:nvPr/>
          </p:nvGrpSpPr>
          <p:grpSpPr bwMode="auto">
            <a:xfrm>
              <a:off x="3899" y="2503"/>
              <a:ext cx="40" cy="321"/>
              <a:chOff x="3899" y="2503"/>
              <a:chExt cx="40" cy="321"/>
            </a:xfrm>
          </p:grpSpPr>
          <p:sp>
            <p:nvSpPr>
              <p:cNvPr id="86088" name="Freeform 91"/>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6"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089" name="Freeform 92"/>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0" y="125"/>
                    </a:moveTo>
                    <a:lnTo>
                      <a:pt x="34" y="128"/>
                    </a:lnTo>
                    <a:lnTo>
                      <a:pt x="19" y="0"/>
                    </a:lnTo>
                    <a:lnTo>
                      <a:pt x="0" y="8"/>
                    </a:lnTo>
                    <a:lnTo>
                      <a:pt x="0" y="125"/>
                    </a:lnTo>
                  </a:path>
                </a:pathLst>
              </a:custGeom>
              <a:solidFill>
                <a:srgbClr val="A3A3D6"/>
              </a:solidFill>
              <a:ln w="9525" cap="rnd">
                <a:noFill/>
                <a:round/>
                <a:headEnd/>
                <a:tailEnd/>
              </a:ln>
            </p:spPr>
            <p:txBody>
              <a:bodyPr/>
              <a:lstStyle/>
              <a:p>
                <a:endParaRPr lang="zh-CN" altLang="en-US"/>
              </a:p>
            </p:txBody>
          </p:sp>
          <p:sp>
            <p:nvSpPr>
              <p:cNvPr id="86090" name="Freeform 93"/>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w="9525" cap="rnd">
                <a:noFill/>
                <a:round/>
                <a:headEnd/>
                <a:tailEnd/>
              </a:ln>
            </p:spPr>
            <p:txBody>
              <a:bodyPr/>
              <a:lstStyle/>
              <a:p>
                <a:endParaRPr lang="zh-CN" altLang="en-US"/>
              </a:p>
            </p:txBody>
          </p:sp>
        </p:grpSp>
        <p:grpSp>
          <p:nvGrpSpPr>
            <p:cNvPr id="86073" name="Group 94"/>
            <p:cNvGrpSpPr>
              <a:grpSpLocks/>
            </p:cNvGrpSpPr>
            <p:nvPr/>
          </p:nvGrpSpPr>
          <p:grpSpPr bwMode="auto">
            <a:xfrm>
              <a:off x="3764" y="2218"/>
              <a:ext cx="626" cy="531"/>
              <a:chOff x="3764" y="2218"/>
              <a:chExt cx="626" cy="531"/>
            </a:xfrm>
          </p:grpSpPr>
          <p:sp>
            <p:nvSpPr>
              <p:cNvPr id="86074" name="Freeform 95"/>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65"/>
                  <a:gd name="T118" fmla="*/ 0 h 425"/>
                  <a:gd name="T119" fmla="*/ 465 w 465"/>
                  <a:gd name="T120" fmla="*/ 425 h 42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path>
                </a:pathLst>
              </a:custGeom>
              <a:solidFill>
                <a:srgbClr val="FFFFFF"/>
              </a:solidFill>
              <a:ln w="9525" cap="rnd">
                <a:noFill/>
                <a:round/>
                <a:headEnd/>
                <a:tailEnd/>
              </a:ln>
            </p:spPr>
            <p:txBody>
              <a:bodyPr/>
              <a:lstStyle/>
              <a:p>
                <a:endParaRPr lang="zh-CN" altLang="en-US"/>
              </a:p>
            </p:txBody>
          </p:sp>
          <p:sp>
            <p:nvSpPr>
              <p:cNvPr id="86075" name="Freeform 96"/>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0"/>
                  <a:gd name="T79" fmla="*/ 0 h 211"/>
                  <a:gd name="T80" fmla="*/ 220 w 220"/>
                  <a:gd name="T81" fmla="*/ 211 h 2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path>
                </a:pathLst>
              </a:custGeom>
              <a:solidFill>
                <a:srgbClr val="CCCCFF"/>
              </a:solidFill>
              <a:ln w="9525" cap="rnd">
                <a:noFill/>
                <a:round/>
                <a:headEnd/>
                <a:tailEnd/>
              </a:ln>
            </p:spPr>
            <p:txBody>
              <a:bodyPr/>
              <a:lstStyle/>
              <a:p>
                <a:endParaRPr lang="zh-CN" altLang="en-US"/>
              </a:p>
            </p:txBody>
          </p:sp>
          <p:sp>
            <p:nvSpPr>
              <p:cNvPr id="86076" name="Freeform 97"/>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42"/>
                  <a:gd name="T61" fmla="*/ 0 h 404"/>
                  <a:gd name="T62" fmla="*/ 242 w 242"/>
                  <a:gd name="T63" fmla="*/ 404 h 4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path>
                </a:pathLst>
              </a:custGeom>
              <a:solidFill>
                <a:srgbClr val="A3A3D6"/>
              </a:solidFill>
              <a:ln w="9525" cap="rnd">
                <a:noFill/>
                <a:round/>
                <a:headEnd/>
                <a:tailEnd/>
              </a:ln>
            </p:spPr>
            <p:txBody>
              <a:bodyPr/>
              <a:lstStyle/>
              <a:p>
                <a:endParaRPr lang="zh-CN" altLang="en-US"/>
              </a:p>
            </p:txBody>
          </p:sp>
          <p:sp>
            <p:nvSpPr>
              <p:cNvPr id="86077" name="Freeform 98"/>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6"/>
                  <a:gd name="T55" fmla="*/ 0 h 208"/>
                  <a:gd name="T56" fmla="*/ 176 w 176"/>
                  <a:gd name="T57" fmla="*/ 208 h 20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path>
                </a:pathLst>
              </a:custGeom>
              <a:solidFill>
                <a:srgbClr val="CCCCFF"/>
              </a:solidFill>
              <a:ln w="9525" cap="rnd">
                <a:noFill/>
                <a:round/>
                <a:headEnd/>
                <a:tailEnd/>
              </a:ln>
            </p:spPr>
            <p:txBody>
              <a:bodyPr/>
              <a:lstStyle/>
              <a:p>
                <a:endParaRPr lang="zh-CN" altLang="en-US"/>
              </a:p>
            </p:txBody>
          </p:sp>
          <p:sp>
            <p:nvSpPr>
              <p:cNvPr id="86078" name="Freeform 99"/>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 name="T14" fmla="*/ 0 60000 65536"/>
                  <a:gd name="T15" fmla="*/ 0 60000 65536"/>
                  <a:gd name="T16" fmla="*/ 0 60000 65536"/>
                  <a:gd name="T17" fmla="*/ 0 60000 65536"/>
                  <a:gd name="T18" fmla="*/ 0 60000 65536"/>
                  <a:gd name="T19" fmla="*/ 0 60000 65536"/>
                  <a:gd name="T20" fmla="*/ 0 60000 65536"/>
                  <a:gd name="T21" fmla="*/ 0 w 66"/>
                  <a:gd name="T22" fmla="*/ 0 h 52"/>
                  <a:gd name="T23" fmla="*/ 66 w 66"/>
                  <a:gd name="T24" fmla="*/ 52 h 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52">
                    <a:moveTo>
                      <a:pt x="7" y="0"/>
                    </a:moveTo>
                    <a:lnTo>
                      <a:pt x="54" y="14"/>
                    </a:lnTo>
                    <a:lnTo>
                      <a:pt x="65" y="35"/>
                    </a:lnTo>
                    <a:lnTo>
                      <a:pt x="59" y="51"/>
                    </a:lnTo>
                    <a:lnTo>
                      <a:pt x="0" y="13"/>
                    </a:lnTo>
                    <a:lnTo>
                      <a:pt x="7" y="0"/>
                    </a:lnTo>
                  </a:path>
                </a:pathLst>
              </a:custGeom>
              <a:solidFill>
                <a:srgbClr val="A3A3D6"/>
              </a:solidFill>
              <a:ln w="9525" cap="rnd">
                <a:noFill/>
                <a:round/>
                <a:headEnd/>
                <a:tailEnd/>
              </a:ln>
            </p:spPr>
            <p:txBody>
              <a:bodyPr/>
              <a:lstStyle/>
              <a:p>
                <a:endParaRPr lang="zh-CN" altLang="en-US"/>
              </a:p>
            </p:txBody>
          </p:sp>
          <p:sp>
            <p:nvSpPr>
              <p:cNvPr id="86079" name="Freeform 100"/>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3"/>
                  <a:gd name="T34" fmla="*/ 0 h 68"/>
                  <a:gd name="T35" fmla="*/ 73 w 73"/>
                  <a:gd name="T36" fmla="*/ 68 h 6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3" h="68">
                    <a:moveTo>
                      <a:pt x="14" y="0"/>
                    </a:moveTo>
                    <a:lnTo>
                      <a:pt x="6" y="10"/>
                    </a:lnTo>
                    <a:lnTo>
                      <a:pt x="0" y="26"/>
                    </a:lnTo>
                    <a:lnTo>
                      <a:pt x="5" y="42"/>
                    </a:lnTo>
                    <a:lnTo>
                      <a:pt x="72" y="67"/>
                    </a:lnTo>
                    <a:lnTo>
                      <a:pt x="63" y="50"/>
                    </a:lnTo>
                    <a:lnTo>
                      <a:pt x="64" y="39"/>
                    </a:lnTo>
                    <a:lnTo>
                      <a:pt x="14" y="15"/>
                    </a:lnTo>
                    <a:lnTo>
                      <a:pt x="67" y="19"/>
                    </a:lnTo>
                    <a:lnTo>
                      <a:pt x="14" y="0"/>
                    </a:lnTo>
                  </a:path>
                </a:pathLst>
              </a:custGeom>
              <a:solidFill>
                <a:srgbClr val="000000"/>
              </a:solidFill>
              <a:ln w="9525" cap="rnd">
                <a:noFill/>
                <a:round/>
                <a:headEnd/>
                <a:tailEnd/>
              </a:ln>
            </p:spPr>
            <p:txBody>
              <a:bodyPr/>
              <a:lstStyle/>
              <a:p>
                <a:endParaRPr lang="zh-CN" altLang="en-US"/>
              </a:p>
            </p:txBody>
          </p:sp>
          <p:sp>
            <p:nvSpPr>
              <p:cNvPr id="86080" name="Freeform 101"/>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 name="T14" fmla="*/ 0 60000 65536"/>
                  <a:gd name="T15" fmla="*/ 0 60000 65536"/>
                  <a:gd name="T16" fmla="*/ 0 60000 65536"/>
                  <a:gd name="T17" fmla="*/ 0 60000 65536"/>
                  <a:gd name="T18" fmla="*/ 0 60000 65536"/>
                  <a:gd name="T19" fmla="*/ 0 60000 65536"/>
                  <a:gd name="T20" fmla="*/ 0 60000 65536"/>
                  <a:gd name="T21" fmla="*/ 0 w 17"/>
                  <a:gd name="T22" fmla="*/ 0 h 40"/>
                  <a:gd name="T23" fmla="*/ 17 w 17"/>
                  <a:gd name="T24" fmla="*/ 40 h 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40">
                    <a:moveTo>
                      <a:pt x="10" y="0"/>
                    </a:moveTo>
                    <a:lnTo>
                      <a:pt x="16" y="14"/>
                    </a:lnTo>
                    <a:lnTo>
                      <a:pt x="13" y="27"/>
                    </a:lnTo>
                    <a:lnTo>
                      <a:pt x="7" y="39"/>
                    </a:lnTo>
                    <a:lnTo>
                      <a:pt x="0" y="22"/>
                    </a:lnTo>
                    <a:lnTo>
                      <a:pt x="10" y="0"/>
                    </a:lnTo>
                  </a:path>
                </a:pathLst>
              </a:custGeom>
              <a:solidFill>
                <a:srgbClr val="000000"/>
              </a:solidFill>
              <a:ln w="9525" cap="rnd">
                <a:noFill/>
                <a:round/>
                <a:headEnd/>
                <a:tailEnd/>
              </a:ln>
            </p:spPr>
            <p:txBody>
              <a:bodyPr/>
              <a:lstStyle/>
              <a:p>
                <a:endParaRPr lang="zh-CN" altLang="en-US"/>
              </a:p>
            </p:txBody>
          </p:sp>
          <p:sp>
            <p:nvSpPr>
              <p:cNvPr id="86081" name="Freeform 102"/>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26"/>
                  <a:gd name="T67" fmla="*/ 0 h 385"/>
                  <a:gd name="T68" fmla="*/ 226 w 226"/>
                  <a:gd name="T69" fmla="*/ 385 h 38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path>
                </a:pathLst>
              </a:custGeom>
              <a:solidFill>
                <a:srgbClr val="000000"/>
              </a:solidFill>
              <a:ln w="9525" cap="rnd">
                <a:noFill/>
                <a:round/>
                <a:headEnd/>
                <a:tailEnd/>
              </a:ln>
            </p:spPr>
            <p:txBody>
              <a:bodyPr/>
              <a:lstStyle/>
              <a:p>
                <a:endParaRPr lang="zh-CN" altLang="en-US"/>
              </a:p>
            </p:txBody>
          </p:sp>
          <p:sp>
            <p:nvSpPr>
              <p:cNvPr id="86082" name="Freeform 103"/>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0"/>
                  <a:gd name="T46" fmla="*/ 0 h 173"/>
                  <a:gd name="T47" fmla="*/ 210 w 210"/>
                  <a:gd name="T48" fmla="*/ 173 h 17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path>
                </a:pathLst>
              </a:custGeom>
              <a:solidFill>
                <a:srgbClr val="000000"/>
              </a:solidFill>
              <a:ln w="9525" cap="rnd">
                <a:noFill/>
                <a:round/>
                <a:headEnd/>
                <a:tailEnd/>
              </a:ln>
            </p:spPr>
            <p:txBody>
              <a:bodyPr/>
              <a:lstStyle/>
              <a:p>
                <a:endParaRPr lang="zh-CN" altLang="en-US"/>
              </a:p>
            </p:txBody>
          </p:sp>
          <p:sp>
            <p:nvSpPr>
              <p:cNvPr id="86083" name="Freeform 104"/>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8"/>
                  <a:gd name="T70" fmla="*/ 0 h 189"/>
                  <a:gd name="T71" fmla="*/ 228 w 228"/>
                  <a:gd name="T72" fmla="*/ 189 h 18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path>
                </a:pathLst>
              </a:custGeom>
              <a:solidFill>
                <a:srgbClr val="000000"/>
              </a:solidFill>
              <a:ln w="9525" cap="rnd">
                <a:noFill/>
                <a:round/>
                <a:headEnd/>
                <a:tailEnd/>
              </a:ln>
            </p:spPr>
            <p:txBody>
              <a:bodyPr/>
              <a:lstStyle/>
              <a:p>
                <a:endParaRPr lang="zh-CN" altLang="en-US"/>
              </a:p>
            </p:txBody>
          </p:sp>
          <p:sp>
            <p:nvSpPr>
              <p:cNvPr id="86084" name="Freeform 105"/>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9"/>
                  <a:gd name="T46" fmla="*/ 0 h 52"/>
                  <a:gd name="T47" fmla="*/ 149 w 149"/>
                  <a:gd name="T48" fmla="*/ 52 h 5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path>
                </a:pathLst>
              </a:custGeom>
              <a:solidFill>
                <a:srgbClr val="000000"/>
              </a:solidFill>
              <a:ln w="9525" cap="rnd">
                <a:noFill/>
                <a:round/>
                <a:headEnd/>
                <a:tailEnd/>
              </a:ln>
            </p:spPr>
            <p:txBody>
              <a:bodyPr/>
              <a:lstStyle/>
              <a:p>
                <a:endParaRPr lang="zh-CN" altLang="en-US"/>
              </a:p>
            </p:txBody>
          </p:sp>
          <p:sp>
            <p:nvSpPr>
              <p:cNvPr id="86085" name="Freeform 106"/>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1"/>
                  <a:gd name="T64" fmla="*/ 0 h 220"/>
                  <a:gd name="T65" fmla="*/ 221 w 221"/>
                  <a:gd name="T66" fmla="*/ 220 h 22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path>
                </a:pathLst>
              </a:custGeom>
              <a:solidFill>
                <a:srgbClr val="000000"/>
              </a:solidFill>
              <a:ln w="9525" cap="rnd">
                <a:noFill/>
                <a:round/>
                <a:headEnd/>
                <a:tailEnd/>
              </a:ln>
            </p:spPr>
            <p:txBody>
              <a:bodyPr/>
              <a:lstStyle/>
              <a:p>
                <a:endParaRPr lang="zh-CN" altLang="en-US"/>
              </a:p>
            </p:txBody>
          </p:sp>
          <p:sp>
            <p:nvSpPr>
              <p:cNvPr id="86086" name="Freeform 107"/>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383"/>
                  <a:gd name="T44" fmla="*/ 233 w 233"/>
                  <a:gd name="T45" fmla="*/ 383 h 38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path>
                </a:pathLst>
              </a:custGeom>
              <a:solidFill>
                <a:srgbClr val="000000"/>
              </a:solidFill>
              <a:ln w="9525" cap="rnd">
                <a:noFill/>
                <a:round/>
                <a:headEnd/>
                <a:tailEnd/>
              </a:ln>
            </p:spPr>
            <p:txBody>
              <a:bodyPr/>
              <a:lstStyle/>
              <a:p>
                <a:endParaRPr lang="zh-CN" altLang="en-US"/>
              </a:p>
            </p:txBody>
          </p:sp>
          <p:sp>
            <p:nvSpPr>
              <p:cNvPr id="86087" name="Freeform 108"/>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3"/>
                  <a:gd name="T40" fmla="*/ 0 h 474"/>
                  <a:gd name="T41" fmla="*/ 223 w 223"/>
                  <a:gd name="T42" fmla="*/ 474 h 47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path>
                </a:pathLst>
              </a:custGeom>
              <a:solidFill>
                <a:srgbClr val="000000"/>
              </a:solidFill>
              <a:ln w="9525" cap="rnd">
                <a:noFill/>
                <a:round/>
                <a:headEnd/>
                <a:tailEnd/>
              </a:ln>
            </p:spPr>
            <p:txBody>
              <a:bodyPr/>
              <a:lstStyle/>
              <a:p>
                <a:endParaRPr lang="zh-CN" altLang="en-US"/>
              </a:p>
            </p:txBody>
          </p:sp>
        </p:grpSp>
      </p:grpSp>
      <p:grpSp>
        <p:nvGrpSpPr>
          <p:cNvPr id="86035" name="Group 109"/>
          <p:cNvGrpSpPr>
            <a:grpSpLocks/>
          </p:cNvGrpSpPr>
          <p:nvPr/>
        </p:nvGrpSpPr>
        <p:grpSpPr bwMode="auto">
          <a:xfrm>
            <a:off x="5375275" y="3444875"/>
            <a:ext cx="1014413" cy="1001713"/>
            <a:chOff x="3386" y="2170"/>
            <a:chExt cx="639" cy="631"/>
          </a:xfrm>
        </p:grpSpPr>
        <p:sp>
          <p:nvSpPr>
            <p:cNvPr id="86055" name="Freeform 110"/>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0" y="193"/>
                  </a:moveTo>
                  <a:lnTo>
                    <a:pt x="1" y="6"/>
                  </a:lnTo>
                  <a:lnTo>
                    <a:pt x="24" y="0"/>
                  </a:lnTo>
                  <a:lnTo>
                    <a:pt x="37" y="87"/>
                  </a:lnTo>
                  <a:lnTo>
                    <a:pt x="27" y="180"/>
                  </a:lnTo>
                  <a:lnTo>
                    <a:pt x="0" y="193"/>
                  </a:lnTo>
                </a:path>
              </a:pathLst>
            </a:custGeom>
            <a:solidFill>
              <a:srgbClr val="FFFFFF"/>
            </a:solidFill>
            <a:ln w="9525" cap="rnd">
              <a:noFill/>
              <a:round/>
              <a:headEnd/>
              <a:tailEnd/>
            </a:ln>
          </p:spPr>
          <p:txBody>
            <a:bodyPr/>
            <a:lstStyle/>
            <a:p>
              <a:endParaRPr lang="zh-CN" altLang="en-US"/>
            </a:p>
          </p:txBody>
        </p:sp>
        <p:sp>
          <p:nvSpPr>
            <p:cNvPr id="86056" name="Freeform 111"/>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34" y="125"/>
                  </a:moveTo>
                  <a:lnTo>
                    <a:pt x="0" y="128"/>
                  </a:lnTo>
                  <a:lnTo>
                    <a:pt x="15" y="0"/>
                  </a:lnTo>
                  <a:lnTo>
                    <a:pt x="34" y="8"/>
                  </a:lnTo>
                  <a:lnTo>
                    <a:pt x="34" y="125"/>
                  </a:lnTo>
                </a:path>
              </a:pathLst>
            </a:custGeom>
            <a:solidFill>
              <a:srgbClr val="A3A3D6"/>
            </a:solidFill>
            <a:ln w="9525" cap="rnd">
              <a:noFill/>
              <a:round/>
              <a:headEnd/>
              <a:tailEnd/>
            </a:ln>
          </p:spPr>
          <p:txBody>
            <a:bodyPr/>
            <a:lstStyle/>
            <a:p>
              <a:endParaRPr lang="zh-CN" altLang="en-US"/>
            </a:p>
          </p:txBody>
        </p:sp>
        <p:sp>
          <p:nvSpPr>
            <p:cNvPr id="86057" name="Freeform 112"/>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w="9525" cap="rnd">
              <a:noFill/>
              <a:round/>
              <a:headEnd/>
              <a:tailEnd/>
            </a:ln>
          </p:spPr>
          <p:txBody>
            <a:bodyPr/>
            <a:lstStyle/>
            <a:p>
              <a:endParaRPr lang="zh-CN" altLang="en-US"/>
            </a:p>
          </p:txBody>
        </p:sp>
        <p:sp>
          <p:nvSpPr>
            <p:cNvPr id="86058" name="Freeform 113"/>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3"/>
                <a:gd name="T118" fmla="*/ 0 h 456"/>
                <a:gd name="T119" fmla="*/ 493 w 493"/>
                <a:gd name="T120" fmla="*/ 456 h 4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path>
              </a:pathLst>
            </a:custGeom>
            <a:solidFill>
              <a:srgbClr val="FFFFFF"/>
            </a:solidFill>
            <a:ln w="9525" cap="rnd">
              <a:noFill/>
              <a:round/>
              <a:headEnd/>
              <a:tailEnd/>
            </a:ln>
          </p:spPr>
          <p:txBody>
            <a:bodyPr/>
            <a:lstStyle/>
            <a:p>
              <a:endParaRPr lang="zh-CN" altLang="en-US"/>
            </a:p>
          </p:txBody>
        </p:sp>
        <p:sp>
          <p:nvSpPr>
            <p:cNvPr id="86059" name="Freeform 114"/>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6"/>
                <a:gd name="T79" fmla="*/ 0 h 198"/>
                <a:gd name="T80" fmla="*/ 206 w 206"/>
                <a:gd name="T81" fmla="*/ 198 h 1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path>
              </a:pathLst>
            </a:custGeom>
            <a:solidFill>
              <a:srgbClr val="CCCCFF"/>
            </a:solidFill>
            <a:ln w="9525" cap="rnd">
              <a:noFill/>
              <a:round/>
              <a:headEnd/>
              <a:tailEnd/>
            </a:ln>
          </p:spPr>
          <p:txBody>
            <a:bodyPr/>
            <a:lstStyle/>
            <a:p>
              <a:endParaRPr lang="zh-CN" altLang="en-US"/>
            </a:p>
          </p:txBody>
        </p:sp>
        <p:sp>
          <p:nvSpPr>
            <p:cNvPr id="86060" name="Freeform 115"/>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5"/>
                <a:gd name="T61" fmla="*/ 0 h 441"/>
                <a:gd name="T62" fmla="*/ 165 w 165"/>
                <a:gd name="T63" fmla="*/ 441 h 4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path>
              </a:pathLst>
            </a:custGeom>
            <a:solidFill>
              <a:srgbClr val="A3A3D6"/>
            </a:solidFill>
            <a:ln w="9525" cap="rnd">
              <a:noFill/>
              <a:round/>
              <a:headEnd/>
              <a:tailEnd/>
            </a:ln>
          </p:spPr>
          <p:txBody>
            <a:bodyPr/>
            <a:lstStyle/>
            <a:p>
              <a:endParaRPr lang="zh-CN" altLang="en-US"/>
            </a:p>
          </p:txBody>
        </p:sp>
        <p:sp>
          <p:nvSpPr>
            <p:cNvPr id="86061" name="Freeform 116"/>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1"/>
                <a:gd name="T55" fmla="*/ 0 h 192"/>
                <a:gd name="T56" fmla="*/ 191 w 191"/>
                <a:gd name="T57" fmla="*/ 192 h 1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path>
              </a:pathLst>
            </a:custGeom>
            <a:solidFill>
              <a:srgbClr val="CCCCFF"/>
            </a:solidFill>
            <a:ln w="9525" cap="rnd">
              <a:noFill/>
              <a:round/>
              <a:headEnd/>
              <a:tailEnd/>
            </a:ln>
          </p:spPr>
          <p:txBody>
            <a:bodyPr/>
            <a:lstStyle/>
            <a:p>
              <a:endParaRPr lang="zh-CN" altLang="en-US"/>
            </a:p>
          </p:txBody>
        </p:sp>
        <p:sp>
          <p:nvSpPr>
            <p:cNvPr id="86062" name="Freeform 117"/>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 name="T14" fmla="*/ 0 60000 65536"/>
                <a:gd name="T15" fmla="*/ 0 60000 65536"/>
                <a:gd name="T16" fmla="*/ 0 60000 65536"/>
                <a:gd name="T17" fmla="*/ 0 60000 65536"/>
                <a:gd name="T18" fmla="*/ 0 60000 65536"/>
                <a:gd name="T19" fmla="*/ 0 60000 65536"/>
                <a:gd name="T20" fmla="*/ 0 60000 65536"/>
                <a:gd name="T21" fmla="*/ 0 w 69"/>
                <a:gd name="T22" fmla="*/ 0 h 34"/>
                <a:gd name="T23" fmla="*/ 69 w 6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4">
                  <a:moveTo>
                    <a:pt x="66" y="4"/>
                  </a:moveTo>
                  <a:lnTo>
                    <a:pt x="17" y="0"/>
                  </a:lnTo>
                  <a:lnTo>
                    <a:pt x="0" y="16"/>
                  </a:lnTo>
                  <a:lnTo>
                    <a:pt x="0" y="33"/>
                  </a:lnTo>
                  <a:lnTo>
                    <a:pt x="68" y="18"/>
                  </a:lnTo>
                  <a:lnTo>
                    <a:pt x="66" y="4"/>
                  </a:lnTo>
                </a:path>
              </a:pathLst>
            </a:custGeom>
            <a:solidFill>
              <a:srgbClr val="A3A3D6"/>
            </a:solidFill>
            <a:ln w="9525" cap="rnd">
              <a:noFill/>
              <a:round/>
              <a:headEnd/>
              <a:tailEnd/>
            </a:ln>
          </p:spPr>
          <p:txBody>
            <a:bodyPr/>
            <a:lstStyle/>
            <a:p>
              <a:endParaRPr lang="zh-CN" altLang="en-US"/>
            </a:p>
          </p:txBody>
        </p:sp>
        <p:sp>
          <p:nvSpPr>
            <p:cNvPr id="86063" name="Freeform 118"/>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5"/>
                <a:gd name="T35" fmla="*/ 83 w 83"/>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5">
                  <a:moveTo>
                    <a:pt x="78" y="1"/>
                  </a:moveTo>
                  <a:lnTo>
                    <a:pt x="82" y="13"/>
                  </a:lnTo>
                  <a:lnTo>
                    <a:pt x="82" y="30"/>
                  </a:lnTo>
                  <a:lnTo>
                    <a:pt x="71" y="44"/>
                  </a:lnTo>
                  <a:lnTo>
                    <a:pt x="0" y="43"/>
                  </a:lnTo>
                  <a:lnTo>
                    <a:pt x="14" y="31"/>
                  </a:lnTo>
                  <a:lnTo>
                    <a:pt x="18" y="20"/>
                  </a:lnTo>
                  <a:lnTo>
                    <a:pt x="73" y="16"/>
                  </a:lnTo>
                  <a:lnTo>
                    <a:pt x="22" y="0"/>
                  </a:lnTo>
                  <a:lnTo>
                    <a:pt x="78" y="1"/>
                  </a:lnTo>
                </a:path>
              </a:pathLst>
            </a:custGeom>
            <a:solidFill>
              <a:srgbClr val="000000"/>
            </a:solidFill>
            <a:ln w="9525" cap="rnd">
              <a:noFill/>
              <a:round/>
              <a:headEnd/>
              <a:tailEnd/>
            </a:ln>
          </p:spPr>
          <p:txBody>
            <a:bodyPr/>
            <a:lstStyle/>
            <a:p>
              <a:endParaRPr lang="zh-CN" altLang="en-US"/>
            </a:p>
          </p:txBody>
        </p:sp>
        <p:sp>
          <p:nvSpPr>
            <p:cNvPr id="86064" name="Freeform 119"/>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 name="T14" fmla="*/ 0 60000 65536"/>
                <a:gd name="T15" fmla="*/ 0 60000 65536"/>
                <a:gd name="T16" fmla="*/ 0 60000 65536"/>
                <a:gd name="T17" fmla="*/ 0 60000 65536"/>
                <a:gd name="T18" fmla="*/ 0 60000 65536"/>
                <a:gd name="T19" fmla="*/ 0 60000 65536"/>
                <a:gd name="T20" fmla="*/ 0 60000 65536"/>
                <a:gd name="T21" fmla="*/ 0 w 17"/>
                <a:gd name="T22" fmla="*/ 0 h 38"/>
                <a:gd name="T23" fmla="*/ 17 w 17"/>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8">
                  <a:moveTo>
                    <a:pt x="14" y="0"/>
                  </a:moveTo>
                  <a:lnTo>
                    <a:pt x="2" y="10"/>
                  </a:lnTo>
                  <a:lnTo>
                    <a:pt x="0" y="24"/>
                  </a:lnTo>
                  <a:lnTo>
                    <a:pt x="3" y="37"/>
                  </a:lnTo>
                  <a:lnTo>
                    <a:pt x="16" y="24"/>
                  </a:lnTo>
                  <a:lnTo>
                    <a:pt x="14" y="0"/>
                  </a:lnTo>
                </a:path>
              </a:pathLst>
            </a:custGeom>
            <a:solidFill>
              <a:srgbClr val="000000"/>
            </a:solidFill>
            <a:ln w="9525" cap="rnd">
              <a:noFill/>
              <a:round/>
              <a:headEnd/>
              <a:tailEnd/>
            </a:ln>
          </p:spPr>
          <p:txBody>
            <a:bodyPr/>
            <a:lstStyle/>
            <a:p>
              <a:endParaRPr lang="zh-CN" altLang="en-US"/>
            </a:p>
          </p:txBody>
        </p:sp>
        <p:sp>
          <p:nvSpPr>
            <p:cNvPr id="86065" name="Freeform 120"/>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424"/>
                <a:gd name="T68" fmla="*/ 143 w 143"/>
                <a:gd name="T69" fmla="*/ 424 h 4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path>
              </a:pathLst>
            </a:custGeom>
            <a:solidFill>
              <a:srgbClr val="000000"/>
            </a:solidFill>
            <a:ln w="9525" cap="rnd">
              <a:noFill/>
              <a:round/>
              <a:headEnd/>
              <a:tailEnd/>
            </a:ln>
          </p:spPr>
          <p:txBody>
            <a:bodyPr/>
            <a:lstStyle/>
            <a:p>
              <a:endParaRPr lang="zh-CN" altLang="en-US"/>
            </a:p>
          </p:txBody>
        </p:sp>
        <p:sp>
          <p:nvSpPr>
            <p:cNvPr id="86066" name="Freeform 121"/>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6"/>
                <a:gd name="T46" fmla="*/ 0 h 137"/>
                <a:gd name="T47" fmla="*/ 196 w 196"/>
                <a:gd name="T48" fmla="*/ 137 h 1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path>
              </a:pathLst>
            </a:custGeom>
            <a:solidFill>
              <a:srgbClr val="000000"/>
            </a:solidFill>
            <a:ln w="9525" cap="rnd">
              <a:noFill/>
              <a:round/>
              <a:headEnd/>
              <a:tailEnd/>
            </a:ln>
          </p:spPr>
          <p:txBody>
            <a:bodyPr/>
            <a:lstStyle/>
            <a:p>
              <a:endParaRPr lang="zh-CN" altLang="en-US"/>
            </a:p>
          </p:txBody>
        </p:sp>
        <p:sp>
          <p:nvSpPr>
            <p:cNvPr id="86067" name="Freeform 122"/>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2"/>
                <a:gd name="T70" fmla="*/ 0 h 200"/>
                <a:gd name="T71" fmla="*/ 222 w 222"/>
                <a:gd name="T72" fmla="*/ 200 h 2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path>
              </a:pathLst>
            </a:custGeom>
            <a:solidFill>
              <a:srgbClr val="000000"/>
            </a:solidFill>
            <a:ln w="9525" cap="rnd">
              <a:noFill/>
              <a:round/>
              <a:headEnd/>
              <a:tailEnd/>
            </a:ln>
          </p:spPr>
          <p:txBody>
            <a:bodyPr/>
            <a:lstStyle/>
            <a:p>
              <a:endParaRPr lang="zh-CN" altLang="en-US"/>
            </a:p>
          </p:txBody>
        </p:sp>
        <p:sp>
          <p:nvSpPr>
            <p:cNvPr id="86068" name="Freeform 123"/>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37"/>
                <a:gd name="T47" fmla="*/ 150 w 150"/>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path>
              </a:pathLst>
            </a:custGeom>
            <a:solidFill>
              <a:srgbClr val="000000"/>
            </a:solidFill>
            <a:ln w="9525" cap="rnd">
              <a:noFill/>
              <a:round/>
              <a:headEnd/>
              <a:tailEnd/>
            </a:ln>
          </p:spPr>
          <p:txBody>
            <a:bodyPr/>
            <a:lstStyle/>
            <a:p>
              <a:endParaRPr lang="zh-CN" altLang="en-US"/>
            </a:p>
          </p:txBody>
        </p:sp>
        <p:sp>
          <p:nvSpPr>
            <p:cNvPr id="86069" name="Freeform 124"/>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92"/>
                <a:gd name="T65" fmla="*/ 219 w 219"/>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path>
              </a:pathLst>
            </a:custGeom>
            <a:solidFill>
              <a:srgbClr val="000000"/>
            </a:solidFill>
            <a:ln w="9525" cap="rnd">
              <a:noFill/>
              <a:round/>
              <a:headEnd/>
              <a:tailEnd/>
            </a:ln>
          </p:spPr>
          <p:txBody>
            <a:bodyPr/>
            <a:lstStyle/>
            <a:p>
              <a:endParaRPr lang="zh-CN" altLang="en-US"/>
            </a:p>
          </p:txBody>
        </p:sp>
        <p:sp>
          <p:nvSpPr>
            <p:cNvPr id="86070" name="Freeform 125"/>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427"/>
                <a:gd name="T44" fmla="*/ 143 w 143"/>
                <a:gd name="T45" fmla="*/ 427 h 4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path>
              </a:pathLst>
            </a:custGeom>
            <a:solidFill>
              <a:srgbClr val="000000"/>
            </a:solidFill>
            <a:ln w="9525" cap="rnd">
              <a:noFill/>
              <a:round/>
              <a:headEnd/>
              <a:tailEnd/>
            </a:ln>
          </p:spPr>
          <p:txBody>
            <a:bodyPr/>
            <a:lstStyle/>
            <a:p>
              <a:endParaRPr lang="zh-CN" altLang="en-US"/>
            </a:p>
          </p:txBody>
        </p:sp>
        <p:sp>
          <p:nvSpPr>
            <p:cNvPr id="86071" name="Freeform 126"/>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5"/>
                <a:gd name="T40" fmla="*/ 0 h 504"/>
                <a:gd name="T41" fmla="*/ 125 w 125"/>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path>
              </a:pathLst>
            </a:custGeom>
            <a:solidFill>
              <a:srgbClr val="000000"/>
            </a:solidFill>
            <a:ln w="9525" cap="rnd">
              <a:noFill/>
              <a:round/>
              <a:headEnd/>
              <a:tailEnd/>
            </a:ln>
          </p:spPr>
          <p:txBody>
            <a:bodyPr/>
            <a:lstStyle/>
            <a:p>
              <a:endParaRPr lang="zh-CN" altLang="en-US"/>
            </a:p>
          </p:txBody>
        </p:sp>
      </p:grpSp>
      <p:grpSp>
        <p:nvGrpSpPr>
          <p:cNvPr id="86036" name="Group 127"/>
          <p:cNvGrpSpPr>
            <a:grpSpLocks/>
          </p:cNvGrpSpPr>
          <p:nvPr/>
        </p:nvGrpSpPr>
        <p:grpSpPr bwMode="auto">
          <a:xfrm>
            <a:off x="3257550" y="3371850"/>
            <a:ext cx="1014413" cy="1001713"/>
            <a:chOff x="2052" y="2124"/>
            <a:chExt cx="639" cy="631"/>
          </a:xfrm>
        </p:grpSpPr>
        <p:sp>
          <p:nvSpPr>
            <p:cNvPr id="86038" name="Freeform 128"/>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 name="T21" fmla="*/ 0 w 38"/>
                <a:gd name="T22" fmla="*/ 0 h 194"/>
                <a:gd name="T23" fmla="*/ 38 w 38"/>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194">
                  <a:moveTo>
                    <a:pt x="37" y="193"/>
                  </a:moveTo>
                  <a:lnTo>
                    <a:pt x="36" y="6"/>
                  </a:lnTo>
                  <a:lnTo>
                    <a:pt x="13" y="0"/>
                  </a:lnTo>
                  <a:lnTo>
                    <a:pt x="0" y="87"/>
                  </a:lnTo>
                  <a:lnTo>
                    <a:pt x="10" y="180"/>
                  </a:lnTo>
                  <a:lnTo>
                    <a:pt x="37" y="193"/>
                  </a:lnTo>
                </a:path>
              </a:pathLst>
            </a:custGeom>
            <a:solidFill>
              <a:srgbClr val="FFFFFF"/>
            </a:solidFill>
            <a:ln w="9525" cap="rnd">
              <a:noFill/>
              <a:round/>
              <a:headEnd/>
              <a:tailEnd/>
            </a:ln>
          </p:spPr>
          <p:txBody>
            <a:bodyPr/>
            <a:lstStyle/>
            <a:p>
              <a:endParaRPr lang="zh-CN" altLang="en-US"/>
            </a:p>
          </p:txBody>
        </p:sp>
        <p:sp>
          <p:nvSpPr>
            <p:cNvPr id="86039" name="Freeform 129"/>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 name="T18" fmla="*/ 0 w 35"/>
                <a:gd name="T19" fmla="*/ 0 h 129"/>
                <a:gd name="T20" fmla="*/ 35 w 35"/>
                <a:gd name="T21" fmla="*/ 129 h 129"/>
              </a:gdLst>
              <a:ahLst/>
              <a:cxnLst>
                <a:cxn ang="T12">
                  <a:pos x="T0" y="T1"/>
                </a:cxn>
                <a:cxn ang="T13">
                  <a:pos x="T2" y="T3"/>
                </a:cxn>
                <a:cxn ang="T14">
                  <a:pos x="T4" y="T5"/>
                </a:cxn>
                <a:cxn ang="T15">
                  <a:pos x="T6" y="T7"/>
                </a:cxn>
                <a:cxn ang="T16">
                  <a:pos x="T8" y="T9"/>
                </a:cxn>
                <a:cxn ang="T17">
                  <a:pos x="T10" y="T11"/>
                </a:cxn>
              </a:cxnLst>
              <a:rect l="T18" t="T19" r="T20" b="T21"/>
              <a:pathLst>
                <a:path w="35" h="129">
                  <a:moveTo>
                    <a:pt x="0" y="125"/>
                  </a:moveTo>
                  <a:lnTo>
                    <a:pt x="34" y="128"/>
                  </a:lnTo>
                  <a:lnTo>
                    <a:pt x="19" y="0"/>
                  </a:lnTo>
                  <a:lnTo>
                    <a:pt x="0" y="8"/>
                  </a:lnTo>
                  <a:lnTo>
                    <a:pt x="0" y="125"/>
                  </a:lnTo>
                </a:path>
              </a:pathLst>
            </a:custGeom>
            <a:solidFill>
              <a:srgbClr val="A3A3D6"/>
            </a:solidFill>
            <a:ln w="9525" cap="rnd">
              <a:noFill/>
              <a:round/>
              <a:headEnd/>
              <a:tailEnd/>
            </a:ln>
          </p:spPr>
          <p:txBody>
            <a:bodyPr/>
            <a:lstStyle/>
            <a:p>
              <a:endParaRPr lang="zh-CN" altLang="en-US"/>
            </a:p>
          </p:txBody>
        </p:sp>
        <p:sp>
          <p:nvSpPr>
            <p:cNvPr id="86040" name="Freeform 130"/>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
                <a:gd name="T40" fmla="*/ 0 h 321"/>
                <a:gd name="T41" fmla="*/ 40 w 40"/>
                <a:gd name="T42" fmla="*/ 321 h 3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w="9525" cap="rnd">
              <a:noFill/>
              <a:round/>
              <a:headEnd/>
              <a:tailEnd/>
            </a:ln>
          </p:spPr>
          <p:txBody>
            <a:bodyPr/>
            <a:lstStyle/>
            <a:p>
              <a:endParaRPr lang="zh-CN" altLang="en-US"/>
            </a:p>
          </p:txBody>
        </p:sp>
        <p:sp>
          <p:nvSpPr>
            <p:cNvPr id="86041" name="Freeform 131"/>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3"/>
                <a:gd name="T118" fmla="*/ 0 h 456"/>
                <a:gd name="T119" fmla="*/ 493 w 493"/>
                <a:gd name="T120" fmla="*/ 456 h 45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path>
              </a:pathLst>
            </a:custGeom>
            <a:solidFill>
              <a:srgbClr val="FFFFFF"/>
            </a:solidFill>
            <a:ln w="9525" cap="rnd">
              <a:noFill/>
              <a:round/>
              <a:headEnd/>
              <a:tailEnd/>
            </a:ln>
          </p:spPr>
          <p:txBody>
            <a:bodyPr/>
            <a:lstStyle/>
            <a:p>
              <a:endParaRPr lang="zh-CN" altLang="en-US"/>
            </a:p>
          </p:txBody>
        </p:sp>
        <p:sp>
          <p:nvSpPr>
            <p:cNvPr id="86042" name="Freeform 132"/>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06"/>
                <a:gd name="T79" fmla="*/ 0 h 198"/>
                <a:gd name="T80" fmla="*/ 206 w 206"/>
                <a:gd name="T81" fmla="*/ 198 h 19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path>
              </a:pathLst>
            </a:custGeom>
            <a:solidFill>
              <a:srgbClr val="CCCCFF"/>
            </a:solidFill>
            <a:ln w="9525" cap="rnd">
              <a:noFill/>
              <a:round/>
              <a:headEnd/>
              <a:tailEnd/>
            </a:ln>
          </p:spPr>
          <p:txBody>
            <a:bodyPr/>
            <a:lstStyle/>
            <a:p>
              <a:endParaRPr lang="zh-CN" altLang="en-US"/>
            </a:p>
          </p:txBody>
        </p:sp>
        <p:sp>
          <p:nvSpPr>
            <p:cNvPr id="86043" name="Freeform 133"/>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5"/>
                <a:gd name="T61" fmla="*/ 0 h 441"/>
                <a:gd name="T62" fmla="*/ 165 w 165"/>
                <a:gd name="T63" fmla="*/ 441 h 44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path>
              </a:pathLst>
            </a:custGeom>
            <a:solidFill>
              <a:srgbClr val="A3A3D6"/>
            </a:solidFill>
            <a:ln w="9525" cap="rnd">
              <a:noFill/>
              <a:round/>
              <a:headEnd/>
              <a:tailEnd/>
            </a:ln>
          </p:spPr>
          <p:txBody>
            <a:bodyPr/>
            <a:lstStyle/>
            <a:p>
              <a:endParaRPr lang="zh-CN" altLang="en-US"/>
            </a:p>
          </p:txBody>
        </p:sp>
        <p:sp>
          <p:nvSpPr>
            <p:cNvPr id="86044" name="Freeform 134"/>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1"/>
                <a:gd name="T55" fmla="*/ 0 h 192"/>
                <a:gd name="T56" fmla="*/ 191 w 191"/>
                <a:gd name="T57" fmla="*/ 192 h 1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path>
              </a:pathLst>
            </a:custGeom>
            <a:solidFill>
              <a:srgbClr val="CCCCFF"/>
            </a:solidFill>
            <a:ln w="9525" cap="rnd">
              <a:noFill/>
              <a:round/>
              <a:headEnd/>
              <a:tailEnd/>
            </a:ln>
          </p:spPr>
          <p:txBody>
            <a:bodyPr/>
            <a:lstStyle/>
            <a:p>
              <a:endParaRPr lang="zh-CN" altLang="en-US"/>
            </a:p>
          </p:txBody>
        </p:sp>
        <p:sp>
          <p:nvSpPr>
            <p:cNvPr id="86045" name="Freeform 135"/>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 name="T14" fmla="*/ 0 60000 65536"/>
                <a:gd name="T15" fmla="*/ 0 60000 65536"/>
                <a:gd name="T16" fmla="*/ 0 60000 65536"/>
                <a:gd name="T17" fmla="*/ 0 60000 65536"/>
                <a:gd name="T18" fmla="*/ 0 60000 65536"/>
                <a:gd name="T19" fmla="*/ 0 60000 65536"/>
                <a:gd name="T20" fmla="*/ 0 60000 65536"/>
                <a:gd name="T21" fmla="*/ 0 w 69"/>
                <a:gd name="T22" fmla="*/ 0 h 34"/>
                <a:gd name="T23" fmla="*/ 69 w 69"/>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4">
                  <a:moveTo>
                    <a:pt x="2" y="4"/>
                  </a:moveTo>
                  <a:lnTo>
                    <a:pt x="51" y="0"/>
                  </a:lnTo>
                  <a:lnTo>
                    <a:pt x="68" y="16"/>
                  </a:lnTo>
                  <a:lnTo>
                    <a:pt x="68" y="33"/>
                  </a:lnTo>
                  <a:lnTo>
                    <a:pt x="0" y="18"/>
                  </a:lnTo>
                  <a:lnTo>
                    <a:pt x="2" y="4"/>
                  </a:lnTo>
                </a:path>
              </a:pathLst>
            </a:custGeom>
            <a:solidFill>
              <a:srgbClr val="A3A3D6"/>
            </a:solidFill>
            <a:ln w="9525" cap="rnd">
              <a:noFill/>
              <a:round/>
              <a:headEnd/>
              <a:tailEnd/>
            </a:ln>
          </p:spPr>
          <p:txBody>
            <a:bodyPr/>
            <a:lstStyle/>
            <a:p>
              <a:endParaRPr lang="zh-CN" altLang="en-US"/>
            </a:p>
          </p:txBody>
        </p:sp>
        <p:sp>
          <p:nvSpPr>
            <p:cNvPr id="86046" name="Freeform 136"/>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3"/>
                <a:gd name="T34" fmla="*/ 0 h 45"/>
                <a:gd name="T35" fmla="*/ 83 w 83"/>
                <a:gd name="T36" fmla="*/ 45 h 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3" h="45">
                  <a:moveTo>
                    <a:pt x="4" y="1"/>
                  </a:moveTo>
                  <a:lnTo>
                    <a:pt x="0" y="13"/>
                  </a:lnTo>
                  <a:lnTo>
                    <a:pt x="0" y="30"/>
                  </a:lnTo>
                  <a:lnTo>
                    <a:pt x="11" y="44"/>
                  </a:lnTo>
                  <a:lnTo>
                    <a:pt x="82" y="43"/>
                  </a:lnTo>
                  <a:lnTo>
                    <a:pt x="68" y="31"/>
                  </a:lnTo>
                  <a:lnTo>
                    <a:pt x="64" y="20"/>
                  </a:lnTo>
                  <a:lnTo>
                    <a:pt x="9" y="16"/>
                  </a:lnTo>
                  <a:lnTo>
                    <a:pt x="60" y="0"/>
                  </a:lnTo>
                  <a:lnTo>
                    <a:pt x="4" y="1"/>
                  </a:lnTo>
                </a:path>
              </a:pathLst>
            </a:custGeom>
            <a:solidFill>
              <a:srgbClr val="000000"/>
            </a:solidFill>
            <a:ln w="9525" cap="rnd">
              <a:noFill/>
              <a:round/>
              <a:headEnd/>
              <a:tailEnd/>
            </a:ln>
          </p:spPr>
          <p:txBody>
            <a:bodyPr/>
            <a:lstStyle/>
            <a:p>
              <a:endParaRPr lang="zh-CN" altLang="en-US"/>
            </a:p>
          </p:txBody>
        </p:sp>
        <p:sp>
          <p:nvSpPr>
            <p:cNvPr id="86047" name="Freeform 137"/>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 name="T14" fmla="*/ 0 60000 65536"/>
                <a:gd name="T15" fmla="*/ 0 60000 65536"/>
                <a:gd name="T16" fmla="*/ 0 60000 65536"/>
                <a:gd name="T17" fmla="*/ 0 60000 65536"/>
                <a:gd name="T18" fmla="*/ 0 60000 65536"/>
                <a:gd name="T19" fmla="*/ 0 60000 65536"/>
                <a:gd name="T20" fmla="*/ 0 60000 65536"/>
                <a:gd name="T21" fmla="*/ 0 w 17"/>
                <a:gd name="T22" fmla="*/ 0 h 38"/>
                <a:gd name="T23" fmla="*/ 17 w 17"/>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 h="38">
                  <a:moveTo>
                    <a:pt x="2" y="0"/>
                  </a:moveTo>
                  <a:lnTo>
                    <a:pt x="14" y="10"/>
                  </a:lnTo>
                  <a:lnTo>
                    <a:pt x="16" y="24"/>
                  </a:lnTo>
                  <a:lnTo>
                    <a:pt x="13" y="37"/>
                  </a:lnTo>
                  <a:lnTo>
                    <a:pt x="0" y="24"/>
                  </a:lnTo>
                  <a:lnTo>
                    <a:pt x="2" y="0"/>
                  </a:lnTo>
                </a:path>
              </a:pathLst>
            </a:custGeom>
            <a:solidFill>
              <a:srgbClr val="000000"/>
            </a:solidFill>
            <a:ln w="9525" cap="rnd">
              <a:noFill/>
              <a:round/>
              <a:headEnd/>
              <a:tailEnd/>
            </a:ln>
          </p:spPr>
          <p:txBody>
            <a:bodyPr/>
            <a:lstStyle/>
            <a:p>
              <a:endParaRPr lang="zh-CN" altLang="en-US"/>
            </a:p>
          </p:txBody>
        </p:sp>
        <p:sp>
          <p:nvSpPr>
            <p:cNvPr id="86048" name="Freeform 138"/>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3"/>
                <a:gd name="T67" fmla="*/ 0 h 424"/>
                <a:gd name="T68" fmla="*/ 143 w 143"/>
                <a:gd name="T69" fmla="*/ 424 h 4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path>
              </a:pathLst>
            </a:custGeom>
            <a:solidFill>
              <a:srgbClr val="000000"/>
            </a:solidFill>
            <a:ln w="9525" cap="rnd">
              <a:noFill/>
              <a:round/>
              <a:headEnd/>
              <a:tailEnd/>
            </a:ln>
          </p:spPr>
          <p:txBody>
            <a:bodyPr/>
            <a:lstStyle/>
            <a:p>
              <a:endParaRPr lang="zh-CN" altLang="en-US"/>
            </a:p>
          </p:txBody>
        </p:sp>
        <p:sp>
          <p:nvSpPr>
            <p:cNvPr id="86049" name="Freeform 139"/>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6"/>
                <a:gd name="T46" fmla="*/ 0 h 137"/>
                <a:gd name="T47" fmla="*/ 196 w 196"/>
                <a:gd name="T48" fmla="*/ 137 h 1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path>
              </a:pathLst>
            </a:custGeom>
            <a:solidFill>
              <a:srgbClr val="000000"/>
            </a:solidFill>
            <a:ln w="9525" cap="rnd">
              <a:noFill/>
              <a:round/>
              <a:headEnd/>
              <a:tailEnd/>
            </a:ln>
          </p:spPr>
          <p:txBody>
            <a:bodyPr/>
            <a:lstStyle/>
            <a:p>
              <a:endParaRPr lang="zh-CN" altLang="en-US"/>
            </a:p>
          </p:txBody>
        </p:sp>
        <p:sp>
          <p:nvSpPr>
            <p:cNvPr id="86050" name="Freeform 140"/>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22"/>
                <a:gd name="T70" fmla="*/ 0 h 200"/>
                <a:gd name="T71" fmla="*/ 222 w 222"/>
                <a:gd name="T72" fmla="*/ 200 h 20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path>
              </a:pathLst>
            </a:custGeom>
            <a:solidFill>
              <a:srgbClr val="000000"/>
            </a:solidFill>
            <a:ln w="9525" cap="rnd">
              <a:noFill/>
              <a:round/>
              <a:headEnd/>
              <a:tailEnd/>
            </a:ln>
          </p:spPr>
          <p:txBody>
            <a:bodyPr/>
            <a:lstStyle/>
            <a:p>
              <a:endParaRPr lang="zh-CN" altLang="en-US"/>
            </a:p>
          </p:txBody>
        </p:sp>
        <p:sp>
          <p:nvSpPr>
            <p:cNvPr id="86051" name="Freeform 141"/>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50"/>
                <a:gd name="T46" fmla="*/ 0 h 37"/>
                <a:gd name="T47" fmla="*/ 150 w 150"/>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path>
              </a:pathLst>
            </a:custGeom>
            <a:solidFill>
              <a:srgbClr val="000000"/>
            </a:solidFill>
            <a:ln w="9525" cap="rnd">
              <a:noFill/>
              <a:round/>
              <a:headEnd/>
              <a:tailEnd/>
            </a:ln>
          </p:spPr>
          <p:txBody>
            <a:bodyPr/>
            <a:lstStyle/>
            <a:p>
              <a:endParaRPr lang="zh-CN" altLang="en-US"/>
            </a:p>
          </p:txBody>
        </p:sp>
        <p:sp>
          <p:nvSpPr>
            <p:cNvPr id="86052" name="Freeform 142"/>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9"/>
                <a:gd name="T64" fmla="*/ 0 h 192"/>
                <a:gd name="T65" fmla="*/ 219 w 219"/>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path>
              </a:pathLst>
            </a:custGeom>
            <a:solidFill>
              <a:srgbClr val="000000"/>
            </a:solidFill>
            <a:ln w="9525" cap="rnd">
              <a:noFill/>
              <a:round/>
              <a:headEnd/>
              <a:tailEnd/>
            </a:ln>
          </p:spPr>
          <p:txBody>
            <a:bodyPr/>
            <a:lstStyle/>
            <a:p>
              <a:endParaRPr lang="zh-CN" altLang="en-US"/>
            </a:p>
          </p:txBody>
        </p:sp>
        <p:sp>
          <p:nvSpPr>
            <p:cNvPr id="86053" name="Freeform 143"/>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3"/>
                <a:gd name="T43" fmla="*/ 0 h 427"/>
                <a:gd name="T44" fmla="*/ 143 w 143"/>
                <a:gd name="T45" fmla="*/ 427 h 4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path>
              </a:pathLst>
            </a:custGeom>
            <a:solidFill>
              <a:srgbClr val="000000"/>
            </a:solidFill>
            <a:ln w="9525" cap="rnd">
              <a:noFill/>
              <a:round/>
              <a:headEnd/>
              <a:tailEnd/>
            </a:ln>
          </p:spPr>
          <p:txBody>
            <a:bodyPr/>
            <a:lstStyle/>
            <a:p>
              <a:endParaRPr lang="zh-CN" altLang="en-US"/>
            </a:p>
          </p:txBody>
        </p:sp>
        <p:sp>
          <p:nvSpPr>
            <p:cNvPr id="86054" name="Freeform 144"/>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5"/>
                <a:gd name="T40" fmla="*/ 0 h 504"/>
                <a:gd name="T41" fmla="*/ 125 w 125"/>
                <a:gd name="T42" fmla="*/ 504 h 50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path>
              </a:pathLst>
            </a:custGeom>
            <a:solidFill>
              <a:srgbClr val="000000"/>
            </a:solidFill>
            <a:ln w="9525" cap="rnd">
              <a:noFill/>
              <a:round/>
              <a:headEnd/>
              <a:tailEnd/>
            </a:ln>
          </p:spPr>
          <p:txBody>
            <a:bodyPr/>
            <a:lstStyle/>
            <a:p>
              <a:endParaRPr lang="zh-CN" altLang="en-US"/>
            </a:p>
          </p:txBody>
        </p:sp>
      </p:grpSp>
      <p:sp>
        <p:nvSpPr>
          <p:cNvPr id="86037" name="Rectangle 145"/>
          <p:cNvSpPr>
            <a:spLocks noGrp="1" noChangeArrowheads="1"/>
          </p:cNvSpPr>
          <p:nvPr>
            <p:ph type="title"/>
          </p:nvPr>
        </p:nvSpPr>
        <p:spPr/>
        <p:txBody>
          <a:bodyPr/>
          <a:lstStyle/>
          <a:p>
            <a:pPr eaLnBrk="1" hangingPunct="1"/>
            <a:r>
              <a:rPr lang="zh-CN" altLang="en-US" dirty="0"/>
              <a:t>地面微波接力通信</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zh-CN" altLang="en-US"/>
              <a:t>地面微波接力的优点</a:t>
            </a:r>
          </a:p>
        </p:txBody>
      </p:sp>
      <p:sp>
        <p:nvSpPr>
          <p:cNvPr id="87043" name="Rectangle 4"/>
          <p:cNvSpPr>
            <a:spLocks noGrp="1" noChangeArrowheads="1"/>
          </p:cNvSpPr>
          <p:nvPr>
            <p:ph type="body" idx="1"/>
          </p:nvPr>
        </p:nvSpPr>
        <p:spPr>
          <a:xfrm>
            <a:off x="330200" y="1028700"/>
            <a:ext cx="8562280" cy="5148263"/>
          </a:xfrm>
        </p:spPr>
        <p:txBody>
          <a:bodyPr/>
          <a:lstStyle/>
          <a:p>
            <a:pPr marL="342000" indent="-342000" algn="just" eaLnBrk="1" hangingPunct="1"/>
            <a:r>
              <a:rPr lang="zh-CN" altLang="en-US" dirty="0">
                <a:latin typeface="宋体" pitchFamily="2" charset="-122"/>
              </a:rPr>
              <a:t>微波接力通信可传输电话、电报、图像、数据等信息。其主要特点是：</a:t>
            </a:r>
            <a:endParaRPr lang="en-US" altLang="zh-CN" dirty="0">
              <a:latin typeface="宋体" pitchFamily="2" charset="-122"/>
            </a:endParaRPr>
          </a:p>
          <a:p>
            <a:pPr marL="342000" indent="-342000" algn="just" eaLnBrk="1" hangingPunct="1"/>
            <a:endParaRPr lang="en-US" altLang="zh-CN" dirty="0">
              <a:latin typeface="宋体" pitchFamily="2" charset="-122"/>
            </a:endParaRPr>
          </a:p>
          <a:p>
            <a:pPr marL="342000" indent="-342000" algn="just" eaLnBrk="1" hangingPunct="1">
              <a:buFont typeface="+mj-ea"/>
              <a:buAutoNum type="circleNumDbPlain"/>
            </a:pPr>
            <a:r>
              <a:rPr lang="zh-CN" altLang="en-US" dirty="0">
                <a:latin typeface="宋体" pitchFamily="2" charset="-122"/>
              </a:rPr>
              <a:t> 微波波段频率很高，其频段范围也很宽，因此其通信信道的容量很大；</a:t>
            </a:r>
          </a:p>
          <a:p>
            <a:pPr marL="342000" indent="-342000" algn="just" eaLnBrk="1" hangingPunct="1">
              <a:buFont typeface="+mj-ea"/>
              <a:buAutoNum type="circleNumDbPlain"/>
            </a:pPr>
            <a:endParaRPr lang="zh-CN" altLang="en-US" dirty="0">
              <a:latin typeface="宋体" pitchFamily="2" charset="-122"/>
            </a:endParaRPr>
          </a:p>
          <a:p>
            <a:pPr marL="342000" indent="-342000" algn="just" eaLnBrk="1" hangingPunct="1">
              <a:buFont typeface="+mj-ea"/>
              <a:buAutoNum type="circleNumDbPlain"/>
            </a:pPr>
            <a:r>
              <a:rPr lang="zh-CN" altLang="en-US" dirty="0">
                <a:latin typeface="宋体" pitchFamily="2" charset="-122"/>
              </a:rPr>
              <a:t> 因为工业干扰和天电干扰的主要频谱</a:t>
            </a:r>
            <a:r>
              <a:rPr lang="en-US" altLang="zh-CN" dirty="0">
                <a:latin typeface="+mj-lt"/>
              </a:rPr>
              <a:t>(</a:t>
            </a:r>
            <a:r>
              <a:rPr lang="en-US" altLang="zh-CN" dirty="0">
                <a:solidFill>
                  <a:srgbClr val="FF0000"/>
                </a:solidFill>
                <a:latin typeface="+mj-lt"/>
              </a:rPr>
              <a:t>spectrum</a:t>
            </a:r>
            <a:r>
              <a:rPr lang="en-US" altLang="zh-CN" dirty="0">
                <a:latin typeface="+mj-lt"/>
              </a:rPr>
              <a:t>)</a:t>
            </a:r>
            <a:r>
              <a:rPr lang="zh-CN" altLang="en-US" dirty="0">
                <a:latin typeface="宋体" pitchFamily="2" charset="-122"/>
              </a:rPr>
              <a:t>成分比微波频率低得多，对微波通信的危害比对</a:t>
            </a:r>
            <a:r>
              <a:rPr lang="zh-CN" altLang="en-US" dirty="0">
                <a:solidFill>
                  <a:schemeClr val="hlink"/>
                </a:solidFill>
                <a:latin typeface="宋体" pitchFamily="2" charset="-122"/>
              </a:rPr>
              <a:t>短波</a:t>
            </a:r>
            <a:r>
              <a:rPr lang="zh-CN" altLang="en-US" dirty="0">
                <a:latin typeface="宋体" pitchFamily="2" charset="-122"/>
              </a:rPr>
              <a:t>和</a:t>
            </a:r>
            <a:r>
              <a:rPr lang="zh-CN" altLang="en-US" dirty="0">
                <a:solidFill>
                  <a:schemeClr val="hlink"/>
                </a:solidFill>
                <a:latin typeface="宋体" pitchFamily="2" charset="-122"/>
              </a:rPr>
              <a:t>米波</a:t>
            </a:r>
            <a:r>
              <a:rPr lang="zh-CN" altLang="en-US" dirty="0">
                <a:latin typeface="宋体" pitchFamily="2" charset="-122"/>
              </a:rPr>
              <a:t>通信小得多，因而微波传输质量较高；</a:t>
            </a:r>
          </a:p>
          <a:p>
            <a:pPr marL="342000" indent="-342000" algn="just" eaLnBrk="1" hangingPunct="1">
              <a:buFont typeface="+mj-ea"/>
              <a:buAutoNum type="circleNumDbPlain"/>
            </a:pPr>
            <a:endParaRPr lang="zh-CN" altLang="en-US" dirty="0">
              <a:latin typeface="宋体" pitchFamily="2" charset="-122"/>
            </a:endParaRPr>
          </a:p>
          <a:p>
            <a:pPr marL="342000" indent="-342000" algn="just" eaLnBrk="1" hangingPunct="1">
              <a:buFont typeface="+mj-ea"/>
              <a:buAutoNum type="circleNumDbPlain"/>
            </a:pPr>
            <a:r>
              <a:rPr lang="zh-CN" altLang="en-US" dirty="0">
                <a:latin typeface="宋体" pitchFamily="2" charset="-122"/>
              </a:rPr>
              <a:t> 与相同容量和长度的</a:t>
            </a:r>
            <a:r>
              <a:rPr lang="zh-CN" altLang="en-US" dirty="0">
                <a:solidFill>
                  <a:schemeClr val="hlink"/>
                </a:solidFill>
                <a:latin typeface="宋体" pitchFamily="2" charset="-122"/>
              </a:rPr>
              <a:t>电缆载波通信</a:t>
            </a:r>
            <a:r>
              <a:rPr lang="zh-CN" altLang="en-US" dirty="0">
                <a:latin typeface="宋体" pitchFamily="2" charset="-122"/>
              </a:rPr>
              <a:t>比较，微波接力通信建设投资少，见效快，易于跨于山区、江河。</a:t>
            </a:r>
            <a:endParaRPr lang="zh-CN" altLang="en-US" dirty="0"/>
          </a:p>
          <a:p>
            <a:pPr marL="457200" indent="-457200" eaLnBrk="1" hangingPunct="1">
              <a:buFont typeface="+mj-ea"/>
              <a:buAutoNum type="circleNumDbPlain"/>
            </a:pPr>
            <a:endParaRPr lang="en-US" altLang="zh-CN"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dirty="0"/>
              <a:t>地面微波接力的</a:t>
            </a:r>
            <a:r>
              <a:rPr lang="zh-CN" altLang="en-US" dirty="0">
                <a:latin typeface="宋体" pitchFamily="2" charset="-122"/>
              </a:rPr>
              <a:t>缺点</a:t>
            </a:r>
          </a:p>
        </p:txBody>
      </p:sp>
      <p:sp>
        <p:nvSpPr>
          <p:cNvPr id="88067" name="Rectangle 4"/>
          <p:cNvSpPr>
            <a:spLocks noGrp="1" noChangeArrowheads="1"/>
          </p:cNvSpPr>
          <p:nvPr>
            <p:ph type="body" idx="1"/>
          </p:nvPr>
        </p:nvSpPr>
        <p:spPr/>
        <p:txBody>
          <a:bodyPr/>
          <a:lstStyle/>
          <a:p>
            <a:pPr marL="342000" indent="-342000" eaLnBrk="1" hangingPunct="1">
              <a:spcBef>
                <a:spcPts val="600"/>
              </a:spcBef>
              <a:buNone/>
            </a:pPr>
            <a:r>
              <a:rPr lang="zh-CN" altLang="en-US" dirty="0"/>
              <a:t>当然，微波接力通信也存在如下的一些缺点：</a:t>
            </a:r>
            <a:endParaRPr lang="en-US" altLang="zh-CN" dirty="0"/>
          </a:p>
          <a:p>
            <a:pPr marL="342000" indent="-342000" eaLnBrk="1" hangingPunct="1">
              <a:spcBef>
                <a:spcPts val="600"/>
              </a:spcBef>
              <a:buFont typeface="+mj-lt"/>
              <a:buAutoNum type="alphaLcParenR"/>
            </a:pPr>
            <a:r>
              <a:rPr lang="zh-CN" altLang="en-US" dirty="0"/>
              <a:t> 相邻站之间必须直视</a:t>
            </a:r>
            <a:r>
              <a:rPr lang="en-US" altLang="zh-CN" dirty="0"/>
              <a:t>[</a:t>
            </a:r>
            <a:r>
              <a:rPr lang="zh-CN" altLang="en-US" dirty="0"/>
              <a:t>常称为</a:t>
            </a:r>
            <a:r>
              <a:rPr lang="zh-CN" altLang="en-US" dirty="0">
                <a:solidFill>
                  <a:srgbClr val="FF0000"/>
                </a:solidFill>
              </a:rPr>
              <a:t>视距</a:t>
            </a:r>
            <a:r>
              <a:rPr lang="en-US" altLang="zh-CN" dirty="0"/>
              <a:t>LOS(Line of Sight)]</a:t>
            </a:r>
            <a:r>
              <a:rPr lang="zh-CN" altLang="en-US" dirty="0"/>
              <a:t>，不能有障碍物，有时一个天线发射出的信号也</a:t>
            </a:r>
            <a:r>
              <a:rPr lang="zh-CN" altLang="en-US" dirty="0">
                <a:solidFill>
                  <a:srgbClr val="FF0000"/>
                </a:solidFill>
              </a:rPr>
              <a:t>会分成</a:t>
            </a:r>
            <a:r>
              <a:rPr lang="zh-CN" altLang="en-US" dirty="0"/>
              <a:t>几条略有差别的路径到达接收天线，因而造成失真；</a:t>
            </a:r>
            <a:endParaRPr lang="en-US" altLang="zh-CN" dirty="0"/>
          </a:p>
          <a:p>
            <a:pPr marL="342000" indent="-342000" eaLnBrk="1" hangingPunct="1">
              <a:spcBef>
                <a:spcPts val="600"/>
              </a:spcBef>
              <a:buFont typeface="+mj-lt"/>
              <a:buAutoNum type="alphaLcParenR"/>
            </a:pPr>
            <a:endParaRPr lang="en-US" altLang="zh-CN" dirty="0"/>
          </a:p>
          <a:p>
            <a:pPr marL="342000" indent="-342000" eaLnBrk="1" hangingPunct="1">
              <a:spcBef>
                <a:spcPts val="600"/>
              </a:spcBef>
              <a:buFont typeface="+mj-lt"/>
              <a:buAutoNum type="alphaLcParenR"/>
            </a:pPr>
            <a:r>
              <a:rPr lang="zh-CN" altLang="en-US" dirty="0"/>
              <a:t> 微波的传播有时也会受到恶劣气候</a:t>
            </a:r>
            <a:r>
              <a:rPr lang="en-US" altLang="zh-CN" dirty="0"/>
              <a:t>(</a:t>
            </a:r>
            <a:r>
              <a:rPr lang="en-US" dirty="0">
                <a:solidFill>
                  <a:srgbClr val="FF0000"/>
                </a:solidFill>
              </a:rPr>
              <a:t>atrocious</a:t>
            </a:r>
            <a:r>
              <a:rPr lang="en-US" dirty="0"/>
              <a:t> weather</a:t>
            </a:r>
            <a:r>
              <a:rPr lang="en-US" altLang="zh-CN" dirty="0"/>
              <a:t>)</a:t>
            </a:r>
            <a:r>
              <a:rPr lang="zh-CN" altLang="en-US" dirty="0"/>
              <a:t>的影响；</a:t>
            </a:r>
            <a:endParaRPr lang="en-US" altLang="zh-CN" dirty="0"/>
          </a:p>
          <a:p>
            <a:pPr marL="342000" indent="-342000" eaLnBrk="1" hangingPunct="1">
              <a:spcBef>
                <a:spcPts val="600"/>
              </a:spcBef>
              <a:buFont typeface="+mj-lt"/>
              <a:buAutoNum type="alphaLcParenR"/>
            </a:pPr>
            <a:endParaRPr lang="en-US" altLang="zh-CN" dirty="0"/>
          </a:p>
          <a:p>
            <a:pPr marL="342000" indent="-342000" eaLnBrk="1" hangingPunct="1">
              <a:spcBef>
                <a:spcPts val="600"/>
              </a:spcBef>
              <a:buFont typeface="+mj-lt"/>
              <a:buAutoNum type="alphaLcParenR"/>
            </a:pPr>
            <a:r>
              <a:rPr lang="zh-CN" altLang="en-US" dirty="0"/>
              <a:t> 与</a:t>
            </a:r>
            <a:r>
              <a:rPr lang="zh-CN" altLang="en-US" dirty="0">
                <a:solidFill>
                  <a:srgbClr val="FF0000"/>
                </a:solidFill>
              </a:rPr>
              <a:t>电缆通信系统</a:t>
            </a:r>
            <a:r>
              <a:rPr lang="zh-CN" altLang="en-US" dirty="0"/>
              <a:t>比较，微波通信的隐蔽性和保密性较差；</a:t>
            </a:r>
          </a:p>
          <a:p>
            <a:pPr marL="342000" indent="-342000" eaLnBrk="1" hangingPunct="1">
              <a:spcBef>
                <a:spcPts val="600"/>
              </a:spcBef>
              <a:buFont typeface="+mj-lt"/>
              <a:buAutoNum type="alphaLcParenR"/>
            </a:pPr>
            <a:endParaRPr lang="zh-CN" altLang="en-US" dirty="0"/>
          </a:p>
          <a:p>
            <a:pPr marL="342000" indent="-342000" eaLnBrk="1" hangingPunct="1">
              <a:spcBef>
                <a:spcPts val="600"/>
              </a:spcBef>
              <a:buFont typeface="+mj-lt"/>
              <a:buAutoNum type="alphaLcParenR"/>
            </a:pPr>
            <a:r>
              <a:rPr lang="zh-CN" altLang="en-US" dirty="0"/>
              <a:t> 对大量中继站的使用和维护要耗费一定的人力和物力。</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zh-CN" altLang="en-US">
                <a:latin typeface="Times New Roman" pitchFamily="18" charset="0"/>
              </a:rPr>
              <a:t>卫星通信</a:t>
            </a:r>
            <a:r>
              <a:rPr lang="zh-CN" altLang="en-US"/>
              <a:t> </a:t>
            </a:r>
          </a:p>
        </p:txBody>
      </p:sp>
      <p:sp>
        <p:nvSpPr>
          <p:cNvPr id="89091" name="Rectangle 5"/>
          <p:cNvSpPr>
            <a:spLocks noGrp="1" noChangeArrowheads="1"/>
          </p:cNvSpPr>
          <p:nvPr>
            <p:ph type="body" idx="1"/>
          </p:nvPr>
        </p:nvSpPr>
        <p:spPr/>
        <p:txBody>
          <a:bodyPr/>
          <a:lstStyle/>
          <a:p>
            <a:pPr eaLnBrk="1" hangingPunct="1">
              <a:lnSpc>
                <a:spcPct val="110000"/>
              </a:lnSpc>
            </a:pPr>
            <a:r>
              <a:rPr lang="zh-CN" altLang="en-US" dirty="0"/>
              <a:t>卫星通信就是利用位于</a:t>
            </a:r>
            <a:r>
              <a:rPr lang="en-US" altLang="zh-CN" dirty="0"/>
              <a:t>3</a:t>
            </a:r>
            <a:r>
              <a:rPr lang="zh-CN" altLang="en-US" dirty="0"/>
              <a:t>万</a:t>
            </a:r>
            <a:r>
              <a:rPr lang="en-US" altLang="zh-CN" dirty="0"/>
              <a:t>6</a:t>
            </a:r>
            <a:r>
              <a:rPr lang="zh-CN" altLang="en-US" dirty="0"/>
              <a:t>千公里高空的</a:t>
            </a:r>
            <a:r>
              <a:rPr lang="zh-CN" altLang="en-US" dirty="0">
                <a:solidFill>
                  <a:schemeClr val="hlink"/>
                </a:solidFill>
              </a:rPr>
              <a:t>人造地球同步卫星</a:t>
            </a:r>
            <a:r>
              <a:rPr lang="en-US" altLang="zh-CN" dirty="0"/>
              <a:t>(</a:t>
            </a:r>
            <a:r>
              <a:rPr lang="en-US" dirty="0"/>
              <a:t>artificial earth synchronous satellite</a:t>
            </a:r>
            <a:r>
              <a:rPr lang="en-US" altLang="zh-CN" dirty="0"/>
              <a:t>)</a:t>
            </a:r>
            <a:r>
              <a:rPr lang="zh-CN" altLang="en-US" dirty="0"/>
              <a:t>作为太空无人值守的</a:t>
            </a:r>
            <a:r>
              <a:rPr lang="en-US" altLang="zh-CN" dirty="0"/>
              <a:t>[unattended]</a:t>
            </a:r>
            <a:r>
              <a:rPr lang="zh-CN" altLang="en-US" dirty="0"/>
              <a:t> </a:t>
            </a:r>
            <a:r>
              <a:rPr lang="zh-CN" altLang="en-US" dirty="0">
                <a:solidFill>
                  <a:schemeClr val="hlink"/>
                </a:solidFill>
              </a:rPr>
              <a:t>微波中继站的</a:t>
            </a:r>
            <a:r>
              <a:rPr lang="zh-CN" altLang="en-US" dirty="0"/>
              <a:t>一种特殊形式的微波接力通信。</a:t>
            </a:r>
          </a:p>
          <a:p>
            <a:pPr eaLnBrk="1" hangingPunct="1">
              <a:lnSpc>
                <a:spcPct val="110000"/>
              </a:lnSpc>
            </a:pPr>
            <a:endParaRPr lang="zh-CN" altLang="en-US" sz="2000" dirty="0"/>
          </a:p>
          <a:p>
            <a:pPr eaLnBrk="1" hangingPunct="1">
              <a:lnSpc>
                <a:spcPct val="110000"/>
              </a:lnSpc>
            </a:pPr>
            <a:r>
              <a:rPr lang="zh-CN" altLang="en-US" dirty="0"/>
              <a:t>卫星通信可以克服地面微波通信的距离限制，其最大</a:t>
            </a:r>
            <a:r>
              <a:rPr lang="zh-CN" altLang="en-US" dirty="0">
                <a:solidFill>
                  <a:srgbClr val="FF0000"/>
                </a:solidFill>
              </a:rPr>
              <a:t>特点</a:t>
            </a:r>
            <a:r>
              <a:rPr lang="zh-CN" altLang="en-US" dirty="0"/>
              <a:t>就是通信距离远，且通信费用与通信距离无关。 </a:t>
            </a:r>
          </a:p>
          <a:p>
            <a:pPr eaLnBrk="1" hangingPunct="1">
              <a:lnSpc>
                <a:spcPct val="110000"/>
              </a:lnSpc>
            </a:pPr>
            <a:endParaRPr lang="zh-CN" altLang="en-US" sz="2000" dirty="0"/>
          </a:p>
          <a:p>
            <a:pPr eaLnBrk="1" hangingPunct="1">
              <a:lnSpc>
                <a:spcPct val="110000"/>
              </a:lnSpc>
            </a:pPr>
            <a:r>
              <a:rPr lang="zh-CN" altLang="en-US" dirty="0"/>
              <a:t>卫星通信的</a:t>
            </a:r>
            <a:r>
              <a:rPr lang="zh-CN" altLang="en-US" dirty="0">
                <a:solidFill>
                  <a:srgbClr val="FF0000"/>
                </a:solidFill>
              </a:rPr>
              <a:t>优点</a:t>
            </a:r>
            <a:r>
              <a:rPr lang="zh-CN" altLang="en-US" dirty="0"/>
              <a:t>是：卫星通信的频带比微波接力通信更宽，通信容量更大，信号所受到的干扰也较小，误码率也较小，通信比较稳定可靠。 </a:t>
            </a:r>
          </a:p>
          <a:p>
            <a:pPr eaLnBrk="1" hangingPunct="1">
              <a:lnSpc>
                <a:spcPct val="110000"/>
              </a:lnSpc>
            </a:pPr>
            <a:endParaRPr lang="zh-CN" altLang="en-US" sz="2000" dirty="0"/>
          </a:p>
          <a:p>
            <a:pPr eaLnBrk="1" hangingPunct="1">
              <a:lnSpc>
                <a:spcPct val="110000"/>
              </a:lnSpc>
            </a:pPr>
            <a:r>
              <a:rPr lang="zh-CN" altLang="en-US" dirty="0"/>
              <a:t>卫星通信的</a:t>
            </a:r>
            <a:r>
              <a:rPr lang="zh-CN" altLang="en-US" dirty="0">
                <a:solidFill>
                  <a:srgbClr val="FF0000"/>
                </a:solidFill>
              </a:rPr>
              <a:t>缺点</a:t>
            </a:r>
            <a:r>
              <a:rPr lang="zh-CN" altLang="en-US" dirty="0"/>
              <a:t>是：传播时延较长。 </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ChangeArrowheads="1"/>
          </p:cNvSpPr>
          <p:nvPr/>
        </p:nvSpPr>
        <p:spPr bwMode="auto">
          <a:xfrm>
            <a:off x="4224096" y="1196753"/>
            <a:ext cx="4637806" cy="2687860"/>
          </a:xfrm>
          <a:prstGeom prst="rect">
            <a:avLst/>
          </a:prstGeom>
          <a:noFill/>
          <a:ln w="9525">
            <a:noFill/>
            <a:miter lim="800000"/>
            <a:headEnd/>
            <a:tailEnd/>
          </a:ln>
        </p:spPr>
        <p:txBody>
          <a:bodyPr lIns="92075" tIns="46038" rIns="92075" bIns="46038"/>
          <a:lstStyle/>
          <a:p>
            <a:pPr marL="342900" indent="-342900" algn="l">
              <a:spcBef>
                <a:spcPct val="20000"/>
              </a:spcBef>
              <a:buClr>
                <a:schemeClr val="hlink"/>
              </a:buClr>
              <a:buFontTx/>
              <a:buChar char="•"/>
            </a:pPr>
            <a:r>
              <a:rPr lang="zh-CN" altLang="en-US" dirty="0"/>
              <a:t>与地面站相对固定位置</a:t>
            </a:r>
          </a:p>
          <a:p>
            <a:pPr marL="342900" indent="-342900" algn="l">
              <a:spcBef>
                <a:spcPct val="20000"/>
              </a:spcBef>
              <a:buClr>
                <a:schemeClr val="hlink"/>
              </a:buClr>
              <a:buFontTx/>
              <a:buChar char="•"/>
            </a:pPr>
            <a:endParaRPr lang="en-US" altLang="zh-CN" dirty="0"/>
          </a:p>
          <a:p>
            <a:pPr marL="342900" indent="-342900" algn="l">
              <a:spcBef>
                <a:spcPct val="20000"/>
              </a:spcBef>
              <a:buClr>
                <a:schemeClr val="hlink"/>
              </a:buClr>
              <a:buFontTx/>
              <a:buChar char="•"/>
            </a:pPr>
            <a:r>
              <a:rPr lang="zh-CN" altLang="en-US" dirty="0"/>
              <a:t>使用</a:t>
            </a:r>
            <a:r>
              <a:rPr lang="en-US" altLang="zh-CN" dirty="0"/>
              <a:t>3</a:t>
            </a:r>
            <a:r>
              <a:rPr lang="zh-CN" altLang="en-US" dirty="0"/>
              <a:t>个卫星覆盖全球</a:t>
            </a:r>
          </a:p>
          <a:p>
            <a:pPr marL="342900" indent="-342900" algn="l">
              <a:spcBef>
                <a:spcPct val="20000"/>
              </a:spcBef>
              <a:buClr>
                <a:schemeClr val="hlink"/>
              </a:buClr>
              <a:buFontTx/>
              <a:buChar char="•"/>
            </a:pPr>
            <a:endParaRPr lang="en-US" altLang="zh-CN" dirty="0"/>
          </a:p>
          <a:p>
            <a:pPr marL="342900" indent="-342900" algn="l">
              <a:spcBef>
                <a:spcPct val="20000"/>
              </a:spcBef>
              <a:buClr>
                <a:schemeClr val="hlink"/>
              </a:buClr>
              <a:buFontTx/>
              <a:buChar char="•"/>
            </a:pPr>
            <a:r>
              <a:rPr lang="zh-CN" altLang="en-US" dirty="0"/>
              <a:t>地球站到地球站的传播延迟时间长</a:t>
            </a:r>
            <a:r>
              <a:rPr lang="en-US" altLang="zh-CN" dirty="0"/>
              <a:t>250 ~ 300ms</a:t>
            </a:r>
            <a:endParaRPr lang="zh-CN" altLang="en-US" dirty="0"/>
          </a:p>
        </p:txBody>
      </p:sp>
      <p:grpSp>
        <p:nvGrpSpPr>
          <p:cNvPr id="90115" name="Group 4"/>
          <p:cNvGrpSpPr>
            <a:grpSpLocks/>
          </p:cNvGrpSpPr>
          <p:nvPr/>
        </p:nvGrpSpPr>
        <p:grpSpPr bwMode="auto">
          <a:xfrm>
            <a:off x="65831" y="1916113"/>
            <a:ext cx="5802313" cy="3530600"/>
            <a:chOff x="-143" y="1159"/>
            <a:chExt cx="3655" cy="2224"/>
          </a:xfrm>
        </p:grpSpPr>
        <p:grpSp>
          <p:nvGrpSpPr>
            <p:cNvPr id="90117" name="Group 5"/>
            <p:cNvGrpSpPr>
              <a:grpSpLocks/>
            </p:cNvGrpSpPr>
            <p:nvPr/>
          </p:nvGrpSpPr>
          <p:grpSpPr bwMode="auto">
            <a:xfrm>
              <a:off x="1517" y="2351"/>
              <a:ext cx="485" cy="486"/>
              <a:chOff x="1517" y="2351"/>
              <a:chExt cx="485" cy="486"/>
            </a:xfrm>
          </p:grpSpPr>
          <p:sp>
            <p:nvSpPr>
              <p:cNvPr id="90132" name="Freeform 6"/>
              <p:cNvSpPr>
                <a:spLocks/>
              </p:cNvSpPr>
              <p:nvPr/>
            </p:nvSpPr>
            <p:spPr bwMode="auto">
              <a:xfrm>
                <a:off x="1524" y="2359"/>
                <a:ext cx="470" cy="470"/>
              </a:xfrm>
              <a:custGeom>
                <a:avLst/>
                <a:gdLst>
                  <a:gd name="T0" fmla="*/ 137 w 470"/>
                  <a:gd name="T1" fmla="*/ 23 h 470"/>
                  <a:gd name="T2" fmla="*/ 158 w 470"/>
                  <a:gd name="T3" fmla="*/ 13 h 470"/>
                  <a:gd name="T4" fmla="*/ 181 w 470"/>
                  <a:gd name="T5" fmla="*/ 7 h 470"/>
                  <a:gd name="T6" fmla="*/ 204 w 470"/>
                  <a:gd name="T7" fmla="*/ 2 h 470"/>
                  <a:gd name="T8" fmla="*/ 226 w 470"/>
                  <a:gd name="T9" fmla="*/ 0 h 470"/>
                  <a:gd name="T10" fmla="*/ 249 w 470"/>
                  <a:gd name="T11" fmla="*/ 0 h 470"/>
                  <a:gd name="T12" fmla="*/ 271 w 470"/>
                  <a:gd name="T13" fmla="*/ 3 h 470"/>
                  <a:gd name="T14" fmla="*/ 293 w 470"/>
                  <a:gd name="T15" fmla="*/ 8 h 470"/>
                  <a:gd name="T16" fmla="*/ 316 w 470"/>
                  <a:gd name="T17" fmla="*/ 15 h 470"/>
                  <a:gd name="T18" fmla="*/ 336 w 470"/>
                  <a:gd name="T19" fmla="*/ 23 h 470"/>
                  <a:gd name="T20" fmla="*/ 355 w 470"/>
                  <a:gd name="T21" fmla="*/ 34 h 470"/>
                  <a:gd name="T22" fmla="*/ 375 w 470"/>
                  <a:gd name="T23" fmla="*/ 46 h 470"/>
                  <a:gd name="T24" fmla="*/ 392 w 470"/>
                  <a:gd name="T25" fmla="*/ 61 h 470"/>
                  <a:gd name="T26" fmla="*/ 408 w 470"/>
                  <a:gd name="T27" fmla="*/ 77 h 470"/>
                  <a:gd name="T28" fmla="*/ 422 w 470"/>
                  <a:gd name="T29" fmla="*/ 94 h 470"/>
                  <a:gd name="T30" fmla="*/ 435 w 470"/>
                  <a:gd name="T31" fmla="*/ 115 h 470"/>
                  <a:gd name="T32" fmla="*/ 453 w 470"/>
                  <a:gd name="T33" fmla="*/ 147 h 470"/>
                  <a:gd name="T34" fmla="*/ 466 w 470"/>
                  <a:gd name="T35" fmla="*/ 191 h 470"/>
                  <a:gd name="T36" fmla="*/ 469 w 470"/>
                  <a:gd name="T37" fmla="*/ 238 h 470"/>
                  <a:gd name="T38" fmla="*/ 464 w 470"/>
                  <a:gd name="T39" fmla="*/ 282 h 470"/>
                  <a:gd name="T40" fmla="*/ 451 w 470"/>
                  <a:gd name="T41" fmla="*/ 325 h 470"/>
                  <a:gd name="T42" fmla="*/ 429 w 470"/>
                  <a:gd name="T43" fmla="*/ 365 h 470"/>
                  <a:gd name="T44" fmla="*/ 400 w 470"/>
                  <a:gd name="T45" fmla="*/ 400 h 470"/>
                  <a:gd name="T46" fmla="*/ 363 w 470"/>
                  <a:gd name="T47" fmla="*/ 431 h 470"/>
                  <a:gd name="T48" fmla="*/ 333 w 470"/>
                  <a:gd name="T49" fmla="*/ 448 h 470"/>
                  <a:gd name="T50" fmla="*/ 311 w 470"/>
                  <a:gd name="T51" fmla="*/ 456 h 470"/>
                  <a:gd name="T52" fmla="*/ 288 w 470"/>
                  <a:gd name="T53" fmla="*/ 462 h 470"/>
                  <a:gd name="T54" fmla="*/ 266 w 470"/>
                  <a:gd name="T55" fmla="*/ 467 h 470"/>
                  <a:gd name="T56" fmla="*/ 242 w 470"/>
                  <a:gd name="T57" fmla="*/ 469 h 470"/>
                  <a:gd name="T58" fmla="*/ 220 w 470"/>
                  <a:gd name="T59" fmla="*/ 469 h 470"/>
                  <a:gd name="T60" fmla="*/ 197 w 470"/>
                  <a:gd name="T61" fmla="*/ 466 h 470"/>
                  <a:gd name="T62" fmla="*/ 175 w 470"/>
                  <a:gd name="T63" fmla="*/ 462 h 470"/>
                  <a:gd name="T64" fmla="*/ 154 w 470"/>
                  <a:gd name="T65" fmla="*/ 455 h 470"/>
                  <a:gd name="T66" fmla="*/ 134 w 470"/>
                  <a:gd name="T67" fmla="*/ 447 h 470"/>
                  <a:gd name="T68" fmla="*/ 113 w 470"/>
                  <a:gd name="T69" fmla="*/ 435 h 470"/>
                  <a:gd name="T70" fmla="*/ 94 w 470"/>
                  <a:gd name="T71" fmla="*/ 423 h 470"/>
                  <a:gd name="T72" fmla="*/ 78 w 470"/>
                  <a:gd name="T73" fmla="*/ 408 h 470"/>
                  <a:gd name="T74" fmla="*/ 60 w 470"/>
                  <a:gd name="T75" fmla="*/ 392 h 470"/>
                  <a:gd name="T76" fmla="*/ 46 w 470"/>
                  <a:gd name="T77" fmla="*/ 373 h 470"/>
                  <a:gd name="T78" fmla="*/ 33 w 470"/>
                  <a:gd name="T79" fmla="*/ 354 h 470"/>
                  <a:gd name="T80" fmla="*/ 17 w 470"/>
                  <a:gd name="T81" fmla="*/ 322 h 470"/>
                  <a:gd name="T82" fmla="*/ 4 w 470"/>
                  <a:gd name="T83" fmla="*/ 278 h 470"/>
                  <a:gd name="T84" fmla="*/ 0 w 470"/>
                  <a:gd name="T85" fmla="*/ 231 h 470"/>
                  <a:gd name="T86" fmla="*/ 4 w 470"/>
                  <a:gd name="T87" fmla="*/ 187 h 470"/>
                  <a:gd name="T88" fmla="*/ 19 w 470"/>
                  <a:gd name="T89" fmla="*/ 144 h 470"/>
                  <a:gd name="T90" fmla="*/ 39 w 470"/>
                  <a:gd name="T91" fmla="*/ 104 h 470"/>
                  <a:gd name="T92" fmla="*/ 68 w 470"/>
                  <a:gd name="T93" fmla="*/ 69 h 470"/>
                  <a:gd name="T94" fmla="*/ 105 w 470"/>
                  <a:gd name="T95" fmla="*/ 38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70"/>
                  <a:gd name="T145" fmla="*/ 0 h 470"/>
                  <a:gd name="T146" fmla="*/ 470 w 470"/>
                  <a:gd name="T147" fmla="*/ 470 h 4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70" h="470">
                    <a:moveTo>
                      <a:pt x="126" y="27"/>
                    </a:moveTo>
                    <a:lnTo>
                      <a:pt x="137" y="23"/>
                    </a:lnTo>
                    <a:lnTo>
                      <a:pt x="148" y="16"/>
                    </a:lnTo>
                    <a:lnTo>
                      <a:pt x="158" y="13"/>
                    </a:lnTo>
                    <a:lnTo>
                      <a:pt x="170" y="10"/>
                    </a:lnTo>
                    <a:lnTo>
                      <a:pt x="181" y="7"/>
                    </a:lnTo>
                    <a:lnTo>
                      <a:pt x="193" y="3"/>
                    </a:lnTo>
                    <a:lnTo>
                      <a:pt x="204" y="2"/>
                    </a:lnTo>
                    <a:lnTo>
                      <a:pt x="215" y="2"/>
                    </a:lnTo>
                    <a:lnTo>
                      <a:pt x="226" y="0"/>
                    </a:lnTo>
                    <a:lnTo>
                      <a:pt x="237" y="0"/>
                    </a:lnTo>
                    <a:lnTo>
                      <a:pt x="249" y="0"/>
                    </a:lnTo>
                    <a:lnTo>
                      <a:pt x="260" y="2"/>
                    </a:lnTo>
                    <a:lnTo>
                      <a:pt x="271" y="3"/>
                    </a:lnTo>
                    <a:lnTo>
                      <a:pt x="282" y="5"/>
                    </a:lnTo>
                    <a:lnTo>
                      <a:pt x="293" y="8"/>
                    </a:lnTo>
                    <a:lnTo>
                      <a:pt x="304" y="10"/>
                    </a:lnTo>
                    <a:lnTo>
                      <a:pt x="316" y="15"/>
                    </a:lnTo>
                    <a:lnTo>
                      <a:pt x="325" y="18"/>
                    </a:lnTo>
                    <a:lnTo>
                      <a:pt x="336" y="23"/>
                    </a:lnTo>
                    <a:lnTo>
                      <a:pt x="346" y="27"/>
                    </a:lnTo>
                    <a:lnTo>
                      <a:pt x="355" y="34"/>
                    </a:lnTo>
                    <a:lnTo>
                      <a:pt x="365" y="40"/>
                    </a:lnTo>
                    <a:lnTo>
                      <a:pt x="375" y="46"/>
                    </a:lnTo>
                    <a:lnTo>
                      <a:pt x="384" y="53"/>
                    </a:lnTo>
                    <a:lnTo>
                      <a:pt x="392" y="61"/>
                    </a:lnTo>
                    <a:lnTo>
                      <a:pt x="400" y="69"/>
                    </a:lnTo>
                    <a:lnTo>
                      <a:pt x="408" y="77"/>
                    </a:lnTo>
                    <a:lnTo>
                      <a:pt x="416" y="86"/>
                    </a:lnTo>
                    <a:lnTo>
                      <a:pt x="422" y="94"/>
                    </a:lnTo>
                    <a:lnTo>
                      <a:pt x="430" y="104"/>
                    </a:lnTo>
                    <a:lnTo>
                      <a:pt x="435" y="115"/>
                    </a:lnTo>
                    <a:lnTo>
                      <a:pt x="442" y="125"/>
                    </a:lnTo>
                    <a:lnTo>
                      <a:pt x="453" y="147"/>
                    </a:lnTo>
                    <a:lnTo>
                      <a:pt x="459" y="169"/>
                    </a:lnTo>
                    <a:lnTo>
                      <a:pt x="466" y="191"/>
                    </a:lnTo>
                    <a:lnTo>
                      <a:pt x="467" y="215"/>
                    </a:lnTo>
                    <a:lnTo>
                      <a:pt x="469" y="238"/>
                    </a:lnTo>
                    <a:lnTo>
                      <a:pt x="467" y="260"/>
                    </a:lnTo>
                    <a:lnTo>
                      <a:pt x="464" y="282"/>
                    </a:lnTo>
                    <a:lnTo>
                      <a:pt x="459" y="305"/>
                    </a:lnTo>
                    <a:lnTo>
                      <a:pt x="451" y="325"/>
                    </a:lnTo>
                    <a:lnTo>
                      <a:pt x="440" y="346"/>
                    </a:lnTo>
                    <a:lnTo>
                      <a:pt x="429" y="365"/>
                    </a:lnTo>
                    <a:lnTo>
                      <a:pt x="416" y="384"/>
                    </a:lnTo>
                    <a:lnTo>
                      <a:pt x="400" y="400"/>
                    </a:lnTo>
                    <a:lnTo>
                      <a:pt x="383" y="416"/>
                    </a:lnTo>
                    <a:lnTo>
                      <a:pt x="363" y="431"/>
                    </a:lnTo>
                    <a:lnTo>
                      <a:pt x="343" y="442"/>
                    </a:lnTo>
                    <a:lnTo>
                      <a:pt x="333" y="448"/>
                    </a:lnTo>
                    <a:lnTo>
                      <a:pt x="322" y="453"/>
                    </a:lnTo>
                    <a:lnTo>
                      <a:pt x="311" y="456"/>
                    </a:lnTo>
                    <a:lnTo>
                      <a:pt x="300" y="459"/>
                    </a:lnTo>
                    <a:lnTo>
                      <a:pt x="288" y="462"/>
                    </a:lnTo>
                    <a:lnTo>
                      <a:pt x="277" y="466"/>
                    </a:lnTo>
                    <a:lnTo>
                      <a:pt x="266" y="467"/>
                    </a:lnTo>
                    <a:lnTo>
                      <a:pt x="253" y="469"/>
                    </a:lnTo>
                    <a:lnTo>
                      <a:pt x="242" y="469"/>
                    </a:lnTo>
                    <a:lnTo>
                      <a:pt x="231" y="469"/>
                    </a:lnTo>
                    <a:lnTo>
                      <a:pt x="220" y="469"/>
                    </a:lnTo>
                    <a:lnTo>
                      <a:pt x="209" y="467"/>
                    </a:lnTo>
                    <a:lnTo>
                      <a:pt x="197" y="466"/>
                    </a:lnTo>
                    <a:lnTo>
                      <a:pt x="186" y="464"/>
                    </a:lnTo>
                    <a:lnTo>
                      <a:pt x="175" y="462"/>
                    </a:lnTo>
                    <a:lnTo>
                      <a:pt x="166" y="458"/>
                    </a:lnTo>
                    <a:lnTo>
                      <a:pt x="154" y="455"/>
                    </a:lnTo>
                    <a:lnTo>
                      <a:pt x="143" y="451"/>
                    </a:lnTo>
                    <a:lnTo>
                      <a:pt x="134" y="447"/>
                    </a:lnTo>
                    <a:lnTo>
                      <a:pt x="122" y="442"/>
                    </a:lnTo>
                    <a:lnTo>
                      <a:pt x="113" y="435"/>
                    </a:lnTo>
                    <a:lnTo>
                      <a:pt x="103" y="429"/>
                    </a:lnTo>
                    <a:lnTo>
                      <a:pt x="94" y="423"/>
                    </a:lnTo>
                    <a:lnTo>
                      <a:pt x="86" y="416"/>
                    </a:lnTo>
                    <a:lnTo>
                      <a:pt x="78" y="408"/>
                    </a:lnTo>
                    <a:lnTo>
                      <a:pt x="68" y="400"/>
                    </a:lnTo>
                    <a:lnTo>
                      <a:pt x="60" y="392"/>
                    </a:lnTo>
                    <a:lnTo>
                      <a:pt x="52" y="383"/>
                    </a:lnTo>
                    <a:lnTo>
                      <a:pt x="46" y="373"/>
                    </a:lnTo>
                    <a:lnTo>
                      <a:pt x="39" y="365"/>
                    </a:lnTo>
                    <a:lnTo>
                      <a:pt x="33" y="354"/>
                    </a:lnTo>
                    <a:lnTo>
                      <a:pt x="27" y="343"/>
                    </a:lnTo>
                    <a:lnTo>
                      <a:pt x="17" y="322"/>
                    </a:lnTo>
                    <a:lnTo>
                      <a:pt x="9" y="300"/>
                    </a:lnTo>
                    <a:lnTo>
                      <a:pt x="4" y="278"/>
                    </a:lnTo>
                    <a:lnTo>
                      <a:pt x="1" y="254"/>
                    </a:lnTo>
                    <a:lnTo>
                      <a:pt x="0" y="231"/>
                    </a:lnTo>
                    <a:lnTo>
                      <a:pt x="1" y="209"/>
                    </a:lnTo>
                    <a:lnTo>
                      <a:pt x="4" y="187"/>
                    </a:lnTo>
                    <a:lnTo>
                      <a:pt x="11" y="164"/>
                    </a:lnTo>
                    <a:lnTo>
                      <a:pt x="19" y="144"/>
                    </a:lnTo>
                    <a:lnTo>
                      <a:pt x="28" y="123"/>
                    </a:lnTo>
                    <a:lnTo>
                      <a:pt x="39" y="104"/>
                    </a:lnTo>
                    <a:lnTo>
                      <a:pt x="52" y="86"/>
                    </a:lnTo>
                    <a:lnTo>
                      <a:pt x="68" y="69"/>
                    </a:lnTo>
                    <a:lnTo>
                      <a:pt x="86" y="53"/>
                    </a:lnTo>
                    <a:lnTo>
                      <a:pt x="105" y="38"/>
                    </a:lnTo>
                    <a:lnTo>
                      <a:pt x="126" y="27"/>
                    </a:lnTo>
                  </a:path>
                </a:pathLst>
              </a:custGeom>
              <a:solidFill>
                <a:srgbClr val="33CCFF"/>
              </a:solidFill>
              <a:ln w="9525" cap="rnd">
                <a:noFill/>
                <a:round/>
                <a:headEnd/>
                <a:tailEnd/>
              </a:ln>
            </p:spPr>
            <p:txBody>
              <a:bodyPr/>
              <a:lstStyle/>
              <a:p>
                <a:endParaRPr lang="zh-CN" altLang="en-US"/>
              </a:p>
            </p:txBody>
          </p:sp>
          <p:sp>
            <p:nvSpPr>
              <p:cNvPr id="90133" name="Freeform 7"/>
              <p:cNvSpPr>
                <a:spLocks/>
              </p:cNvSpPr>
              <p:nvPr/>
            </p:nvSpPr>
            <p:spPr bwMode="auto">
              <a:xfrm>
                <a:off x="1646" y="2351"/>
                <a:ext cx="327" cy="137"/>
              </a:xfrm>
              <a:custGeom>
                <a:avLst/>
                <a:gdLst>
                  <a:gd name="T0" fmla="*/ 326 w 327"/>
                  <a:gd name="T1" fmla="*/ 131 h 137"/>
                  <a:gd name="T2" fmla="*/ 313 w 327"/>
                  <a:gd name="T3" fmla="*/ 109 h 137"/>
                  <a:gd name="T4" fmla="*/ 299 w 327"/>
                  <a:gd name="T5" fmla="*/ 89 h 137"/>
                  <a:gd name="T6" fmla="*/ 283 w 327"/>
                  <a:gd name="T7" fmla="*/ 72 h 137"/>
                  <a:gd name="T8" fmla="*/ 265 w 327"/>
                  <a:gd name="T9" fmla="*/ 56 h 137"/>
                  <a:gd name="T10" fmla="*/ 246 w 327"/>
                  <a:gd name="T11" fmla="*/ 42 h 137"/>
                  <a:gd name="T12" fmla="*/ 227 w 327"/>
                  <a:gd name="T13" fmla="*/ 29 h 137"/>
                  <a:gd name="T14" fmla="*/ 206 w 327"/>
                  <a:gd name="T15" fmla="*/ 19 h 137"/>
                  <a:gd name="T16" fmla="*/ 184 w 327"/>
                  <a:gd name="T17" fmla="*/ 11 h 137"/>
                  <a:gd name="T18" fmla="*/ 162 w 327"/>
                  <a:gd name="T19" fmla="*/ 5 h 137"/>
                  <a:gd name="T20" fmla="*/ 139 w 327"/>
                  <a:gd name="T21" fmla="*/ 2 h 137"/>
                  <a:gd name="T22" fmla="*/ 115 w 327"/>
                  <a:gd name="T23" fmla="*/ 0 h 137"/>
                  <a:gd name="T24" fmla="*/ 93 w 327"/>
                  <a:gd name="T25" fmla="*/ 2 h 137"/>
                  <a:gd name="T26" fmla="*/ 69 w 327"/>
                  <a:gd name="T27" fmla="*/ 5 h 137"/>
                  <a:gd name="T28" fmla="*/ 45 w 327"/>
                  <a:gd name="T29" fmla="*/ 10 h 137"/>
                  <a:gd name="T30" fmla="*/ 23 w 327"/>
                  <a:gd name="T31" fmla="*/ 18 h 137"/>
                  <a:gd name="T32" fmla="*/ 0 w 327"/>
                  <a:gd name="T33" fmla="*/ 29 h 137"/>
                  <a:gd name="T34" fmla="*/ 18 w 327"/>
                  <a:gd name="T35" fmla="*/ 37 h 137"/>
                  <a:gd name="T36" fmla="*/ 39 w 327"/>
                  <a:gd name="T37" fmla="*/ 27 h 137"/>
                  <a:gd name="T38" fmla="*/ 61 w 327"/>
                  <a:gd name="T39" fmla="*/ 21 h 137"/>
                  <a:gd name="T40" fmla="*/ 82 w 327"/>
                  <a:gd name="T41" fmla="*/ 18 h 137"/>
                  <a:gd name="T42" fmla="*/ 104 w 327"/>
                  <a:gd name="T43" fmla="*/ 16 h 137"/>
                  <a:gd name="T44" fmla="*/ 127 w 327"/>
                  <a:gd name="T45" fmla="*/ 16 h 137"/>
                  <a:gd name="T46" fmla="*/ 149 w 327"/>
                  <a:gd name="T47" fmla="*/ 18 h 137"/>
                  <a:gd name="T48" fmla="*/ 170 w 327"/>
                  <a:gd name="T49" fmla="*/ 23 h 137"/>
                  <a:gd name="T50" fmla="*/ 190 w 327"/>
                  <a:gd name="T51" fmla="*/ 29 h 137"/>
                  <a:gd name="T52" fmla="*/ 211 w 327"/>
                  <a:gd name="T53" fmla="*/ 37 h 137"/>
                  <a:gd name="T54" fmla="*/ 230 w 327"/>
                  <a:gd name="T55" fmla="*/ 48 h 137"/>
                  <a:gd name="T56" fmla="*/ 248 w 327"/>
                  <a:gd name="T57" fmla="*/ 61 h 137"/>
                  <a:gd name="T58" fmla="*/ 265 w 327"/>
                  <a:gd name="T59" fmla="*/ 74 h 137"/>
                  <a:gd name="T60" fmla="*/ 281 w 327"/>
                  <a:gd name="T61" fmla="*/ 89 h 137"/>
                  <a:gd name="T62" fmla="*/ 296 w 327"/>
                  <a:gd name="T63" fmla="*/ 107 h 137"/>
                  <a:gd name="T64" fmla="*/ 308 w 327"/>
                  <a:gd name="T65" fmla="*/ 126 h 137"/>
                  <a:gd name="T66" fmla="*/ 313 w 327"/>
                  <a:gd name="T67" fmla="*/ 136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7"/>
                  <a:gd name="T103" fmla="*/ 0 h 137"/>
                  <a:gd name="T104" fmla="*/ 327 w 327"/>
                  <a:gd name="T105" fmla="*/ 137 h 1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7" h="137">
                    <a:moveTo>
                      <a:pt x="326" y="131"/>
                    </a:moveTo>
                    <a:lnTo>
                      <a:pt x="326" y="131"/>
                    </a:lnTo>
                    <a:lnTo>
                      <a:pt x="320" y="120"/>
                    </a:lnTo>
                    <a:lnTo>
                      <a:pt x="313" y="109"/>
                    </a:lnTo>
                    <a:lnTo>
                      <a:pt x="307" y="99"/>
                    </a:lnTo>
                    <a:lnTo>
                      <a:pt x="299" y="89"/>
                    </a:lnTo>
                    <a:lnTo>
                      <a:pt x="291" y="80"/>
                    </a:lnTo>
                    <a:lnTo>
                      <a:pt x="283" y="72"/>
                    </a:lnTo>
                    <a:lnTo>
                      <a:pt x="275" y="64"/>
                    </a:lnTo>
                    <a:lnTo>
                      <a:pt x="265" y="56"/>
                    </a:lnTo>
                    <a:lnTo>
                      <a:pt x="256" y="48"/>
                    </a:lnTo>
                    <a:lnTo>
                      <a:pt x="246" y="42"/>
                    </a:lnTo>
                    <a:lnTo>
                      <a:pt x="237" y="35"/>
                    </a:lnTo>
                    <a:lnTo>
                      <a:pt x="227" y="29"/>
                    </a:lnTo>
                    <a:lnTo>
                      <a:pt x="216" y="24"/>
                    </a:lnTo>
                    <a:lnTo>
                      <a:pt x="206" y="19"/>
                    </a:lnTo>
                    <a:lnTo>
                      <a:pt x="195" y="16"/>
                    </a:lnTo>
                    <a:lnTo>
                      <a:pt x="184" y="11"/>
                    </a:lnTo>
                    <a:lnTo>
                      <a:pt x="173" y="8"/>
                    </a:lnTo>
                    <a:lnTo>
                      <a:pt x="162" y="5"/>
                    </a:lnTo>
                    <a:lnTo>
                      <a:pt x="150" y="3"/>
                    </a:lnTo>
                    <a:lnTo>
                      <a:pt x="139" y="2"/>
                    </a:lnTo>
                    <a:lnTo>
                      <a:pt x="128" y="2"/>
                    </a:lnTo>
                    <a:lnTo>
                      <a:pt x="115" y="0"/>
                    </a:lnTo>
                    <a:lnTo>
                      <a:pt x="104" y="2"/>
                    </a:lnTo>
                    <a:lnTo>
                      <a:pt x="93" y="2"/>
                    </a:lnTo>
                    <a:lnTo>
                      <a:pt x="80" y="3"/>
                    </a:lnTo>
                    <a:lnTo>
                      <a:pt x="69" y="5"/>
                    </a:lnTo>
                    <a:lnTo>
                      <a:pt x="58" y="8"/>
                    </a:lnTo>
                    <a:lnTo>
                      <a:pt x="45" y="10"/>
                    </a:lnTo>
                    <a:lnTo>
                      <a:pt x="34" y="15"/>
                    </a:lnTo>
                    <a:lnTo>
                      <a:pt x="23" y="18"/>
                    </a:lnTo>
                    <a:lnTo>
                      <a:pt x="12" y="24"/>
                    </a:lnTo>
                    <a:lnTo>
                      <a:pt x="0" y="29"/>
                    </a:lnTo>
                    <a:lnTo>
                      <a:pt x="7" y="42"/>
                    </a:lnTo>
                    <a:lnTo>
                      <a:pt x="18" y="37"/>
                    </a:lnTo>
                    <a:lnTo>
                      <a:pt x="28" y="32"/>
                    </a:lnTo>
                    <a:lnTo>
                      <a:pt x="39" y="27"/>
                    </a:lnTo>
                    <a:lnTo>
                      <a:pt x="50" y="24"/>
                    </a:lnTo>
                    <a:lnTo>
                      <a:pt x="61" y="21"/>
                    </a:lnTo>
                    <a:lnTo>
                      <a:pt x="71" y="19"/>
                    </a:lnTo>
                    <a:lnTo>
                      <a:pt x="82" y="18"/>
                    </a:lnTo>
                    <a:lnTo>
                      <a:pt x="93" y="16"/>
                    </a:lnTo>
                    <a:lnTo>
                      <a:pt x="104" y="16"/>
                    </a:lnTo>
                    <a:lnTo>
                      <a:pt x="115" y="15"/>
                    </a:lnTo>
                    <a:lnTo>
                      <a:pt x="127" y="16"/>
                    </a:lnTo>
                    <a:lnTo>
                      <a:pt x="138" y="16"/>
                    </a:lnTo>
                    <a:lnTo>
                      <a:pt x="149" y="18"/>
                    </a:lnTo>
                    <a:lnTo>
                      <a:pt x="160" y="19"/>
                    </a:lnTo>
                    <a:lnTo>
                      <a:pt x="170" y="23"/>
                    </a:lnTo>
                    <a:lnTo>
                      <a:pt x="181" y="26"/>
                    </a:lnTo>
                    <a:lnTo>
                      <a:pt x="190" y="29"/>
                    </a:lnTo>
                    <a:lnTo>
                      <a:pt x="200" y="32"/>
                    </a:lnTo>
                    <a:lnTo>
                      <a:pt x="211" y="37"/>
                    </a:lnTo>
                    <a:lnTo>
                      <a:pt x="221" y="42"/>
                    </a:lnTo>
                    <a:lnTo>
                      <a:pt x="230" y="48"/>
                    </a:lnTo>
                    <a:lnTo>
                      <a:pt x="240" y="53"/>
                    </a:lnTo>
                    <a:lnTo>
                      <a:pt x="248" y="61"/>
                    </a:lnTo>
                    <a:lnTo>
                      <a:pt x="257" y="67"/>
                    </a:lnTo>
                    <a:lnTo>
                      <a:pt x="265" y="74"/>
                    </a:lnTo>
                    <a:lnTo>
                      <a:pt x="273" y="82"/>
                    </a:lnTo>
                    <a:lnTo>
                      <a:pt x="281" y="89"/>
                    </a:lnTo>
                    <a:lnTo>
                      <a:pt x="288" y="97"/>
                    </a:lnTo>
                    <a:lnTo>
                      <a:pt x="296" y="107"/>
                    </a:lnTo>
                    <a:lnTo>
                      <a:pt x="302" y="117"/>
                    </a:lnTo>
                    <a:lnTo>
                      <a:pt x="308" y="126"/>
                    </a:lnTo>
                    <a:lnTo>
                      <a:pt x="313" y="136"/>
                    </a:lnTo>
                    <a:lnTo>
                      <a:pt x="326" y="131"/>
                    </a:lnTo>
                  </a:path>
                </a:pathLst>
              </a:custGeom>
              <a:solidFill>
                <a:srgbClr val="006600"/>
              </a:solidFill>
              <a:ln w="9525" cap="rnd">
                <a:noFill/>
                <a:round/>
                <a:headEnd/>
                <a:tailEnd/>
              </a:ln>
            </p:spPr>
            <p:txBody>
              <a:bodyPr/>
              <a:lstStyle/>
              <a:p>
                <a:endParaRPr lang="zh-CN" altLang="en-US"/>
              </a:p>
            </p:txBody>
          </p:sp>
          <p:sp>
            <p:nvSpPr>
              <p:cNvPr id="90134" name="Freeform 8"/>
              <p:cNvSpPr>
                <a:spLocks/>
              </p:cNvSpPr>
              <p:nvPr/>
            </p:nvSpPr>
            <p:spPr bwMode="auto">
              <a:xfrm>
                <a:off x="1863" y="2482"/>
                <a:ext cx="139" cy="326"/>
              </a:xfrm>
              <a:custGeom>
                <a:avLst/>
                <a:gdLst>
                  <a:gd name="T0" fmla="*/ 8 w 139"/>
                  <a:gd name="T1" fmla="*/ 325 h 326"/>
                  <a:gd name="T2" fmla="*/ 7 w 139"/>
                  <a:gd name="T3" fmla="*/ 325 h 326"/>
                  <a:gd name="T4" fmla="*/ 29 w 139"/>
                  <a:gd name="T5" fmla="*/ 312 h 326"/>
                  <a:gd name="T6" fmla="*/ 48 w 139"/>
                  <a:gd name="T7" fmla="*/ 298 h 326"/>
                  <a:gd name="T8" fmla="*/ 66 w 139"/>
                  <a:gd name="T9" fmla="*/ 282 h 326"/>
                  <a:gd name="T10" fmla="*/ 82 w 139"/>
                  <a:gd name="T11" fmla="*/ 265 h 326"/>
                  <a:gd name="T12" fmla="*/ 96 w 139"/>
                  <a:gd name="T13" fmla="*/ 245 h 326"/>
                  <a:gd name="T14" fmla="*/ 107 w 139"/>
                  <a:gd name="T15" fmla="*/ 226 h 326"/>
                  <a:gd name="T16" fmla="*/ 119 w 139"/>
                  <a:gd name="T17" fmla="*/ 206 h 326"/>
                  <a:gd name="T18" fmla="*/ 127 w 139"/>
                  <a:gd name="T19" fmla="*/ 183 h 326"/>
                  <a:gd name="T20" fmla="*/ 131 w 139"/>
                  <a:gd name="T21" fmla="*/ 161 h 326"/>
                  <a:gd name="T22" fmla="*/ 136 w 139"/>
                  <a:gd name="T23" fmla="*/ 139 h 326"/>
                  <a:gd name="T24" fmla="*/ 138 w 139"/>
                  <a:gd name="T25" fmla="*/ 115 h 326"/>
                  <a:gd name="T26" fmla="*/ 136 w 139"/>
                  <a:gd name="T27" fmla="*/ 92 h 326"/>
                  <a:gd name="T28" fmla="*/ 133 w 139"/>
                  <a:gd name="T29" fmla="*/ 68 h 326"/>
                  <a:gd name="T30" fmla="*/ 128 w 139"/>
                  <a:gd name="T31" fmla="*/ 45 h 326"/>
                  <a:gd name="T32" fmla="*/ 120 w 139"/>
                  <a:gd name="T33" fmla="*/ 21 h 326"/>
                  <a:gd name="T34" fmla="*/ 109 w 139"/>
                  <a:gd name="T35" fmla="*/ 0 h 326"/>
                  <a:gd name="T36" fmla="*/ 96 w 139"/>
                  <a:gd name="T37" fmla="*/ 5 h 326"/>
                  <a:gd name="T38" fmla="*/ 106 w 139"/>
                  <a:gd name="T39" fmla="*/ 27 h 326"/>
                  <a:gd name="T40" fmla="*/ 114 w 139"/>
                  <a:gd name="T41" fmla="*/ 48 h 326"/>
                  <a:gd name="T42" fmla="*/ 119 w 139"/>
                  <a:gd name="T43" fmla="*/ 70 h 326"/>
                  <a:gd name="T44" fmla="*/ 122 w 139"/>
                  <a:gd name="T45" fmla="*/ 92 h 326"/>
                  <a:gd name="T46" fmla="*/ 123 w 139"/>
                  <a:gd name="T47" fmla="*/ 115 h 326"/>
                  <a:gd name="T48" fmla="*/ 122 w 139"/>
                  <a:gd name="T49" fmla="*/ 137 h 326"/>
                  <a:gd name="T50" fmla="*/ 117 w 139"/>
                  <a:gd name="T51" fmla="*/ 158 h 326"/>
                  <a:gd name="T52" fmla="*/ 112 w 139"/>
                  <a:gd name="T53" fmla="*/ 180 h 326"/>
                  <a:gd name="T54" fmla="*/ 106 w 139"/>
                  <a:gd name="T55" fmla="*/ 199 h 326"/>
                  <a:gd name="T56" fmla="*/ 95 w 139"/>
                  <a:gd name="T57" fmla="*/ 220 h 326"/>
                  <a:gd name="T58" fmla="*/ 83 w 139"/>
                  <a:gd name="T59" fmla="*/ 239 h 326"/>
                  <a:gd name="T60" fmla="*/ 71 w 139"/>
                  <a:gd name="T61" fmla="*/ 257 h 326"/>
                  <a:gd name="T62" fmla="*/ 56 w 139"/>
                  <a:gd name="T63" fmla="*/ 273 h 326"/>
                  <a:gd name="T64" fmla="*/ 39 w 139"/>
                  <a:gd name="T65" fmla="*/ 287 h 326"/>
                  <a:gd name="T66" fmla="*/ 21 w 139"/>
                  <a:gd name="T67" fmla="*/ 301 h 326"/>
                  <a:gd name="T68" fmla="*/ 2 w 139"/>
                  <a:gd name="T69" fmla="*/ 312 h 326"/>
                  <a:gd name="T70" fmla="*/ 0 w 139"/>
                  <a:gd name="T71" fmla="*/ 312 h 326"/>
                  <a:gd name="T72" fmla="*/ 8 w 139"/>
                  <a:gd name="T73" fmla="*/ 325 h 3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9"/>
                  <a:gd name="T112" fmla="*/ 0 h 326"/>
                  <a:gd name="T113" fmla="*/ 139 w 139"/>
                  <a:gd name="T114" fmla="*/ 326 h 3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9" h="326">
                    <a:moveTo>
                      <a:pt x="8" y="325"/>
                    </a:moveTo>
                    <a:lnTo>
                      <a:pt x="7" y="325"/>
                    </a:lnTo>
                    <a:lnTo>
                      <a:pt x="29" y="312"/>
                    </a:lnTo>
                    <a:lnTo>
                      <a:pt x="48" y="298"/>
                    </a:lnTo>
                    <a:lnTo>
                      <a:pt x="66" y="282"/>
                    </a:lnTo>
                    <a:lnTo>
                      <a:pt x="82" y="265"/>
                    </a:lnTo>
                    <a:lnTo>
                      <a:pt x="96" y="245"/>
                    </a:lnTo>
                    <a:lnTo>
                      <a:pt x="107" y="226"/>
                    </a:lnTo>
                    <a:lnTo>
                      <a:pt x="119" y="206"/>
                    </a:lnTo>
                    <a:lnTo>
                      <a:pt x="127" y="183"/>
                    </a:lnTo>
                    <a:lnTo>
                      <a:pt x="131" y="161"/>
                    </a:lnTo>
                    <a:lnTo>
                      <a:pt x="136" y="139"/>
                    </a:lnTo>
                    <a:lnTo>
                      <a:pt x="138" y="115"/>
                    </a:lnTo>
                    <a:lnTo>
                      <a:pt x="136" y="92"/>
                    </a:lnTo>
                    <a:lnTo>
                      <a:pt x="133" y="68"/>
                    </a:lnTo>
                    <a:lnTo>
                      <a:pt x="128" y="45"/>
                    </a:lnTo>
                    <a:lnTo>
                      <a:pt x="120" y="21"/>
                    </a:lnTo>
                    <a:lnTo>
                      <a:pt x="109" y="0"/>
                    </a:lnTo>
                    <a:lnTo>
                      <a:pt x="96" y="5"/>
                    </a:lnTo>
                    <a:lnTo>
                      <a:pt x="106" y="27"/>
                    </a:lnTo>
                    <a:lnTo>
                      <a:pt x="114" y="48"/>
                    </a:lnTo>
                    <a:lnTo>
                      <a:pt x="119" y="70"/>
                    </a:lnTo>
                    <a:lnTo>
                      <a:pt x="122" y="92"/>
                    </a:lnTo>
                    <a:lnTo>
                      <a:pt x="123" y="115"/>
                    </a:lnTo>
                    <a:lnTo>
                      <a:pt x="122" y="137"/>
                    </a:lnTo>
                    <a:lnTo>
                      <a:pt x="117" y="158"/>
                    </a:lnTo>
                    <a:lnTo>
                      <a:pt x="112" y="180"/>
                    </a:lnTo>
                    <a:lnTo>
                      <a:pt x="106" y="199"/>
                    </a:lnTo>
                    <a:lnTo>
                      <a:pt x="95" y="220"/>
                    </a:lnTo>
                    <a:lnTo>
                      <a:pt x="83" y="239"/>
                    </a:lnTo>
                    <a:lnTo>
                      <a:pt x="71" y="257"/>
                    </a:lnTo>
                    <a:lnTo>
                      <a:pt x="56" y="273"/>
                    </a:lnTo>
                    <a:lnTo>
                      <a:pt x="39" y="287"/>
                    </a:lnTo>
                    <a:lnTo>
                      <a:pt x="21" y="301"/>
                    </a:lnTo>
                    <a:lnTo>
                      <a:pt x="2" y="312"/>
                    </a:lnTo>
                    <a:lnTo>
                      <a:pt x="0" y="312"/>
                    </a:lnTo>
                    <a:lnTo>
                      <a:pt x="8" y="325"/>
                    </a:lnTo>
                  </a:path>
                </a:pathLst>
              </a:custGeom>
              <a:solidFill>
                <a:srgbClr val="006600"/>
              </a:solidFill>
              <a:ln w="9525" cap="rnd">
                <a:noFill/>
                <a:round/>
                <a:headEnd/>
                <a:tailEnd/>
              </a:ln>
            </p:spPr>
            <p:txBody>
              <a:bodyPr/>
              <a:lstStyle/>
              <a:p>
                <a:endParaRPr lang="zh-CN" altLang="en-US"/>
              </a:p>
            </p:txBody>
          </p:sp>
          <p:sp>
            <p:nvSpPr>
              <p:cNvPr id="90135" name="Freeform 9"/>
              <p:cNvSpPr>
                <a:spLocks/>
              </p:cNvSpPr>
              <p:nvPr/>
            </p:nvSpPr>
            <p:spPr bwMode="auto">
              <a:xfrm>
                <a:off x="1544" y="2700"/>
                <a:ext cx="328" cy="137"/>
              </a:xfrm>
              <a:custGeom>
                <a:avLst/>
                <a:gdLst>
                  <a:gd name="T0" fmla="*/ 0 w 328"/>
                  <a:gd name="T1" fmla="*/ 5 h 137"/>
                  <a:gd name="T2" fmla="*/ 13 w 328"/>
                  <a:gd name="T3" fmla="*/ 27 h 137"/>
                  <a:gd name="T4" fmla="*/ 27 w 328"/>
                  <a:gd name="T5" fmla="*/ 47 h 137"/>
                  <a:gd name="T6" fmla="*/ 43 w 328"/>
                  <a:gd name="T7" fmla="*/ 64 h 137"/>
                  <a:gd name="T8" fmla="*/ 61 w 328"/>
                  <a:gd name="T9" fmla="*/ 80 h 137"/>
                  <a:gd name="T10" fmla="*/ 80 w 328"/>
                  <a:gd name="T11" fmla="*/ 94 h 137"/>
                  <a:gd name="T12" fmla="*/ 99 w 328"/>
                  <a:gd name="T13" fmla="*/ 107 h 137"/>
                  <a:gd name="T14" fmla="*/ 122 w 328"/>
                  <a:gd name="T15" fmla="*/ 117 h 137"/>
                  <a:gd name="T16" fmla="*/ 142 w 328"/>
                  <a:gd name="T17" fmla="*/ 125 h 137"/>
                  <a:gd name="T18" fmla="*/ 165 w 328"/>
                  <a:gd name="T19" fmla="*/ 131 h 137"/>
                  <a:gd name="T20" fmla="*/ 189 w 328"/>
                  <a:gd name="T21" fmla="*/ 134 h 137"/>
                  <a:gd name="T22" fmla="*/ 211 w 328"/>
                  <a:gd name="T23" fmla="*/ 136 h 137"/>
                  <a:gd name="T24" fmla="*/ 235 w 328"/>
                  <a:gd name="T25" fmla="*/ 134 h 137"/>
                  <a:gd name="T26" fmla="*/ 259 w 328"/>
                  <a:gd name="T27" fmla="*/ 131 h 137"/>
                  <a:gd name="T28" fmla="*/ 281 w 328"/>
                  <a:gd name="T29" fmla="*/ 126 h 137"/>
                  <a:gd name="T30" fmla="*/ 304 w 328"/>
                  <a:gd name="T31" fmla="*/ 118 h 137"/>
                  <a:gd name="T32" fmla="*/ 327 w 328"/>
                  <a:gd name="T33" fmla="*/ 107 h 137"/>
                  <a:gd name="T34" fmla="*/ 310 w 328"/>
                  <a:gd name="T35" fmla="*/ 101 h 137"/>
                  <a:gd name="T36" fmla="*/ 289 w 328"/>
                  <a:gd name="T37" fmla="*/ 109 h 137"/>
                  <a:gd name="T38" fmla="*/ 267 w 328"/>
                  <a:gd name="T39" fmla="*/ 115 h 137"/>
                  <a:gd name="T40" fmla="*/ 244 w 328"/>
                  <a:gd name="T41" fmla="*/ 118 h 137"/>
                  <a:gd name="T42" fmla="*/ 222 w 328"/>
                  <a:gd name="T43" fmla="*/ 121 h 137"/>
                  <a:gd name="T44" fmla="*/ 200 w 328"/>
                  <a:gd name="T45" fmla="*/ 120 h 137"/>
                  <a:gd name="T46" fmla="*/ 179 w 328"/>
                  <a:gd name="T47" fmla="*/ 118 h 137"/>
                  <a:gd name="T48" fmla="*/ 157 w 328"/>
                  <a:gd name="T49" fmla="*/ 114 h 137"/>
                  <a:gd name="T50" fmla="*/ 136 w 328"/>
                  <a:gd name="T51" fmla="*/ 107 h 137"/>
                  <a:gd name="T52" fmla="*/ 117 w 328"/>
                  <a:gd name="T53" fmla="*/ 99 h 137"/>
                  <a:gd name="T54" fmla="*/ 98 w 328"/>
                  <a:gd name="T55" fmla="*/ 88 h 137"/>
                  <a:gd name="T56" fmla="*/ 78 w 328"/>
                  <a:gd name="T57" fmla="*/ 77 h 137"/>
                  <a:gd name="T58" fmla="*/ 63 w 328"/>
                  <a:gd name="T59" fmla="*/ 62 h 137"/>
                  <a:gd name="T60" fmla="*/ 47 w 328"/>
                  <a:gd name="T61" fmla="*/ 47 h 137"/>
                  <a:gd name="T62" fmla="*/ 32 w 328"/>
                  <a:gd name="T63" fmla="*/ 29 h 137"/>
                  <a:gd name="T64" fmla="*/ 19 w 328"/>
                  <a:gd name="T65" fmla="*/ 10 h 137"/>
                  <a:gd name="T66" fmla="*/ 13 w 328"/>
                  <a:gd name="T67" fmla="*/ 0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8"/>
                  <a:gd name="T103" fmla="*/ 0 h 137"/>
                  <a:gd name="T104" fmla="*/ 328 w 328"/>
                  <a:gd name="T105" fmla="*/ 137 h 1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8" h="137">
                    <a:moveTo>
                      <a:pt x="0" y="5"/>
                    </a:moveTo>
                    <a:lnTo>
                      <a:pt x="0" y="5"/>
                    </a:lnTo>
                    <a:lnTo>
                      <a:pt x="7" y="16"/>
                    </a:lnTo>
                    <a:lnTo>
                      <a:pt x="13" y="27"/>
                    </a:lnTo>
                    <a:lnTo>
                      <a:pt x="19" y="37"/>
                    </a:lnTo>
                    <a:lnTo>
                      <a:pt x="27" y="47"/>
                    </a:lnTo>
                    <a:lnTo>
                      <a:pt x="35" y="56"/>
                    </a:lnTo>
                    <a:lnTo>
                      <a:pt x="43" y="64"/>
                    </a:lnTo>
                    <a:lnTo>
                      <a:pt x="53" y="74"/>
                    </a:lnTo>
                    <a:lnTo>
                      <a:pt x="61" y="80"/>
                    </a:lnTo>
                    <a:lnTo>
                      <a:pt x="71" y="88"/>
                    </a:lnTo>
                    <a:lnTo>
                      <a:pt x="80" y="94"/>
                    </a:lnTo>
                    <a:lnTo>
                      <a:pt x="90" y="101"/>
                    </a:lnTo>
                    <a:lnTo>
                      <a:pt x="99" y="107"/>
                    </a:lnTo>
                    <a:lnTo>
                      <a:pt x="110" y="112"/>
                    </a:lnTo>
                    <a:lnTo>
                      <a:pt x="122" y="117"/>
                    </a:lnTo>
                    <a:lnTo>
                      <a:pt x="131" y="121"/>
                    </a:lnTo>
                    <a:lnTo>
                      <a:pt x="142" y="125"/>
                    </a:lnTo>
                    <a:lnTo>
                      <a:pt x="153" y="128"/>
                    </a:lnTo>
                    <a:lnTo>
                      <a:pt x="165" y="131"/>
                    </a:lnTo>
                    <a:lnTo>
                      <a:pt x="177" y="133"/>
                    </a:lnTo>
                    <a:lnTo>
                      <a:pt x="189" y="134"/>
                    </a:lnTo>
                    <a:lnTo>
                      <a:pt x="200" y="134"/>
                    </a:lnTo>
                    <a:lnTo>
                      <a:pt x="211" y="136"/>
                    </a:lnTo>
                    <a:lnTo>
                      <a:pt x="222" y="136"/>
                    </a:lnTo>
                    <a:lnTo>
                      <a:pt x="235" y="134"/>
                    </a:lnTo>
                    <a:lnTo>
                      <a:pt x="246" y="133"/>
                    </a:lnTo>
                    <a:lnTo>
                      <a:pt x="259" y="131"/>
                    </a:lnTo>
                    <a:lnTo>
                      <a:pt x="270" y="129"/>
                    </a:lnTo>
                    <a:lnTo>
                      <a:pt x="281" y="126"/>
                    </a:lnTo>
                    <a:lnTo>
                      <a:pt x="292" y="123"/>
                    </a:lnTo>
                    <a:lnTo>
                      <a:pt x="304" y="118"/>
                    </a:lnTo>
                    <a:lnTo>
                      <a:pt x="316" y="114"/>
                    </a:lnTo>
                    <a:lnTo>
                      <a:pt x="327" y="107"/>
                    </a:lnTo>
                    <a:lnTo>
                      <a:pt x="319" y="94"/>
                    </a:lnTo>
                    <a:lnTo>
                      <a:pt x="310" y="101"/>
                    </a:lnTo>
                    <a:lnTo>
                      <a:pt x="299" y="106"/>
                    </a:lnTo>
                    <a:lnTo>
                      <a:pt x="289" y="109"/>
                    </a:lnTo>
                    <a:lnTo>
                      <a:pt x="278" y="112"/>
                    </a:lnTo>
                    <a:lnTo>
                      <a:pt x="267" y="115"/>
                    </a:lnTo>
                    <a:lnTo>
                      <a:pt x="256" y="117"/>
                    </a:lnTo>
                    <a:lnTo>
                      <a:pt x="244" y="118"/>
                    </a:lnTo>
                    <a:lnTo>
                      <a:pt x="233" y="120"/>
                    </a:lnTo>
                    <a:lnTo>
                      <a:pt x="222" y="121"/>
                    </a:lnTo>
                    <a:lnTo>
                      <a:pt x="211" y="121"/>
                    </a:lnTo>
                    <a:lnTo>
                      <a:pt x="200" y="120"/>
                    </a:lnTo>
                    <a:lnTo>
                      <a:pt x="189" y="120"/>
                    </a:lnTo>
                    <a:lnTo>
                      <a:pt x="179" y="118"/>
                    </a:lnTo>
                    <a:lnTo>
                      <a:pt x="168" y="117"/>
                    </a:lnTo>
                    <a:lnTo>
                      <a:pt x="157" y="114"/>
                    </a:lnTo>
                    <a:lnTo>
                      <a:pt x="147" y="110"/>
                    </a:lnTo>
                    <a:lnTo>
                      <a:pt x="136" y="107"/>
                    </a:lnTo>
                    <a:lnTo>
                      <a:pt x="126" y="104"/>
                    </a:lnTo>
                    <a:lnTo>
                      <a:pt x="117" y="99"/>
                    </a:lnTo>
                    <a:lnTo>
                      <a:pt x="107" y="94"/>
                    </a:lnTo>
                    <a:lnTo>
                      <a:pt x="98" y="88"/>
                    </a:lnTo>
                    <a:lnTo>
                      <a:pt x="88" y="82"/>
                    </a:lnTo>
                    <a:lnTo>
                      <a:pt x="78" y="77"/>
                    </a:lnTo>
                    <a:lnTo>
                      <a:pt x="71" y="69"/>
                    </a:lnTo>
                    <a:lnTo>
                      <a:pt x="63" y="62"/>
                    </a:lnTo>
                    <a:lnTo>
                      <a:pt x="53" y="55"/>
                    </a:lnTo>
                    <a:lnTo>
                      <a:pt x="47" y="47"/>
                    </a:lnTo>
                    <a:lnTo>
                      <a:pt x="39" y="39"/>
                    </a:lnTo>
                    <a:lnTo>
                      <a:pt x="32" y="29"/>
                    </a:lnTo>
                    <a:lnTo>
                      <a:pt x="26" y="19"/>
                    </a:lnTo>
                    <a:lnTo>
                      <a:pt x="19" y="10"/>
                    </a:lnTo>
                    <a:lnTo>
                      <a:pt x="13" y="0"/>
                    </a:lnTo>
                    <a:lnTo>
                      <a:pt x="0" y="5"/>
                    </a:lnTo>
                  </a:path>
                </a:pathLst>
              </a:custGeom>
              <a:solidFill>
                <a:srgbClr val="006600"/>
              </a:solidFill>
              <a:ln w="9525" cap="rnd">
                <a:noFill/>
                <a:round/>
                <a:headEnd/>
                <a:tailEnd/>
              </a:ln>
            </p:spPr>
            <p:txBody>
              <a:bodyPr/>
              <a:lstStyle/>
              <a:p>
                <a:endParaRPr lang="zh-CN" altLang="en-US"/>
              </a:p>
            </p:txBody>
          </p:sp>
          <p:sp>
            <p:nvSpPr>
              <p:cNvPr id="90136" name="Freeform 10"/>
              <p:cNvSpPr>
                <a:spLocks/>
              </p:cNvSpPr>
              <p:nvPr/>
            </p:nvSpPr>
            <p:spPr bwMode="auto">
              <a:xfrm>
                <a:off x="1517" y="2380"/>
                <a:ext cx="137" cy="326"/>
              </a:xfrm>
              <a:custGeom>
                <a:avLst/>
                <a:gdLst>
                  <a:gd name="T0" fmla="*/ 129 w 137"/>
                  <a:gd name="T1" fmla="*/ 0 h 326"/>
                  <a:gd name="T2" fmla="*/ 129 w 137"/>
                  <a:gd name="T3" fmla="*/ 0 h 326"/>
                  <a:gd name="T4" fmla="*/ 107 w 137"/>
                  <a:gd name="T5" fmla="*/ 13 h 326"/>
                  <a:gd name="T6" fmla="*/ 88 w 137"/>
                  <a:gd name="T7" fmla="*/ 27 h 326"/>
                  <a:gd name="T8" fmla="*/ 70 w 137"/>
                  <a:gd name="T9" fmla="*/ 43 h 326"/>
                  <a:gd name="T10" fmla="*/ 54 w 137"/>
                  <a:gd name="T11" fmla="*/ 60 h 326"/>
                  <a:gd name="T12" fmla="*/ 40 w 137"/>
                  <a:gd name="T13" fmla="*/ 80 h 326"/>
                  <a:gd name="T14" fmla="*/ 29 w 137"/>
                  <a:gd name="T15" fmla="*/ 99 h 326"/>
                  <a:gd name="T16" fmla="*/ 19 w 137"/>
                  <a:gd name="T17" fmla="*/ 119 h 326"/>
                  <a:gd name="T18" fmla="*/ 11 w 137"/>
                  <a:gd name="T19" fmla="*/ 142 h 326"/>
                  <a:gd name="T20" fmla="*/ 5 w 137"/>
                  <a:gd name="T21" fmla="*/ 164 h 326"/>
                  <a:gd name="T22" fmla="*/ 2 w 137"/>
                  <a:gd name="T23" fmla="*/ 186 h 326"/>
                  <a:gd name="T24" fmla="*/ 0 w 137"/>
                  <a:gd name="T25" fmla="*/ 210 h 326"/>
                  <a:gd name="T26" fmla="*/ 0 w 137"/>
                  <a:gd name="T27" fmla="*/ 234 h 326"/>
                  <a:gd name="T28" fmla="*/ 3 w 137"/>
                  <a:gd name="T29" fmla="*/ 257 h 326"/>
                  <a:gd name="T30" fmla="*/ 10 w 137"/>
                  <a:gd name="T31" fmla="*/ 280 h 326"/>
                  <a:gd name="T32" fmla="*/ 18 w 137"/>
                  <a:gd name="T33" fmla="*/ 303 h 326"/>
                  <a:gd name="T34" fmla="*/ 27 w 137"/>
                  <a:gd name="T35" fmla="*/ 325 h 326"/>
                  <a:gd name="T36" fmla="*/ 40 w 137"/>
                  <a:gd name="T37" fmla="*/ 320 h 326"/>
                  <a:gd name="T38" fmla="*/ 30 w 137"/>
                  <a:gd name="T39" fmla="*/ 298 h 326"/>
                  <a:gd name="T40" fmla="*/ 22 w 137"/>
                  <a:gd name="T41" fmla="*/ 277 h 326"/>
                  <a:gd name="T42" fmla="*/ 18 w 137"/>
                  <a:gd name="T43" fmla="*/ 255 h 326"/>
                  <a:gd name="T44" fmla="*/ 15 w 137"/>
                  <a:gd name="T45" fmla="*/ 233 h 326"/>
                  <a:gd name="T46" fmla="*/ 15 w 137"/>
                  <a:gd name="T47" fmla="*/ 210 h 326"/>
                  <a:gd name="T48" fmla="*/ 16 w 137"/>
                  <a:gd name="T49" fmla="*/ 188 h 326"/>
                  <a:gd name="T50" fmla="*/ 19 w 137"/>
                  <a:gd name="T51" fmla="*/ 167 h 326"/>
                  <a:gd name="T52" fmla="*/ 24 w 137"/>
                  <a:gd name="T53" fmla="*/ 145 h 326"/>
                  <a:gd name="T54" fmla="*/ 32 w 137"/>
                  <a:gd name="T55" fmla="*/ 126 h 326"/>
                  <a:gd name="T56" fmla="*/ 42 w 137"/>
                  <a:gd name="T57" fmla="*/ 105 h 326"/>
                  <a:gd name="T58" fmla="*/ 53 w 137"/>
                  <a:gd name="T59" fmla="*/ 88 h 326"/>
                  <a:gd name="T60" fmla="*/ 66 w 137"/>
                  <a:gd name="T61" fmla="*/ 68 h 326"/>
                  <a:gd name="T62" fmla="*/ 80 w 137"/>
                  <a:gd name="T63" fmla="*/ 53 h 326"/>
                  <a:gd name="T64" fmla="*/ 98 w 137"/>
                  <a:gd name="T65" fmla="*/ 38 h 326"/>
                  <a:gd name="T66" fmla="*/ 115 w 137"/>
                  <a:gd name="T67" fmla="*/ 24 h 326"/>
                  <a:gd name="T68" fmla="*/ 136 w 137"/>
                  <a:gd name="T69" fmla="*/ 13 h 326"/>
                  <a:gd name="T70" fmla="*/ 136 w 137"/>
                  <a:gd name="T71" fmla="*/ 13 h 326"/>
                  <a:gd name="T72" fmla="*/ 129 w 137"/>
                  <a:gd name="T73" fmla="*/ 0 h 3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7"/>
                  <a:gd name="T112" fmla="*/ 0 h 326"/>
                  <a:gd name="T113" fmla="*/ 137 w 137"/>
                  <a:gd name="T114" fmla="*/ 326 h 3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7" h="326">
                    <a:moveTo>
                      <a:pt x="129" y="0"/>
                    </a:moveTo>
                    <a:lnTo>
                      <a:pt x="129" y="0"/>
                    </a:lnTo>
                    <a:lnTo>
                      <a:pt x="107" y="13"/>
                    </a:lnTo>
                    <a:lnTo>
                      <a:pt x="88" y="27"/>
                    </a:lnTo>
                    <a:lnTo>
                      <a:pt x="70" y="43"/>
                    </a:lnTo>
                    <a:lnTo>
                      <a:pt x="54" y="60"/>
                    </a:lnTo>
                    <a:lnTo>
                      <a:pt x="40" y="80"/>
                    </a:lnTo>
                    <a:lnTo>
                      <a:pt x="29" y="99"/>
                    </a:lnTo>
                    <a:lnTo>
                      <a:pt x="19" y="119"/>
                    </a:lnTo>
                    <a:lnTo>
                      <a:pt x="11" y="142"/>
                    </a:lnTo>
                    <a:lnTo>
                      <a:pt x="5" y="164"/>
                    </a:lnTo>
                    <a:lnTo>
                      <a:pt x="2" y="186"/>
                    </a:lnTo>
                    <a:lnTo>
                      <a:pt x="0" y="210"/>
                    </a:lnTo>
                    <a:lnTo>
                      <a:pt x="0" y="234"/>
                    </a:lnTo>
                    <a:lnTo>
                      <a:pt x="3" y="257"/>
                    </a:lnTo>
                    <a:lnTo>
                      <a:pt x="10" y="280"/>
                    </a:lnTo>
                    <a:lnTo>
                      <a:pt x="18" y="303"/>
                    </a:lnTo>
                    <a:lnTo>
                      <a:pt x="27" y="325"/>
                    </a:lnTo>
                    <a:lnTo>
                      <a:pt x="40" y="320"/>
                    </a:lnTo>
                    <a:lnTo>
                      <a:pt x="30" y="298"/>
                    </a:lnTo>
                    <a:lnTo>
                      <a:pt x="22" y="277"/>
                    </a:lnTo>
                    <a:lnTo>
                      <a:pt x="18" y="255"/>
                    </a:lnTo>
                    <a:lnTo>
                      <a:pt x="15" y="233"/>
                    </a:lnTo>
                    <a:lnTo>
                      <a:pt x="15" y="210"/>
                    </a:lnTo>
                    <a:lnTo>
                      <a:pt x="16" y="188"/>
                    </a:lnTo>
                    <a:lnTo>
                      <a:pt x="19" y="167"/>
                    </a:lnTo>
                    <a:lnTo>
                      <a:pt x="24" y="145"/>
                    </a:lnTo>
                    <a:lnTo>
                      <a:pt x="32" y="126"/>
                    </a:lnTo>
                    <a:lnTo>
                      <a:pt x="42" y="105"/>
                    </a:lnTo>
                    <a:lnTo>
                      <a:pt x="53" y="88"/>
                    </a:lnTo>
                    <a:lnTo>
                      <a:pt x="66" y="68"/>
                    </a:lnTo>
                    <a:lnTo>
                      <a:pt x="80" y="53"/>
                    </a:lnTo>
                    <a:lnTo>
                      <a:pt x="98" y="38"/>
                    </a:lnTo>
                    <a:lnTo>
                      <a:pt x="115" y="24"/>
                    </a:lnTo>
                    <a:lnTo>
                      <a:pt x="136" y="13"/>
                    </a:lnTo>
                    <a:lnTo>
                      <a:pt x="129" y="0"/>
                    </a:lnTo>
                  </a:path>
                </a:pathLst>
              </a:custGeom>
              <a:solidFill>
                <a:srgbClr val="006600"/>
              </a:solidFill>
              <a:ln w="9525" cap="rnd">
                <a:noFill/>
                <a:round/>
                <a:headEnd/>
                <a:tailEnd/>
              </a:ln>
            </p:spPr>
            <p:txBody>
              <a:bodyPr/>
              <a:lstStyle/>
              <a:p>
                <a:endParaRPr lang="zh-CN" altLang="en-US"/>
              </a:p>
            </p:txBody>
          </p:sp>
          <p:sp>
            <p:nvSpPr>
              <p:cNvPr id="90137" name="Freeform 11"/>
              <p:cNvSpPr>
                <a:spLocks/>
              </p:cNvSpPr>
              <p:nvPr/>
            </p:nvSpPr>
            <p:spPr bwMode="auto">
              <a:xfrm>
                <a:off x="1565" y="2423"/>
                <a:ext cx="17" cy="17"/>
              </a:xfrm>
              <a:custGeom>
                <a:avLst/>
                <a:gdLst>
                  <a:gd name="T0" fmla="*/ 12 w 17"/>
                  <a:gd name="T1" fmla="*/ 3 h 17"/>
                  <a:gd name="T2" fmla="*/ 12 w 17"/>
                  <a:gd name="T3" fmla="*/ 0 h 17"/>
                  <a:gd name="T4" fmla="*/ 0 w 17"/>
                  <a:gd name="T5" fmla="*/ 13 h 17"/>
                  <a:gd name="T6" fmla="*/ 3 w 17"/>
                  <a:gd name="T7" fmla="*/ 16 h 17"/>
                  <a:gd name="T8" fmla="*/ 16 w 17"/>
                  <a:gd name="T9" fmla="*/ 3 h 17"/>
                  <a:gd name="T10" fmla="*/ 13 w 17"/>
                  <a:gd name="T11" fmla="*/ 0 h 17"/>
                  <a:gd name="T12" fmla="*/ 16 w 17"/>
                  <a:gd name="T13" fmla="*/ 3 h 17"/>
                  <a:gd name="T14" fmla="*/ 16 w 17"/>
                  <a:gd name="T15" fmla="*/ 2 h 17"/>
                  <a:gd name="T16" fmla="*/ 13 w 17"/>
                  <a:gd name="T17" fmla="*/ 0 h 17"/>
                  <a:gd name="T18" fmla="*/ 12 w 17"/>
                  <a:gd name="T19" fmla="*/ 3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12" y="3"/>
                    </a:moveTo>
                    <a:lnTo>
                      <a:pt x="12" y="0"/>
                    </a:lnTo>
                    <a:lnTo>
                      <a:pt x="0" y="13"/>
                    </a:lnTo>
                    <a:lnTo>
                      <a:pt x="3" y="16"/>
                    </a:lnTo>
                    <a:lnTo>
                      <a:pt x="16" y="3"/>
                    </a:lnTo>
                    <a:lnTo>
                      <a:pt x="13" y="0"/>
                    </a:lnTo>
                    <a:lnTo>
                      <a:pt x="16" y="3"/>
                    </a:lnTo>
                    <a:lnTo>
                      <a:pt x="16" y="2"/>
                    </a:lnTo>
                    <a:lnTo>
                      <a:pt x="13" y="0"/>
                    </a:lnTo>
                    <a:lnTo>
                      <a:pt x="12" y="3"/>
                    </a:lnTo>
                  </a:path>
                </a:pathLst>
              </a:custGeom>
              <a:solidFill>
                <a:srgbClr val="006600"/>
              </a:solidFill>
              <a:ln w="9525" cap="rnd">
                <a:noFill/>
                <a:round/>
                <a:headEnd/>
                <a:tailEnd/>
              </a:ln>
            </p:spPr>
            <p:txBody>
              <a:bodyPr/>
              <a:lstStyle/>
              <a:p>
                <a:endParaRPr lang="zh-CN" altLang="en-US"/>
              </a:p>
            </p:txBody>
          </p:sp>
          <p:sp>
            <p:nvSpPr>
              <p:cNvPr id="90138" name="Freeform 12"/>
              <p:cNvSpPr>
                <a:spLocks/>
              </p:cNvSpPr>
              <p:nvPr/>
            </p:nvSpPr>
            <p:spPr bwMode="auto">
              <a:xfrm>
                <a:off x="1950" y="2739"/>
                <a:ext cx="17" cy="17"/>
              </a:xfrm>
              <a:custGeom>
                <a:avLst/>
                <a:gdLst>
                  <a:gd name="T0" fmla="*/ 4 w 17"/>
                  <a:gd name="T1" fmla="*/ 12 h 17"/>
                  <a:gd name="T2" fmla="*/ 5 w 17"/>
                  <a:gd name="T3" fmla="*/ 16 h 17"/>
                  <a:gd name="T4" fmla="*/ 16 w 17"/>
                  <a:gd name="T5" fmla="*/ 1 h 17"/>
                  <a:gd name="T6" fmla="*/ 12 w 17"/>
                  <a:gd name="T7" fmla="*/ 0 h 17"/>
                  <a:gd name="T8" fmla="*/ 1 w 17"/>
                  <a:gd name="T9" fmla="*/ 12 h 17"/>
                  <a:gd name="T10" fmla="*/ 1 w 17"/>
                  <a:gd name="T11" fmla="*/ 16 h 17"/>
                  <a:gd name="T12" fmla="*/ 1 w 17"/>
                  <a:gd name="T13" fmla="*/ 12 h 17"/>
                  <a:gd name="T14" fmla="*/ 0 w 17"/>
                  <a:gd name="T15" fmla="*/ 14 h 17"/>
                  <a:gd name="T16" fmla="*/ 1 w 17"/>
                  <a:gd name="T17" fmla="*/ 16 h 17"/>
                  <a:gd name="T18" fmla="*/ 4 w 17"/>
                  <a:gd name="T19" fmla="*/ 12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17"/>
                  <a:gd name="T32" fmla="*/ 17 w 17"/>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17">
                    <a:moveTo>
                      <a:pt x="4" y="12"/>
                    </a:moveTo>
                    <a:lnTo>
                      <a:pt x="5" y="16"/>
                    </a:lnTo>
                    <a:lnTo>
                      <a:pt x="16" y="1"/>
                    </a:lnTo>
                    <a:lnTo>
                      <a:pt x="12" y="0"/>
                    </a:lnTo>
                    <a:lnTo>
                      <a:pt x="1" y="12"/>
                    </a:lnTo>
                    <a:lnTo>
                      <a:pt x="1" y="16"/>
                    </a:lnTo>
                    <a:lnTo>
                      <a:pt x="1" y="12"/>
                    </a:lnTo>
                    <a:lnTo>
                      <a:pt x="0" y="14"/>
                    </a:lnTo>
                    <a:lnTo>
                      <a:pt x="1" y="16"/>
                    </a:lnTo>
                    <a:lnTo>
                      <a:pt x="4" y="12"/>
                    </a:lnTo>
                  </a:path>
                </a:pathLst>
              </a:custGeom>
              <a:solidFill>
                <a:srgbClr val="006600"/>
              </a:solidFill>
              <a:ln w="9525" cap="rnd">
                <a:noFill/>
                <a:round/>
                <a:headEnd/>
                <a:tailEnd/>
              </a:ln>
            </p:spPr>
            <p:txBody>
              <a:bodyPr/>
              <a:lstStyle/>
              <a:p>
                <a:endParaRPr lang="zh-CN" altLang="en-US"/>
              </a:p>
            </p:txBody>
          </p:sp>
          <p:sp>
            <p:nvSpPr>
              <p:cNvPr id="90139" name="Freeform 13"/>
              <p:cNvSpPr>
                <a:spLocks/>
              </p:cNvSpPr>
              <p:nvPr/>
            </p:nvSpPr>
            <p:spPr bwMode="auto">
              <a:xfrm>
                <a:off x="1552" y="2421"/>
                <a:ext cx="421" cy="370"/>
              </a:xfrm>
              <a:custGeom>
                <a:avLst/>
                <a:gdLst>
                  <a:gd name="T0" fmla="*/ 27 w 421"/>
                  <a:gd name="T1" fmla="*/ 61 h 370"/>
                  <a:gd name="T2" fmla="*/ 48 w 421"/>
                  <a:gd name="T3" fmla="*/ 56 h 370"/>
                  <a:gd name="T4" fmla="*/ 67 w 421"/>
                  <a:gd name="T5" fmla="*/ 67 h 370"/>
                  <a:gd name="T6" fmla="*/ 96 w 421"/>
                  <a:gd name="T7" fmla="*/ 64 h 370"/>
                  <a:gd name="T8" fmla="*/ 118 w 421"/>
                  <a:gd name="T9" fmla="*/ 51 h 370"/>
                  <a:gd name="T10" fmla="*/ 90 w 421"/>
                  <a:gd name="T11" fmla="*/ 53 h 370"/>
                  <a:gd name="T12" fmla="*/ 107 w 421"/>
                  <a:gd name="T13" fmla="*/ 45 h 370"/>
                  <a:gd name="T14" fmla="*/ 118 w 421"/>
                  <a:gd name="T15" fmla="*/ 35 h 370"/>
                  <a:gd name="T16" fmla="*/ 142 w 421"/>
                  <a:gd name="T17" fmla="*/ 53 h 370"/>
                  <a:gd name="T18" fmla="*/ 141 w 421"/>
                  <a:gd name="T19" fmla="*/ 71 h 370"/>
                  <a:gd name="T20" fmla="*/ 168 w 421"/>
                  <a:gd name="T21" fmla="*/ 90 h 370"/>
                  <a:gd name="T22" fmla="*/ 169 w 421"/>
                  <a:gd name="T23" fmla="*/ 71 h 370"/>
                  <a:gd name="T24" fmla="*/ 171 w 421"/>
                  <a:gd name="T25" fmla="*/ 48 h 370"/>
                  <a:gd name="T26" fmla="*/ 155 w 421"/>
                  <a:gd name="T27" fmla="*/ 43 h 370"/>
                  <a:gd name="T28" fmla="*/ 142 w 421"/>
                  <a:gd name="T29" fmla="*/ 32 h 370"/>
                  <a:gd name="T30" fmla="*/ 155 w 421"/>
                  <a:gd name="T31" fmla="*/ 24 h 370"/>
                  <a:gd name="T32" fmla="*/ 182 w 421"/>
                  <a:gd name="T33" fmla="*/ 43 h 370"/>
                  <a:gd name="T34" fmla="*/ 192 w 421"/>
                  <a:gd name="T35" fmla="*/ 53 h 370"/>
                  <a:gd name="T36" fmla="*/ 214 w 421"/>
                  <a:gd name="T37" fmla="*/ 48 h 370"/>
                  <a:gd name="T38" fmla="*/ 235 w 421"/>
                  <a:gd name="T39" fmla="*/ 63 h 370"/>
                  <a:gd name="T40" fmla="*/ 219 w 421"/>
                  <a:gd name="T41" fmla="*/ 77 h 370"/>
                  <a:gd name="T42" fmla="*/ 236 w 421"/>
                  <a:gd name="T43" fmla="*/ 88 h 370"/>
                  <a:gd name="T44" fmla="*/ 222 w 421"/>
                  <a:gd name="T45" fmla="*/ 109 h 370"/>
                  <a:gd name="T46" fmla="*/ 228 w 421"/>
                  <a:gd name="T47" fmla="*/ 153 h 370"/>
                  <a:gd name="T48" fmla="*/ 232 w 421"/>
                  <a:gd name="T49" fmla="*/ 180 h 370"/>
                  <a:gd name="T50" fmla="*/ 200 w 421"/>
                  <a:gd name="T51" fmla="*/ 176 h 370"/>
                  <a:gd name="T52" fmla="*/ 195 w 421"/>
                  <a:gd name="T53" fmla="*/ 219 h 370"/>
                  <a:gd name="T54" fmla="*/ 225 w 421"/>
                  <a:gd name="T55" fmla="*/ 214 h 370"/>
                  <a:gd name="T56" fmla="*/ 243 w 421"/>
                  <a:gd name="T57" fmla="*/ 214 h 370"/>
                  <a:gd name="T58" fmla="*/ 259 w 421"/>
                  <a:gd name="T59" fmla="*/ 225 h 370"/>
                  <a:gd name="T60" fmla="*/ 280 w 421"/>
                  <a:gd name="T61" fmla="*/ 220 h 370"/>
                  <a:gd name="T62" fmla="*/ 302 w 421"/>
                  <a:gd name="T63" fmla="*/ 198 h 370"/>
                  <a:gd name="T64" fmla="*/ 332 w 421"/>
                  <a:gd name="T65" fmla="*/ 182 h 370"/>
                  <a:gd name="T66" fmla="*/ 363 w 421"/>
                  <a:gd name="T67" fmla="*/ 176 h 370"/>
                  <a:gd name="T68" fmla="*/ 388 w 421"/>
                  <a:gd name="T69" fmla="*/ 174 h 370"/>
                  <a:gd name="T70" fmla="*/ 418 w 421"/>
                  <a:gd name="T71" fmla="*/ 195 h 370"/>
                  <a:gd name="T72" fmla="*/ 414 w 421"/>
                  <a:gd name="T73" fmla="*/ 254 h 370"/>
                  <a:gd name="T74" fmla="*/ 382 w 421"/>
                  <a:gd name="T75" fmla="*/ 310 h 370"/>
                  <a:gd name="T76" fmla="*/ 356 w 421"/>
                  <a:gd name="T77" fmla="*/ 346 h 370"/>
                  <a:gd name="T78" fmla="*/ 335 w 421"/>
                  <a:gd name="T79" fmla="*/ 367 h 370"/>
                  <a:gd name="T80" fmla="*/ 342 w 421"/>
                  <a:gd name="T81" fmla="*/ 303 h 370"/>
                  <a:gd name="T82" fmla="*/ 297 w 421"/>
                  <a:gd name="T83" fmla="*/ 290 h 370"/>
                  <a:gd name="T84" fmla="*/ 286 w 421"/>
                  <a:gd name="T85" fmla="*/ 254 h 370"/>
                  <a:gd name="T86" fmla="*/ 267 w 421"/>
                  <a:gd name="T87" fmla="*/ 241 h 370"/>
                  <a:gd name="T88" fmla="*/ 225 w 421"/>
                  <a:gd name="T89" fmla="*/ 238 h 370"/>
                  <a:gd name="T90" fmla="*/ 195 w 421"/>
                  <a:gd name="T91" fmla="*/ 249 h 370"/>
                  <a:gd name="T92" fmla="*/ 160 w 421"/>
                  <a:gd name="T93" fmla="*/ 246 h 370"/>
                  <a:gd name="T94" fmla="*/ 136 w 421"/>
                  <a:gd name="T95" fmla="*/ 217 h 370"/>
                  <a:gd name="T96" fmla="*/ 110 w 421"/>
                  <a:gd name="T97" fmla="*/ 212 h 370"/>
                  <a:gd name="T98" fmla="*/ 134 w 421"/>
                  <a:gd name="T99" fmla="*/ 233 h 370"/>
                  <a:gd name="T100" fmla="*/ 106 w 421"/>
                  <a:gd name="T101" fmla="*/ 228 h 370"/>
                  <a:gd name="T102" fmla="*/ 82 w 421"/>
                  <a:gd name="T103" fmla="*/ 188 h 370"/>
                  <a:gd name="T104" fmla="*/ 74 w 421"/>
                  <a:gd name="T105" fmla="*/ 153 h 370"/>
                  <a:gd name="T106" fmla="*/ 55 w 421"/>
                  <a:gd name="T107" fmla="*/ 126 h 370"/>
                  <a:gd name="T108" fmla="*/ 66 w 421"/>
                  <a:gd name="T109" fmla="*/ 126 h 370"/>
                  <a:gd name="T110" fmla="*/ 58 w 421"/>
                  <a:gd name="T111" fmla="*/ 110 h 370"/>
                  <a:gd name="T112" fmla="*/ 29 w 421"/>
                  <a:gd name="T113" fmla="*/ 102 h 370"/>
                  <a:gd name="T114" fmla="*/ 23 w 421"/>
                  <a:gd name="T115" fmla="*/ 88 h 370"/>
                  <a:gd name="T116" fmla="*/ 15 w 421"/>
                  <a:gd name="T117" fmla="*/ 69 h 370"/>
                  <a:gd name="T118" fmla="*/ 8 w 421"/>
                  <a:gd name="T119" fmla="*/ 55 h 3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21"/>
                  <a:gd name="T181" fmla="*/ 0 h 370"/>
                  <a:gd name="T182" fmla="*/ 421 w 421"/>
                  <a:gd name="T183" fmla="*/ 370 h 3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21" h="370">
                    <a:moveTo>
                      <a:pt x="55" y="0"/>
                    </a:moveTo>
                    <a:lnTo>
                      <a:pt x="51" y="5"/>
                    </a:lnTo>
                    <a:lnTo>
                      <a:pt x="48" y="10"/>
                    </a:lnTo>
                    <a:lnTo>
                      <a:pt x="43" y="15"/>
                    </a:lnTo>
                    <a:lnTo>
                      <a:pt x="39" y="19"/>
                    </a:lnTo>
                    <a:lnTo>
                      <a:pt x="35" y="26"/>
                    </a:lnTo>
                    <a:lnTo>
                      <a:pt x="31" y="32"/>
                    </a:lnTo>
                    <a:lnTo>
                      <a:pt x="29" y="39"/>
                    </a:lnTo>
                    <a:lnTo>
                      <a:pt x="29" y="45"/>
                    </a:lnTo>
                    <a:lnTo>
                      <a:pt x="29" y="55"/>
                    </a:lnTo>
                    <a:lnTo>
                      <a:pt x="27" y="61"/>
                    </a:lnTo>
                    <a:lnTo>
                      <a:pt x="26" y="64"/>
                    </a:lnTo>
                    <a:lnTo>
                      <a:pt x="29" y="64"/>
                    </a:lnTo>
                    <a:lnTo>
                      <a:pt x="32" y="64"/>
                    </a:lnTo>
                    <a:lnTo>
                      <a:pt x="34" y="63"/>
                    </a:lnTo>
                    <a:lnTo>
                      <a:pt x="35" y="63"/>
                    </a:lnTo>
                    <a:lnTo>
                      <a:pt x="37" y="63"/>
                    </a:lnTo>
                    <a:lnTo>
                      <a:pt x="39" y="61"/>
                    </a:lnTo>
                    <a:lnTo>
                      <a:pt x="42" y="59"/>
                    </a:lnTo>
                    <a:lnTo>
                      <a:pt x="45" y="58"/>
                    </a:lnTo>
                    <a:lnTo>
                      <a:pt x="48" y="56"/>
                    </a:lnTo>
                    <a:lnTo>
                      <a:pt x="50" y="56"/>
                    </a:lnTo>
                    <a:lnTo>
                      <a:pt x="51" y="56"/>
                    </a:lnTo>
                    <a:lnTo>
                      <a:pt x="53" y="58"/>
                    </a:lnTo>
                    <a:lnTo>
                      <a:pt x="55" y="59"/>
                    </a:lnTo>
                    <a:lnTo>
                      <a:pt x="56" y="61"/>
                    </a:lnTo>
                    <a:lnTo>
                      <a:pt x="58" y="63"/>
                    </a:lnTo>
                    <a:lnTo>
                      <a:pt x="61" y="64"/>
                    </a:lnTo>
                    <a:lnTo>
                      <a:pt x="63" y="66"/>
                    </a:lnTo>
                    <a:lnTo>
                      <a:pt x="66" y="67"/>
                    </a:lnTo>
                    <a:lnTo>
                      <a:pt x="67" y="67"/>
                    </a:lnTo>
                    <a:lnTo>
                      <a:pt x="70" y="67"/>
                    </a:lnTo>
                    <a:lnTo>
                      <a:pt x="72" y="67"/>
                    </a:lnTo>
                    <a:lnTo>
                      <a:pt x="75" y="66"/>
                    </a:lnTo>
                    <a:lnTo>
                      <a:pt x="80" y="66"/>
                    </a:lnTo>
                    <a:lnTo>
                      <a:pt x="83" y="64"/>
                    </a:lnTo>
                    <a:lnTo>
                      <a:pt x="86" y="64"/>
                    </a:lnTo>
                    <a:lnTo>
                      <a:pt x="88" y="64"/>
                    </a:lnTo>
                    <a:lnTo>
                      <a:pt x="90" y="64"/>
                    </a:lnTo>
                    <a:lnTo>
                      <a:pt x="91" y="64"/>
                    </a:lnTo>
                    <a:lnTo>
                      <a:pt x="93" y="64"/>
                    </a:lnTo>
                    <a:lnTo>
                      <a:pt x="96" y="64"/>
                    </a:lnTo>
                    <a:lnTo>
                      <a:pt x="101" y="64"/>
                    </a:lnTo>
                    <a:lnTo>
                      <a:pt x="106" y="63"/>
                    </a:lnTo>
                    <a:lnTo>
                      <a:pt x="109" y="63"/>
                    </a:lnTo>
                    <a:lnTo>
                      <a:pt x="114" y="63"/>
                    </a:lnTo>
                    <a:lnTo>
                      <a:pt x="115" y="63"/>
                    </a:lnTo>
                    <a:lnTo>
                      <a:pt x="118" y="61"/>
                    </a:lnTo>
                    <a:lnTo>
                      <a:pt x="120" y="61"/>
                    </a:lnTo>
                    <a:lnTo>
                      <a:pt x="122" y="58"/>
                    </a:lnTo>
                    <a:lnTo>
                      <a:pt x="120" y="56"/>
                    </a:lnTo>
                    <a:lnTo>
                      <a:pt x="120" y="53"/>
                    </a:lnTo>
                    <a:lnTo>
                      <a:pt x="118" y="51"/>
                    </a:lnTo>
                    <a:lnTo>
                      <a:pt x="117" y="53"/>
                    </a:lnTo>
                    <a:lnTo>
                      <a:pt x="110" y="55"/>
                    </a:lnTo>
                    <a:lnTo>
                      <a:pt x="107" y="55"/>
                    </a:lnTo>
                    <a:lnTo>
                      <a:pt x="106" y="56"/>
                    </a:lnTo>
                    <a:lnTo>
                      <a:pt x="102" y="58"/>
                    </a:lnTo>
                    <a:lnTo>
                      <a:pt x="101" y="58"/>
                    </a:lnTo>
                    <a:lnTo>
                      <a:pt x="99" y="58"/>
                    </a:lnTo>
                    <a:lnTo>
                      <a:pt x="98" y="58"/>
                    </a:lnTo>
                    <a:lnTo>
                      <a:pt x="94" y="58"/>
                    </a:lnTo>
                    <a:lnTo>
                      <a:pt x="93" y="55"/>
                    </a:lnTo>
                    <a:lnTo>
                      <a:pt x="90" y="53"/>
                    </a:lnTo>
                    <a:lnTo>
                      <a:pt x="88" y="51"/>
                    </a:lnTo>
                    <a:lnTo>
                      <a:pt x="86" y="50"/>
                    </a:lnTo>
                    <a:lnTo>
                      <a:pt x="85" y="48"/>
                    </a:lnTo>
                    <a:lnTo>
                      <a:pt x="86" y="48"/>
                    </a:lnTo>
                    <a:lnTo>
                      <a:pt x="88" y="47"/>
                    </a:lnTo>
                    <a:lnTo>
                      <a:pt x="93" y="47"/>
                    </a:lnTo>
                    <a:lnTo>
                      <a:pt x="98" y="47"/>
                    </a:lnTo>
                    <a:lnTo>
                      <a:pt x="101" y="47"/>
                    </a:lnTo>
                    <a:lnTo>
                      <a:pt x="104" y="45"/>
                    </a:lnTo>
                    <a:lnTo>
                      <a:pt x="107" y="45"/>
                    </a:lnTo>
                    <a:lnTo>
                      <a:pt x="110" y="45"/>
                    </a:lnTo>
                    <a:lnTo>
                      <a:pt x="112" y="43"/>
                    </a:lnTo>
                    <a:lnTo>
                      <a:pt x="112" y="42"/>
                    </a:lnTo>
                    <a:lnTo>
                      <a:pt x="114" y="40"/>
                    </a:lnTo>
                    <a:lnTo>
                      <a:pt x="114" y="37"/>
                    </a:lnTo>
                    <a:lnTo>
                      <a:pt x="114" y="35"/>
                    </a:lnTo>
                    <a:lnTo>
                      <a:pt x="114" y="34"/>
                    </a:lnTo>
                    <a:lnTo>
                      <a:pt x="115" y="34"/>
                    </a:lnTo>
                    <a:lnTo>
                      <a:pt x="117" y="34"/>
                    </a:lnTo>
                    <a:lnTo>
                      <a:pt x="118" y="35"/>
                    </a:lnTo>
                    <a:lnTo>
                      <a:pt x="122" y="37"/>
                    </a:lnTo>
                    <a:lnTo>
                      <a:pt x="126" y="39"/>
                    </a:lnTo>
                    <a:lnTo>
                      <a:pt x="128" y="40"/>
                    </a:lnTo>
                    <a:lnTo>
                      <a:pt x="128" y="42"/>
                    </a:lnTo>
                    <a:lnTo>
                      <a:pt x="128" y="43"/>
                    </a:lnTo>
                    <a:lnTo>
                      <a:pt x="130" y="47"/>
                    </a:lnTo>
                    <a:lnTo>
                      <a:pt x="130" y="48"/>
                    </a:lnTo>
                    <a:lnTo>
                      <a:pt x="131" y="50"/>
                    </a:lnTo>
                    <a:lnTo>
                      <a:pt x="134" y="50"/>
                    </a:lnTo>
                    <a:lnTo>
                      <a:pt x="139" y="51"/>
                    </a:lnTo>
                    <a:lnTo>
                      <a:pt x="142" y="53"/>
                    </a:lnTo>
                    <a:lnTo>
                      <a:pt x="145" y="55"/>
                    </a:lnTo>
                    <a:lnTo>
                      <a:pt x="149" y="55"/>
                    </a:lnTo>
                    <a:lnTo>
                      <a:pt x="150" y="56"/>
                    </a:lnTo>
                    <a:lnTo>
                      <a:pt x="150" y="59"/>
                    </a:lnTo>
                    <a:lnTo>
                      <a:pt x="150" y="61"/>
                    </a:lnTo>
                    <a:lnTo>
                      <a:pt x="149" y="64"/>
                    </a:lnTo>
                    <a:lnTo>
                      <a:pt x="147" y="67"/>
                    </a:lnTo>
                    <a:lnTo>
                      <a:pt x="144" y="69"/>
                    </a:lnTo>
                    <a:lnTo>
                      <a:pt x="142" y="69"/>
                    </a:lnTo>
                    <a:lnTo>
                      <a:pt x="141" y="71"/>
                    </a:lnTo>
                    <a:lnTo>
                      <a:pt x="141" y="72"/>
                    </a:lnTo>
                    <a:lnTo>
                      <a:pt x="141" y="75"/>
                    </a:lnTo>
                    <a:lnTo>
                      <a:pt x="142" y="78"/>
                    </a:lnTo>
                    <a:lnTo>
                      <a:pt x="144" y="82"/>
                    </a:lnTo>
                    <a:lnTo>
                      <a:pt x="147" y="83"/>
                    </a:lnTo>
                    <a:lnTo>
                      <a:pt x="150" y="85"/>
                    </a:lnTo>
                    <a:lnTo>
                      <a:pt x="153" y="85"/>
                    </a:lnTo>
                    <a:lnTo>
                      <a:pt x="157" y="85"/>
                    </a:lnTo>
                    <a:lnTo>
                      <a:pt x="161" y="86"/>
                    </a:lnTo>
                    <a:lnTo>
                      <a:pt x="163" y="86"/>
                    </a:lnTo>
                    <a:lnTo>
                      <a:pt x="168" y="90"/>
                    </a:lnTo>
                    <a:lnTo>
                      <a:pt x="169" y="91"/>
                    </a:lnTo>
                    <a:lnTo>
                      <a:pt x="174" y="91"/>
                    </a:lnTo>
                    <a:lnTo>
                      <a:pt x="176" y="91"/>
                    </a:lnTo>
                    <a:lnTo>
                      <a:pt x="179" y="91"/>
                    </a:lnTo>
                    <a:lnTo>
                      <a:pt x="181" y="90"/>
                    </a:lnTo>
                    <a:lnTo>
                      <a:pt x="181" y="88"/>
                    </a:lnTo>
                    <a:lnTo>
                      <a:pt x="181" y="83"/>
                    </a:lnTo>
                    <a:lnTo>
                      <a:pt x="177" y="80"/>
                    </a:lnTo>
                    <a:lnTo>
                      <a:pt x="174" y="75"/>
                    </a:lnTo>
                    <a:lnTo>
                      <a:pt x="171" y="72"/>
                    </a:lnTo>
                    <a:lnTo>
                      <a:pt x="169" y="71"/>
                    </a:lnTo>
                    <a:lnTo>
                      <a:pt x="166" y="69"/>
                    </a:lnTo>
                    <a:lnTo>
                      <a:pt x="165" y="67"/>
                    </a:lnTo>
                    <a:lnTo>
                      <a:pt x="163" y="67"/>
                    </a:lnTo>
                    <a:lnTo>
                      <a:pt x="161" y="64"/>
                    </a:lnTo>
                    <a:lnTo>
                      <a:pt x="161" y="63"/>
                    </a:lnTo>
                    <a:lnTo>
                      <a:pt x="163" y="59"/>
                    </a:lnTo>
                    <a:lnTo>
                      <a:pt x="163" y="58"/>
                    </a:lnTo>
                    <a:lnTo>
                      <a:pt x="166" y="56"/>
                    </a:lnTo>
                    <a:lnTo>
                      <a:pt x="169" y="51"/>
                    </a:lnTo>
                    <a:lnTo>
                      <a:pt x="169" y="50"/>
                    </a:lnTo>
                    <a:lnTo>
                      <a:pt x="171" y="48"/>
                    </a:lnTo>
                    <a:lnTo>
                      <a:pt x="173" y="47"/>
                    </a:lnTo>
                    <a:lnTo>
                      <a:pt x="171" y="47"/>
                    </a:lnTo>
                    <a:lnTo>
                      <a:pt x="169" y="47"/>
                    </a:lnTo>
                    <a:lnTo>
                      <a:pt x="166" y="47"/>
                    </a:lnTo>
                    <a:lnTo>
                      <a:pt x="163" y="47"/>
                    </a:lnTo>
                    <a:lnTo>
                      <a:pt x="158" y="47"/>
                    </a:lnTo>
                    <a:lnTo>
                      <a:pt x="155" y="47"/>
                    </a:lnTo>
                    <a:lnTo>
                      <a:pt x="155" y="45"/>
                    </a:lnTo>
                    <a:lnTo>
                      <a:pt x="155" y="43"/>
                    </a:lnTo>
                    <a:lnTo>
                      <a:pt x="155" y="42"/>
                    </a:lnTo>
                    <a:lnTo>
                      <a:pt x="155" y="40"/>
                    </a:lnTo>
                    <a:lnTo>
                      <a:pt x="155" y="37"/>
                    </a:lnTo>
                    <a:lnTo>
                      <a:pt x="153" y="34"/>
                    </a:lnTo>
                    <a:lnTo>
                      <a:pt x="152" y="32"/>
                    </a:lnTo>
                    <a:lnTo>
                      <a:pt x="150" y="31"/>
                    </a:lnTo>
                    <a:lnTo>
                      <a:pt x="149" y="31"/>
                    </a:lnTo>
                    <a:lnTo>
                      <a:pt x="145" y="31"/>
                    </a:lnTo>
                    <a:lnTo>
                      <a:pt x="144" y="32"/>
                    </a:lnTo>
                    <a:lnTo>
                      <a:pt x="142" y="32"/>
                    </a:lnTo>
                    <a:lnTo>
                      <a:pt x="139" y="31"/>
                    </a:lnTo>
                    <a:lnTo>
                      <a:pt x="136" y="29"/>
                    </a:lnTo>
                    <a:lnTo>
                      <a:pt x="138" y="26"/>
                    </a:lnTo>
                    <a:lnTo>
                      <a:pt x="141" y="23"/>
                    </a:lnTo>
                    <a:lnTo>
                      <a:pt x="144" y="23"/>
                    </a:lnTo>
                    <a:lnTo>
                      <a:pt x="145" y="21"/>
                    </a:lnTo>
                    <a:lnTo>
                      <a:pt x="147" y="21"/>
                    </a:lnTo>
                    <a:lnTo>
                      <a:pt x="149" y="21"/>
                    </a:lnTo>
                    <a:lnTo>
                      <a:pt x="150" y="21"/>
                    </a:lnTo>
                    <a:lnTo>
                      <a:pt x="152" y="23"/>
                    </a:lnTo>
                    <a:lnTo>
                      <a:pt x="155" y="24"/>
                    </a:lnTo>
                    <a:lnTo>
                      <a:pt x="158" y="26"/>
                    </a:lnTo>
                    <a:lnTo>
                      <a:pt x="163" y="27"/>
                    </a:lnTo>
                    <a:lnTo>
                      <a:pt x="166" y="29"/>
                    </a:lnTo>
                    <a:lnTo>
                      <a:pt x="169" y="31"/>
                    </a:lnTo>
                    <a:lnTo>
                      <a:pt x="171" y="32"/>
                    </a:lnTo>
                    <a:lnTo>
                      <a:pt x="174" y="34"/>
                    </a:lnTo>
                    <a:lnTo>
                      <a:pt x="176" y="34"/>
                    </a:lnTo>
                    <a:lnTo>
                      <a:pt x="177" y="35"/>
                    </a:lnTo>
                    <a:lnTo>
                      <a:pt x="181" y="37"/>
                    </a:lnTo>
                    <a:lnTo>
                      <a:pt x="182" y="40"/>
                    </a:lnTo>
                    <a:lnTo>
                      <a:pt x="182" y="43"/>
                    </a:lnTo>
                    <a:lnTo>
                      <a:pt x="181" y="45"/>
                    </a:lnTo>
                    <a:lnTo>
                      <a:pt x="181" y="48"/>
                    </a:lnTo>
                    <a:lnTo>
                      <a:pt x="182" y="53"/>
                    </a:lnTo>
                    <a:lnTo>
                      <a:pt x="184" y="56"/>
                    </a:lnTo>
                    <a:lnTo>
                      <a:pt x="185" y="58"/>
                    </a:lnTo>
                    <a:lnTo>
                      <a:pt x="187" y="58"/>
                    </a:lnTo>
                    <a:lnTo>
                      <a:pt x="189" y="56"/>
                    </a:lnTo>
                    <a:lnTo>
                      <a:pt x="190" y="55"/>
                    </a:lnTo>
                    <a:lnTo>
                      <a:pt x="192" y="53"/>
                    </a:lnTo>
                    <a:lnTo>
                      <a:pt x="193" y="51"/>
                    </a:lnTo>
                    <a:lnTo>
                      <a:pt x="195" y="50"/>
                    </a:lnTo>
                    <a:lnTo>
                      <a:pt x="198" y="48"/>
                    </a:lnTo>
                    <a:lnTo>
                      <a:pt x="200" y="47"/>
                    </a:lnTo>
                    <a:lnTo>
                      <a:pt x="203" y="47"/>
                    </a:lnTo>
                    <a:lnTo>
                      <a:pt x="205" y="47"/>
                    </a:lnTo>
                    <a:lnTo>
                      <a:pt x="206" y="47"/>
                    </a:lnTo>
                    <a:lnTo>
                      <a:pt x="208" y="47"/>
                    </a:lnTo>
                    <a:lnTo>
                      <a:pt x="209" y="47"/>
                    </a:lnTo>
                    <a:lnTo>
                      <a:pt x="211" y="47"/>
                    </a:lnTo>
                    <a:lnTo>
                      <a:pt x="214" y="48"/>
                    </a:lnTo>
                    <a:lnTo>
                      <a:pt x="217" y="50"/>
                    </a:lnTo>
                    <a:lnTo>
                      <a:pt x="219" y="51"/>
                    </a:lnTo>
                    <a:lnTo>
                      <a:pt x="222" y="53"/>
                    </a:lnTo>
                    <a:lnTo>
                      <a:pt x="225" y="53"/>
                    </a:lnTo>
                    <a:lnTo>
                      <a:pt x="228" y="53"/>
                    </a:lnTo>
                    <a:lnTo>
                      <a:pt x="230" y="55"/>
                    </a:lnTo>
                    <a:lnTo>
                      <a:pt x="233" y="55"/>
                    </a:lnTo>
                    <a:lnTo>
                      <a:pt x="235" y="55"/>
                    </a:lnTo>
                    <a:lnTo>
                      <a:pt x="236" y="58"/>
                    </a:lnTo>
                    <a:lnTo>
                      <a:pt x="236" y="61"/>
                    </a:lnTo>
                    <a:lnTo>
                      <a:pt x="235" y="63"/>
                    </a:lnTo>
                    <a:lnTo>
                      <a:pt x="233" y="64"/>
                    </a:lnTo>
                    <a:lnTo>
                      <a:pt x="225" y="66"/>
                    </a:lnTo>
                    <a:lnTo>
                      <a:pt x="224" y="66"/>
                    </a:lnTo>
                    <a:lnTo>
                      <a:pt x="222" y="66"/>
                    </a:lnTo>
                    <a:lnTo>
                      <a:pt x="221" y="66"/>
                    </a:lnTo>
                    <a:lnTo>
                      <a:pt x="219" y="66"/>
                    </a:lnTo>
                    <a:lnTo>
                      <a:pt x="217" y="66"/>
                    </a:lnTo>
                    <a:lnTo>
                      <a:pt x="216" y="67"/>
                    </a:lnTo>
                    <a:lnTo>
                      <a:pt x="216" y="69"/>
                    </a:lnTo>
                    <a:lnTo>
                      <a:pt x="217" y="72"/>
                    </a:lnTo>
                    <a:lnTo>
                      <a:pt x="219" y="77"/>
                    </a:lnTo>
                    <a:lnTo>
                      <a:pt x="219" y="80"/>
                    </a:lnTo>
                    <a:lnTo>
                      <a:pt x="221" y="82"/>
                    </a:lnTo>
                    <a:lnTo>
                      <a:pt x="225" y="82"/>
                    </a:lnTo>
                    <a:lnTo>
                      <a:pt x="228" y="82"/>
                    </a:lnTo>
                    <a:lnTo>
                      <a:pt x="232" y="82"/>
                    </a:lnTo>
                    <a:lnTo>
                      <a:pt x="233" y="82"/>
                    </a:lnTo>
                    <a:lnTo>
                      <a:pt x="235" y="82"/>
                    </a:lnTo>
                    <a:lnTo>
                      <a:pt x="236" y="82"/>
                    </a:lnTo>
                    <a:lnTo>
                      <a:pt x="236" y="83"/>
                    </a:lnTo>
                    <a:lnTo>
                      <a:pt x="236" y="85"/>
                    </a:lnTo>
                    <a:lnTo>
                      <a:pt x="236" y="88"/>
                    </a:lnTo>
                    <a:lnTo>
                      <a:pt x="235" y="90"/>
                    </a:lnTo>
                    <a:lnTo>
                      <a:pt x="233" y="93"/>
                    </a:lnTo>
                    <a:lnTo>
                      <a:pt x="232" y="94"/>
                    </a:lnTo>
                    <a:lnTo>
                      <a:pt x="228" y="94"/>
                    </a:lnTo>
                    <a:lnTo>
                      <a:pt x="227" y="96"/>
                    </a:lnTo>
                    <a:lnTo>
                      <a:pt x="225" y="98"/>
                    </a:lnTo>
                    <a:lnTo>
                      <a:pt x="224" y="99"/>
                    </a:lnTo>
                    <a:lnTo>
                      <a:pt x="222" y="102"/>
                    </a:lnTo>
                    <a:lnTo>
                      <a:pt x="222" y="106"/>
                    </a:lnTo>
                    <a:lnTo>
                      <a:pt x="221" y="107"/>
                    </a:lnTo>
                    <a:lnTo>
                      <a:pt x="222" y="109"/>
                    </a:lnTo>
                    <a:lnTo>
                      <a:pt x="224" y="110"/>
                    </a:lnTo>
                    <a:lnTo>
                      <a:pt x="225" y="114"/>
                    </a:lnTo>
                    <a:lnTo>
                      <a:pt x="225" y="115"/>
                    </a:lnTo>
                    <a:lnTo>
                      <a:pt x="225" y="117"/>
                    </a:lnTo>
                    <a:lnTo>
                      <a:pt x="228" y="123"/>
                    </a:lnTo>
                    <a:lnTo>
                      <a:pt x="232" y="129"/>
                    </a:lnTo>
                    <a:lnTo>
                      <a:pt x="233" y="134"/>
                    </a:lnTo>
                    <a:lnTo>
                      <a:pt x="232" y="137"/>
                    </a:lnTo>
                    <a:lnTo>
                      <a:pt x="232" y="142"/>
                    </a:lnTo>
                    <a:lnTo>
                      <a:pt x="230" y="147"/>
                    </a:lnTo>
                    <a:lnTo>
                      <a:pt x="228" y="153"/>
                    </a:lnTo>
                    <a:lnTo>
                      <a:pt x="230" y="157"/>
                    </a:lnTo>
                    <a:lnTo>
                      <a:pt x="232" y="161"/>
                    </a:lnTo>
                    <a:lnTo>
                      <a:pt x="233" y="165"/>
                    </a:lnTo>
                    <a:lnTo>
                      <a:pt x="233" y="168"/>
                    </a:lnTo>
                    <a:lnTo>
                      <a:pt x="233" y="171"/>
                    </a:lnTo>
                    <a:lnTo>
                      <a:pt x="235" y="174"/>
                    </a:lnTo>
                    <a:lnTo>
                      <a:pt x="235" y="176"/>
                    </a:lnTo>
                    <a:lnTo>
                      <a:pt x="235" y="179"/>
                    </a:lnTo>
                    <a:lnTo>
                      <a:pt x="233" y="180"/>
                    </a:lnTo>
                    <a:lnTo>
                      <a:pt x="233" y="182"/>
                    </a:lnTo>
                    <a:lnTo>
                      <a:pt x="232" y="180"/>
                    </a:lnTo>
                    <a:lnTo>
                      <a:pt x="228" y="177"/>
                    </a:lnTo>
                    <a:lnTo>
                      <a:pt x="222" y="174"/>
                    </a:lnTo>
                    <a:lnTo>
                      <a:pt x="219" y="173"/>
                    </a:lnTo>
                    <a:lnTo>
                      <a:pt x="216" y="173"/>
                    </a:lnTo>
                    <a:lnTo>
                      <a:pt x="211" y="173"/>
                    </a:lnTo>
                    <a:lnTo>
                      <a:pt x="209" y="173"/>
                    </a:lnTo>
                    <a:lnTo>
                      <a:pt x="206" y="173"/>
                    </a:lnTo>
                    <a:lnTo>
                      <a:pt x="203" y="174"/>
                    </a:lnTo>
                    <a:lnTo>
                      <a:pt x="201" y="176"/>
                    </a:lnTo>
                    <a:lnTo>
                      <a:pt x="200" y="176"/>
                    </a:lnTo>
                    <a:lnTo>
                      <a:pt x="197" y="177"/>
                    </a:lnTo>
                    <a:lnTo>
                      <a:pt x="195" y="177"/>
                    </a:lnTo>
                    <a:lnTo>
                      <a:pt x="193" y="179"/>
                    </a:lnTo>
                    <a:lnTo>
                      <a:pt x="190" y="185"/>
                    </a:lnTo>
                    <a:lnTo>
                      <a:pt x="189" y="188"/>
                    </a:lnTo>
                    <a:lnTo>
                      <a:pt x="185" y="195"/>
                    </a:lnTo>
                    <a:lnTo>
                      <a:pt x="184" y="200"/>
                    </a:lnTo>
                    <a:lnTo>
                      <a:pt x="184" y="204"/>
                    </a:lnTo>
                    <a:lnTo>
                      <a:pt x="185" y="211"/>
                    </a:lnTo>
                    <a:lnTo>
                      <a:pt x="189" y="214"/>
                    </a:lnTo>
                    <a:lnTo>
                      <a:pt x="195" y="219"/>
                    </a:lnTo>
                    <a:lnTo>
                      <a:pt x="205" y="222"/>
                    </a:lnTo>
                    <a:lnTo>
                      <a:pt x="206" y="220"/>
                    </a:lnTo>
                    <a:lnTo>
                      <a:pt x="209" y="217"/>
                    </a:lnTo>
                    <a:lnTo>
                      <a:pt x="211" y="216"/>
                    </a:lnTo>
                    <a:lnTo>
                      <a:pt x="213" y="212"/>
                    </a:lnTo>
                    <a:lnTo>
                      <a:pt x="216" y="211"/>
                    </a:lnTo>
                    <a:lnTo>
                      <a:pt x="217" y="211"/>
                    </a:lnTo>
                    <a:lnTo>
                      <a:pt x="219" y="209"/>
                    </a:lnTo>
                    <a:lnTo>
                      <a:pt x="222" y="209"/>
                    </a:lnTo>
                    <a:lnTo>
                      <a:pt x="225" y="212"/>
                    </a:lnTo>
                    <a:lnTo>
                      <a:pt x="225" y="214"/>
                    </a:lnTo>
                    <a:lnTo>
                      <a:pt x="225" y="217"/>
                    </a:lnTo>
                    <a:lnTo>
                      <a:pt x="225" y="219"/>
                    </a:lnTo>
                    <a:lnTo>
                      <a:pt x="227" y="219"/>
                    </a:lnTo>
                    <a:lnTo>
                      <a:pt x="228" y="219"/>
                    </a:lnTo>
                    <a:lnTo>
                      <a:pt x="232" y="219"/>
                    </a:lnTo>
                    <a:lnTo>
                      <a:pt x="233" y="217"/>
                    </a:lnTo>
                    <a:lnTo>
                      <a:pt x="236" y="217"/>
                    </a:lnTo>
                    <a:lnTo>
                      <a:pt x="240" y="216"/>
                    </a:lnTo>
                    <a:lnTo>
                      <a:pt x="243" y="214"/>
                    </a:lnTo>
                    <a:lnTo>
                      <a:pt x="246" y="214"/>
                    </a:lnTo>
                    <a:lnTo>
                      <a:pt x="248" y="216"/>
                    </a:lnTo>
                    <a:lnTo>
                      <a:pt x="248" y="217"/>
                    </a:lnTo>
                    <a:lnTo>
                      <a:pt x="249" y="219"/>
                    </a:lnTo>
                    <a:lnTo>
                      <a:pt x="251" y="220"/>
                    </a:lnTo>
                    <a:lnTo>
                      <a:pt x="252" y="222"/>
                    </a:lnTo>
                    <a:lnTo>
                      <a:pt x="252" y="224"/>
                    </a:lnTo>
                    <a:lnTo>
                      <a:pt x="256" y="225"/>
                    </a:lnTo>
                    <a:lnTo>
                      <a:pt x="257" y="225"/>
                    </a:lnTo>
                    <a:lnTo>
                      <a:pt x="259" y="225"/>
                    </a:lnTo>
                    <a:lnTo>
                      <a:pt x="260" y="225"/>
                    </a:lnTo>
                    <a:lnTo>
                      <a:pt x="262" y="225"/>
                    </a:lnTo>
                    <a:lnTo>
                      <a:pt x="265" y="225"/>
                    </a:lnTo>
                    <a:lnTo>
                      <a:pt x="267" y="224"/>
                    </a:lnTo>
                    <a:lnTo>
                      <a:pt x="270" y="224"/>
                    </a:lnTo>
                    <a:lnTo>
                      <a:pt x="272" y="224"/>
                    </a:lnTo>
                    <a:lnTo>
                      <a:pt x="273" y="224"/>
                    </a:lnTo>
                    <a:lnTo>
                      <a:pt x="275" y="224"/>
                    </a:lnTo>
                    <a:lnTo>
                      <a:pt x="276" y="224"/>
                    </a:lnTo>
                    <a:lnTo>
                      <a:pt x="278" y="222"/>
                    </a:lnTo>
                    <a:lnTo>
                      <a:pt x="280" y="220"/>
                    </a:lnTo>
                    <a:lnTo>
                      <a:pt x="281" y="217"/>
                    </a:lnTo>
                    <a:lnTo>
                      <a:pt x="284" y="214"/>
                    </a:lnTo>
                    <a:lnTo>
                      <a:pt x="284" y="211"/>
                    </a:lnTo>
                    <a:lnTo>
                      <a:pt x="286" y="208"/>
                    </a:lnTo>
                    <a:lnTo>
                      <a:pt x="286" y="206"/>
                    </a:lnTo>
                    <a:lnTo>
                      <a:pt x="288" y="203"/>
                    </a:lnTo>
                    <a:lnTo>
                      <a:pt x="288" y="201"/>
                    </a:lnTo>
                    <a:lnTo>
                      <a:pt x="291" y="200"/>
                    </a:lnTo>
                    <a:lnTo>
                      <a:pt x="294" y="200"/>
                    </a:lnTo>
                    <a:lnTo>
                      <a:pt x="299" y="198"/>
                    </a:lnTo>
                    <a:lnTo>
                      <a:pt x="302" y="198"/>
                    </a:lnTo>
                    <a:lnTo>
                      <a:pt x="307" y="198"/>
                    </a:lnTo>
                    <a:lnTo>
                      <a:pt x="310" y="196"/>
                    </a:lnTo>
                    <a:lnTo>
                      <a:pt x="315" y="196"/>
                    </a:lnTo>
                    <a:lnTo>
                      <a:pt x="316" y="193"/>
                    </a:lnTo>
                    <a:lnTo>
                      <a:pt x="319" y="192"/>
                    </a:lnTo>
                    <a:lnTo>
                      <a:pt x="323" y="188"/>
                    </a:lnTo>
                    <a:lnTo>
                      <a:pt x="324" y="184"/>
                    </a:lnTo>
                    <a:lnTo>
                      <a:pt x="327" y="182"/>
                    </a:lnTo>
                    <a:lnTo>
                      <a:pt x="329" y="182"/>
                    </a:lnTo>
                    <a:lnTo>
                      <a:pt x="331" y="182"/>
                    </a:lnTo>
                    <a:lnTo>
                      <a:pt x="332" y="182"/>
                    </a:lnTo>
                    <a:lnTo>
                      <a:pt x="334" y="182"/>
                    </a:lnTo>
                    <a:lnTo>
                      <a:pt x="335" y="182"/>
                    </a:lnTo>
                    <a:lnTo>
                      <a:pt x="337" y="184"/>
                    </a:lnTo>
                    <a:lnTo>
                      <a:pt x="340" y="182"/>
                    </a:lnTo>
                    <a:lnTo>
                      <a:pt x="345" y="182"/>
                    </a:lnTo>
                    <a:lnTo>
                      <a:pt x="348" y="180"/>
                    </a:lnTo>
                    <a:lnTo>
                      <a:pt x="353" y="179"/>
                    </a:lnTo>
                    <a:lnTo>
                      <a:pt x="356" y="179"/>
                    </a:lnTo>
                    <a:lnTo>
                      <a:pt x="359" y="177"/>
                    </a:lnTo>
                    <a:lnTo>
                      <a:pt x="361" y="176"/>
                    </a:lnTo>
                    <a:lnTo>
                      <a:pt x="363" y="176"/>
                    </a:lnTo>
                    <a:lnTo>
                      <a:pt x="364" y="176"/>
                    </a:lnTo>
                    <a:lnTo>
                      <a:pt x="366" y="177"/>
                    </a:lnTo>
                    <a:lnTo>
                      <a:pt x="367" y="177"/>
                    </a:lnTo>
                    <a:lnTo>
                      <a:pt x="369" y="177"/>
                    </a:lnTo>
                    <a:lnTo>
                      <a:pt x="372" y="179"/>
                    </a:lnTo>
                    <a:lnTo>
                      <a:pt x="375" y="179"/>
                    </a:lnTo>
                    <a:lnTo>
                      <a:pt x="379" y="179"/>
                    </a:lnTo>
                    <a:lnTo>
                      <a:pt x="383" y="177"/>
                    </a:lnTo>
                    <a:lnTo>
                      <a:pt x="388" y="174"/>
                    </a:lnTo>
                    <a:lnTo>
                      <a:pt x="391" y="171"/>
                    </a:lnTo>
                    <a:lnTo>
                      <a:pt x="396" y="168"/>
                    </a:lnTo>
                    <a:lnTo>
                      <a:pt x="401" y="166"/>
                    </a:lnTo>
                    <a:lnTo>
                      <a:pt x="406" y="163"/>
                    </a:lnTo>
                    <a:lnTo>
                      <a:pt x="409" y="163"/>
                    </a:lnTo>
                    <a:lnTo>
                      <a:pt x="415" y="166"/>
                    </a:lnTo>
                    <a:lnTo>
                      <a:pt x="418" y="171"/>
                    </a:lnTo>
                    <a:lnTo>
                      <a:pt x="418" y="176"/>
                    </a:lnTo>
                    <a:lnTo>
                      <a:pt x="418" y="182"/>
                    </a:lnTo>
                    <a:lnTo>
                      <a:pt x="418" y="188"/>
                    </a:lnTo>
                    <a:lnTo>
                      <a:pt x="418" y="195"/>
                    </a:lnTo>
                    <a:lnTo>
                      <a:pt x="418" y="201"/>
                    </a:lnTo>
                    <a:lnTo>
                      <a:pt x="418" y="206"/>
                    </a:lnTo>
                    <a:lnTo>
                      <a:pt x="420" y="211"/>
                    </a:lnTo>
                    <a:lnTo>
                      <a:pt x="420" y="214"/>
                    </a:lnTo>
                    <a:lnTo>
                      <a:pt x="418" y="219"/>
                    </a:lnTo>
                    <a:lnTo>
                      <a:pt x="418" y="227"/>
                    </a:lnTo>
                    <a:lnTo>
                      <a:pt x="417" y="232"/>
                    </a:lnTo>
                    <a:lnTo>
                      <a:pt x="417" y="236"/>
                    </a:lnTo>
                    <a:lnTo>
                      <a:pt x="415" y="243"/>
                    </a:lnTo>
                    <a:lnTo>
                      <a:pt x="415" y="247"/>
                    </a:lnTo>
                    <a:lnTo>
                      <a:pt x="414" y="254"/>
                    </a:lnTo>
                    <a:lnTo>
                      <a:pt x="412" y="259"/>
                    </a:lnTo>
                    <a:lnTo>
                      <a:pt x="409" y="263"/>
                    </a:lnTo>
                    <a:lnTo>
                      <a:pt x="406" y="270"/>
                    </a:lnTo>
                    <a:lnTo>
                      <a:pt x="402" y="275"/>
                    </a:lnTo>
                    <a:lnTo>
                      <a:pt x="399" y="279"/>
                    </a:lnTo>
                    <a:lnTo>
                      <a:pt x="398" y="283"/>
                    </a:lnTo>
                    <a:lnTo>
                      <a:pt x="394" y="287"/>
                    </a:lnTo>
                    <a:lnTo>
                      <a:pt x="391" y="292"/>
                    </a:lnTo>
                    <a:lnTo>
                      <a:pt x="390" y="297"/>
                    </a:lnTo>
                    <a:lnTo>
                      <a:pt x="385" y="303"/>
                    </a:lnTo>
                    <a:lnTo>
                      <a:pt x="382" y="310"/>
                    </a:lnTo>
                    <a:lnTo>
                      <a:pt x="377" y="316"/>
                    </a:lnTo>
                    <a:lnTo>
                      <a:pt x="374" y="321"/>
                    </a:lnTo>
                    <a:lnTo>
                      <a:pt x="372" y="326"/>
                    </a:lnTo>
                    <a:lnTo>
                      <a:pt x="371" y="329"/>
                    </a:lnTo>
                    <a:lnTo>
                      <a:pt x="369" y="330"/>
                    </a:lnTo>
                    <a:lnTo>
                      <a:pt x="367" y="334"/>
                    </a:lnTo>
                    <a:lnTo>
                      <a:pt x="366" y="335"/>
                    </a:lnTo>
                    <a:lnTo>
                      <a:pt x="363" y="338"/>
                    </a:lnTo>
                    <a:lnTo>
                      <a:pt x="359" y="341"/>
                    </a:lnTo>
                    <a:lnTo>
                      <a:pt x="358" y="345"/>
                    </a:lnTo>
                    <a:lnTo>
                      <a:pt x="356" y="346"/>
                    </a:lnTo>
                    <a:lnTo>
                      <a:pt x="356" y="348"/>
                    </a:lnTo>
                    <a:lnTo>
                      <a:pt x="355" y="351"/>
                    </a:lnTo>
                    <a:lnTo>
                      <a:pt x="353" y="353"/>
                    </a:lnTo>
                    <a:lnTo>
                      <a:pt x="351" y="354"/>
                    </a:lnTo>
                    <a:lnTo>
                      <a:pt x="350" y="356"/>
                    </a:lnTo>
                    <a:lnTo>
                      <a:pt x="347" y="357"/>
                    </a:lnTo>
                    <a:lnTo>
                      <a:pt x="343" y="361"/>
                    </a:lnTo>
                    <a:lnTo>
                      <a:pt x="342" y="362"/>
                    </a:lnTo>
                    <a:lnTo>
                      <a:pt x="340" y="364"/>
                    </a:lnTo>
                    <a:lnTo>
                      <a:pt x="337" y="365"/>
                    </a:lnTo>
                    <a:lnTo>
                      <a:pt x="335" y="367"/>
                    </a:lnTo>
                    <a:lnTo>
                      <a:pt x="335" y="369"/>
                    </a:lnTo>
                    <a:lnTo>
                      <a:pt x="337" y="354"/>
                    </a:lnTo>
                    <a:lnTo>
                      <a:pt x="339" y="345"/>
                    </a:lnTo>
                    <a:lnTo>
                      <a:pt x="340" y="335"/>
                    </a:lnTo>
                    <a:lnTo>
                      <a:pt x="340" y="324"/>
                    </a:lnTo>
                    <a:lnTo>
                      <a:pt x="342" y="318"/>
                    </a:lnTo>
                    <a:lnTo>
                      <a:pt x="342" y="313"/>
                    </a:lnTo>
                    <a:lnTo>
                      <a:pt x="343" y="310"/>
                    </a:lnTo>
                    <a:lnTo>
                      <a:pt x="343" y="305"/>
                    </a:lnTo>
                    <a:lnTo>
                      <a:pt x="342" y="303"/>
                    </a:lnTo>
                    <a:lnTo>
                      <a:pt x="340" y="300"/>
                    </a:lnTo>
                    <a:lnTo>
                      <a:pt x="337" y="298"/>
                    </a:lnTo>
                    <a:lnTo>
                      <a:pt x="334" y="297"/>
                    </a:lnTo>
                    <a:lnTo>
                      <a:pt x="327" y="295"/>
                    </a:lnTo>
                    <a:lnTo>
                      <a:pt x="323" y="295"/>
                    </a:lnTo>
                    <a:lnTo>
                      <a:pt x="319" y="295"/>
                    </a:lnTo>
                    <a:lnTo>
                      <a:pt x="315" y="295"/>
                    </a:lnTo>
                    <a:lnTo>
                      <a:pt x="311" y="295"/>
                    </a:lnTo>
                    <a:lnTo>
                      <a:pt x="307" y="295"/>
                    </a:lnTo>
                    <a:lnTo>
                      <a:pt x="302" y="294"/>
                    </a:lnTo>
                    <a:lnTo>
                      <a:pt x="297" y="290"/>
                    </a:lnTo>
                    <a:lnTo>
                      <a:pt x="292" y="289"/>
                    </a:lnTo>
                    <a:lnTo>
                      <a:pt x="291" y="289"/>
                    </a:lnTo>
                    <a:lnTo>
                      <a:pt x="288" y="289"/>
                    </a:lnTo>
                    <a:lnTo>
                      <a:pt x="288" y="287"/>
                    </a:lnTo>
                    <a:lnTo>
                      <a:pt x="288" y="286"/>
                    </a:lnTo>
                    <a:lnTo>
                      <a:pt x="288" y="284"/>
                    </a:lnTo>
                    <a:lnTo>
                      <a:pt x="286" y="279"/>
                    </a:lnTo>
                    <a:lnTo>
                      <a:pt x="286" y="273"/>
                    </a:lnTo>
                    <a:lnTo>
                      <a:pt x="286" y="265"/>
                    </a:lnTo>
                    <a:lnTo>
                      <a:pt x="286" y="260"/>
                    </a:lnTo>
                    <a:lnTo>
                      <a:pt x="286" y="254"/>
                    </a:lnTo>
                    <a:lnTo>
                      <a:pt x="286" y="251"/>
                    </a:lnTo>
                    <a:lnTo>
                      <a:pt x="286" y="246"/>
                    </a:lnTo>
                    <a:lnTo>
                      <a:pt x="286" y="244"/>
                    </a:lnTo>
                    <a:lnTo>
                      <a:pt x="284" y="241"/>
                    </a:lnTo>
                    <a:lnTo>
                      <a:pt x="281" y="239"/>
                    </a:lnTo>
                    <a:lnTo>
                      <a:pt x="276" y="238"/>
                    </a:lnTo>
                    <a:lnTo>
                      <a:pt x="275" y="238"/>
                    </a:lnTo>
                    <a:lnTo>
                      <a:pt x="273" y="238"/>
                    </a:lnTo>
                    <a:lnTo>
                      <a:pt x="272" y="239"/>
                    </a:lnTo>
                    <a:lnTo>
                      <a:pt x="270" y="239"/>
                    </a:lnTo>
                    <a:lnTo>
                      <a:pt x="267" y="241"/>
                    </a:lnTo>
                    <a:lnTo>
                      <a:pt x="264" y="241"/>
                    </a:lnTo>
                    <a:lnTo>
                      <a:pt x="259" y="241"/>
                    </a:lnTo>
                    <a:lnTo>
                      <a:pt x="254" y="241"/>
                    </a:lnTo>
                    <a:lnTo>
                      <a:pt x="251" y="243"/>
                    </a:lnTo>
                    <a:lnTo>
                      <a:pt x="248" y="243"/>
                    </a:lnTo>
                    <a:lnTo>
                      <a:pt x="244" y="243"/>
                    </a:lnTo>
                    <a:lnTo>
                      <a:pt x="241" y="244"/>
                    </a:lnTo>
                    <a:lnTo>
                      <a:pt x="238" y="243"/>
                    </a:lnTo>
                    <a:lnTo>
                      <a:pt x="233" y="243"/>
                    </a:lnTo>
                    <a:lnTo>
                      <a:pt x="230" y="241"/>
                    </a:lnTo>
                    <a:lnTo>
                      <a:pt x="225" y="238"/>
                    </a:lnTo>
                    <a:lnTo>
                      <a:pt x="222" y="236"/>
                    </a:lnTo>
                    <a:lnTo>
                      <a:pt x="219" y="235"/>
                    </a:lnTo>
                    <a:lnTo>
                      <a:pt x="217" y="235"/>
                    </a:lnTo>
                    <a:lnTo>
                      <a:pt x="214" y="235"/>
                    </a:lnTo>
                    <a:lnTo>
                      <a:pt x="213" y="235"/>
                    </a:lnTo>
                    <a:lnTo>
                      <a:pt x="209" y="236"/>
                    </a:lnTo>
                    <a:lnTo>
                      <a:pt x="206" y="239"/>
                    </a:lnTo>
                    <a:lnTo>
                      <a:pt x="203" y="241"/>
                    </a:lnTo>
                    <a:lnTo>
                      <a:pt x="200" y="244"/>
                    </a:lnTo>
                    <a:lnTo>
                      <a:pt x="198" y="247"/>
                    </a:lnTo>
                    <a:lnTo>
                      <a:pt x="195" y="249"/>
                    </a:lnTo>
                    <a:lnTo>
                      <a:pt x="193" y="251"/>
                    </a:lnTo>
                    <a:lnTo>
                      <a:pt x="192" y="251"/>
                    </a:lnTo>
                    <a:lnTo>
                      <a:pt x="189" y="251"/>
                    </a:lnTo>
                    <a:lnTo>
                      <a:pt x="184" y="251"/>
                    </a:lnTo>
                    <a:lnTo>
                      <a:pt x="179" y="249"/>
                    </a:lnTo>
                    <a:lnTo>
                      <a:pt x="176" y="249"/>
                    </a:lnTo>
                    <a:lnTo>
                      <a:pt x="173" y="249"/>
                    </a:lnTo>
                    <a:lnTo>
                      <a:pt x="169" y="251"/>
                    </a:lnTo>
                    <a:lnTo>
                      <a:pt x="166" y="251"/>
                    </a:lnTo>
                    <a:lnTo>
                      <a:pt x="163" y="249"/>
                    </a:lnTo>
                    <a:lnTo>
                      <a:pt x="160" y="246"/>
                    </a:lnTo>
                    <a:lnTo>
                      <a:pt x="157" y="241"/>
                    </a:lnTo>
                    <a:lnTo>
                      <a:pt x="155" y="236"/>
                    </a:lnTo>
                    <a:lnTo>
                      <a:pt x="152" y="233"/>
                    </a:lnTo>
                    <a:lnTo>
                      <a:pt x="150" y="230"/>
                    </a:lnTo>
                    <a:lnTo>
                      <a:pt x="149" y="228"/>
                    </a:lnTo>
                    <a:lnTo>
                      <a:pt x="149" y="227"/>
                    </a:lnTo>
                    <a:lnTo>
                      <a:pt x="145" y="225"/>
                    </a:lnTo>
                    <a:lnTo>
                      <a:pt x="144" y="224"/>
                    </a:lnTo>
                    <a:lnTo>
                      <a:pt x="141" y="220"/>
                    </a:lnTo>
                    <a:lnTo>
                      <a:pt x="138" y="219"/>
                    </a:lnTo>
                    <a:lnTo>
                      <a:pt x="136" y="217"/>
                    </a:lnTo>
                    <a:lnTo>
                      <a:pt x="134" y="216"/>
                    </a:lnTo>
                    <a:lnTo>
                      <a:pt x="133" y="216"/>
                    </a:lnTo>
                    <a:lnTo>
                      <a:pt x="131" y="214"/>
                    </a:lnTo>
                    <a:lnTo>
                      <a:pt x="128" y="214"/>
                    </a:lnTo>
                    <a:lnTo>
                      <a:pt x="126" y="214"/>
                    </a:lnTo>
                    <a:lnTo>
                      <a:pt x="123" y="212"/>
                    </a:lnTo>
                    <a:lnTo>
                      <a:pt x="120" y="212"/>
                    </a:lnTo>
                    <a:lnTo>
                      <a:pt x="117" y="212"/>
                    </a:lnTo>
                    <a:lnTo>
                      <a:pt x="114" y="212"/>
                    </a:lnTo>
                    <a:lnTo>
                      <a:pt x="112" y="212"/>
                    </a:lnTo>
                    <a:lnTo>
                      <a:pt x="110" y="212"/>
                    </a:lnTo>
                    <a:lnTo>
                      <a:pt x="110" y="214"/>
                    </a:lnTo>
                    <a:lnTo>
                      <a:pt x="110" y="216"/>
                    </a:lnTo>
                    <a:lnTo>
                      <a:pt x="114" y="220"/>
                    </a:lnTo>
                    <a:lnTo>
                      <a:pt x="117" y="224"/>
                    </a:lnTo>
                    <a:lnTo>
                      <a:pt x="122" y="227"/>
                    </a:lnTo>
                    <a:lnTo>
                      <a:pt x="123" y="228"/>
                    </a:lnTo>
                    <a:lnTo>
                      <a:pt x="126" y="230"/>
                    </a:lnTo>
                    <a:lnTo>
                      <a:pt x="128" y="232"/>
                    </a:lnTo>
                    <a:lnTo>
                      <a:pt x="131" y="233"/>
                    </a:lnTo>
                    <a:lnTo>
                      <a:pt x="134" y="233"/>
                    </a:lnTo>
                    <a:lnTo>
                      <a:pt x="136" y="235"/>
                    </a:lnTo>
                    <a:lnTo>
                      <a:pt x="134" y="238"/>
                    </a:lnTo>
                    <a:lnTo>
                      <a:pt x="133" y="239"/>
                    </a:lnTo>
                    <a:lnTo>
                      <a:pt x="131" y="239"/>
                    </a:lnTo>
                    <a:lnTo>
                      <a:pt x="126" y="238"/>
                    </a:lnTo>
                    <a:lnTo>
                      <a:pt x="122" y="236"/>
                    </a:lnTo>
                    <a:lnTo>
                      <a:pt x="117" y="235"/>
                    </a:lnTo>
                    <a:lnTo>
                      <a:pt x="114" y="233"/>
                    </a:lnTo>
                    <a:lnTo>
                      <a:pt x="110" y="232"/>
                    </a:lnTo>
                    <a:lnTo>
                      <a:pt x="109" y="230"/>
                    </a:lnTo>
                    <a:lnTo>
                      <a:pt x="106" y="228"/>
                    </a:lnTo>
                    <a:lnTo>
                      <a:pt x="104" y="227"/>
                    </a:lnTo>
                    <a:lnTo>
                      <a:pt x="101" y="222"/>
                    </a:lnTo>
                    <a:lnTo>
                      <a:pt x="99" y="219"/>
                    </a:lnTo>
                    <a:lnTo>
                      <a:pt x="98" y="214"/>
                    </a:lnTo>
                    <a:lnTo>
                      <a:pt x="98" y="208"/>
                    </a:lnTo>
                    <a:lnTo>
                      <a:pt x="98" y="201"/>
                    </a:lnTo>
                    <a:lnTo>
                      <a:pt x="96" y="200"/>
                    </a:lnTo>
                    <a:lnTo>
                      <a:pt x="93" y="196"/>
                    </a:lnTo>
                    <a:lnTo>
                      <a:pt x="88" y="193"/>
                    </a:lnTo>
                    <a:lnTo>
                      <a:pt x="85" y="190"/>
                    </a:lnTo>
                    <a:lnTo>
                      <a:pt x="82" y="188"/>
                    </a:lnTo>
                    <a:lnTo>
                      <a:pt x="80" y="187"/>
                    </a:lnTo>
                    <a:lnTo>
                      <a:pt x="78" y="185"/>
                    </a:lnTo>
                    <a:lnTo>
                      <a:pt x="77" y="184"/>
                    </a:lnTo>
                    <a:lnTo>
                      <a:pt x="75" y="182"/>
                    </a:lnTo>
                    <a:lnTo>
                      <a:pt x="74" y="180"/>
                    </a:lnTo>
                    <a:lnTo>
                      <a:pt x="74" y="179"/>
                    </a:lnTo>
                    <a:lnTo>
                      <a:pt x="74" y="176"/>
                    </a:lnTo>
                    <a:lnTo>
                      <a:pt x="75" y="171"/>
                    </a:lnTo>
                    <a:lnTo>
                      <a:pt x="75" y="165"/>
                    </a:lnTo>
                    <a:lnTo>
                      <a:pt x="74" y="157"/>
                    </a:lnTo>
                    <a:lnTo>
                      <a:pt x="74" y="153"/>
                    </a:lnTo>
                    <a:lnTo>
                      <a:pt x="72" y="150"/>
                    </a:lnTo>
                    <a:lnTo>
                      <a:pt x="70" y="147"/>
                    </a:lnTo>
                    <a:lnTo>
                      <a:pt x="69" y="145"/>
                    </a:lnTo>
                    <a:lnTo>
                      <a:pt x="66" y="144"/>
                    </a:lnTo>
                    <a:lnTo>
                      <a:pt x="64" y="141"/>
                    </a:lnTo>
                    <a:lnTo>
                      <a:pt x="63" y="139"/>
                    </a:lnTo>
                    <a:lnTo>
                      <a:pt x="61" y="136"/>
                    </a:lnTo>
                    <a:lnTo>
                      <a:pt x="59" y="133"/>
                    </a:lnTo>
                    <a:lnTo>
                      <a:pt x="58" y="129"/>
                    </a:lnTo>
                    <a:lnTo>
                      <a:pt x="56" y="128"/>
                    </a:lnTo>
                    <a:lnTo>
                      <a:pt x="55" y="126"/>
                    </a:lnTo>
                    <a:lnTo>
                      <a:pt x="53" y="125"/>
                    </a:lnTo>
                    <a:lnTo>
                      <a:pt x="53" y="123"/>
                    </a:lnTo>
                    <a:lnTo>
                      <a:pt x="55" y="123"/>
                    </a:lnTo>
                    <a:lnTo>
                      <a:pt x="58" y="123"/>
                    </a:lnTo>
                    <a:lnTo>
                      <a:pt x="59" y="125"/>
                    </a:lnTo>
                    <a:lnTo>
                      <a:pt x="61" y="125"/>
                    </a:lnTo>
                    <a:lnTo>
                      <a:pt x="63" y="126"/>
                    </a:lnTo>
                    <a:lnTo>
                      <a:pt x="64" y="126"/>
                    </a:lnTo>
                    <a:lnTo>
                      <a:pt x="66" y="126"/>
                    </a:lnTo>
                    <a:lnTo>
                      <a:pt x="67" y="125"/>
                    </a:lnTo>
                    <a:lnTo>
                      <a:pt x="69" y="118"/>
                    </a:lnTo>
                    <a:lnTo>
                      <a:pt x="70" y="114"/>
                    </a:lnTo>
                    <a:lnTo>
                      <a:pt x="69" y="110"/>
                    </a:lnTo>
                    <a:lnTo>
                      <a:pt x="66" y="109"/>
                    </a:lnTo>
                    <a:lnTo>
                      <a:pt x="64" y="109"/>
                    </a:lnTo>
                    <a:lnTo>
                      <a:pt x="63" y="109"/>
                    </a:lnTo>
                    <a:lnTo>
                      <a:pt x="61" y="109"/>
                    </a:lnTo>
                    <a:lnTo>
                      <a:pt x="59" y="110"/>
                    </a:lnTo>
                    <a:lnTo>
                      <a:pt x="58" y="110"/>
                    </a:lnTo>
                    <a:lnTo>
                      <a:pt x="56" y="110"/>
                    </a:lnTo>
                    <a:lnTo>
                      <a:pt x="55" y="110"/>
                    </a:lnTo>
                    <a:lnTo>
                      <a:pt x="51" y="110"/>
                    </a:lnTo>
                    <a:lnTo>
                      <a:pt x="50" y="109"/>
                    </a:lnTo>
                    <a:lnTo>
                      <a:pt x="45" y="106"/>
                    </a:lnTo>
                    <a:lnTo>
                      <a:pt x="43" y="104"/>
                    </a:lnTo>
                    <a:lnTo>
                      <a:pt x="40" y="102"/>
                    </a:lnTo>
                    <a:lnTo>
                      <a:pt x="37" y="102"/>
                    </a:lnTo>
                    <a:lnTo>
                      <a:pt x="34" y="102"/>
                    </a:lnTo>
                    <a:lnTo>
                      <a:pt x="29" y="102"/>
                    </a:lnTo>
                    <a:lnTo>
                      <a:pt x="26" y="102"/>
                    </a:lnTo>
                    <a:lnTo>
                      <a:pt x="23" y="104"/>
                    </a:lnTo>
                    <a:lnTo>
                      <a:pt x="21" y="104"/>
                    </a:lnTo>
                    <a:lnTo>
                      <a:pt x="16" y="104"/>
                    </a:lnTo>
                    <a:lnTo>
                      <a:pt x="13" y="104"/>
                    </a:lnTo>
                    <a:lnTo>
                      <a:pt x="13" y="101"/>
                    </a:lnTo>
                    <a:lnTo>
                      <a:pt x="15" y="96"/>
                    </a:lnTo>
                    <a:lnTo>
                      <a:pt x="16" y="93"/>
                    </a:lnTo>
                    <a:lnTo>
                      <a:pt x="19" y="91"/>
                    </a:lnTo>
                    <a:lnTo>
                      <a:pt x="21" y="90"/>
                    </a:lnTo>
                    <a:lnTo>
                      <a:pt x="23" y="88"/>
                    </a:lnTo>
                    <a:lnTo>
                      <a:pt x="24" y="86"/>
                    </a:lnTo>
                    <a:lnTo>
                      <a:pt x="26" y="85"/>
                    </a:lnTo>
                    <a:lnTo>
                      <a:pt x="26" y="82"/>
                    </a:lnTo>
                    <a:lnTo>
                      <a:pt x="27" y="80"/>
                    </a:lnTo>
                    <a:lnTo>
                      <a:pt x="27" y="74"/>
                    </a:lnTo>
                    <a:lnTo>
                      <a:pt x="27" y="71"/>
                    </a:lnTo>
                    <a:lnTo>
                      <a:pt x="27" y="69"/>
                    </a:lnTo>
                    <a:lnTo>
                      <a:pt x="23" y="67"/>
                    </a:lnTo>
                    <a:lnTo>
                      <a:pt x="19" y="67"/>
                    </a:lnTo>
                    <a:lnTo>
                      <a:pt x="18" y="69"/>
                    </a:lnTo>
                    <a:lnTo>
                      <a:pt x="15" y="69"/>
                    </a:lnTo>
                    <a:lnTo>
                      <a:pt x="13" y="71"/>
                    </a:lnTo>
                    <a:lnTo>
                      <a:pt x="11" y="72"/>
                    </a:lnTo>
                    <a:lnTo>
                      <a:pt x="10" y="72"/>
                    </a:lnTo>
                    <a:lnTo>
                      <a:pt x="8" y="72"/>
                    </a:lnTo>
                    <a:lnTo>
                      <a:pt x="5" y="72"/>
                    </a:lnTo>
                    <a:lnTo>
                      <a:pt x="3" y="71"/>
                    </a:lnTo>
                    <a:lnTo>
                      <a:pt x="2" y="71"/>
                    </a:lnTo>
                    <a:lnTo>
                      <a:pt x="0" y="71"/>
                    </a:lnTo>
                    <a:lnTo>
                      <a:pt x="3" y="64"/>
                    </a:lnTo>
                    <a:lnTo>
                      <a:pt x="8" y="55"/>
                    </a:lnTo>
                    <a:lnTo>
                      <a:pt x="16" y="43"/>
                    </a:lnTo>
                    <a:lnTo>
                      <a:pt x="24" y="32"/>
                    </a:lnTo>
                    <a:lnTo>
                      <a:pt x="32" y="23"/>
                    </a:lnTo>
                    <a:lnTo>
                      <a:pt x="40" y="13"/>
                    </a:lnTo>
                    <a:lnTo>
                      <a:pt x="48" y="5"/>
                    </a:lnTo>
                    <a:lnTo>
                      <a:pt x="55" y="0"/>
                    </a:lnTo>
                  </a:path>
                </a:pathLst>
              </a:custGeom>
              <a:solidFill>
                <a:srgbClr val="006600"/>
              </a:solidFill>
              <a:ln w="9525" cap="rnd">
                <a:noFill/>
                <a:round/>
                <a:headEnd/>
                <a:tailEnd/>
              </a:ln>
            </p:spPr>
            <p:txBody>
              <a:bodyPr/>
              <a:lstStyle/>
              <a:p>
                <a:endParaRPr lang="zh-CN" altLang="en-US"/>
              </a:p>
            </p:txBody>
          </p:sp>
          <p:sp>
            <p:nvSpPr>
              <p:cNvPr id="90140" name="Freeform 14"/>
              <p:cNvSpPr>
                <a:spLocks/>
              </p:cNvSpPr>
              <p:nvPr/>
            </p:nvSpPr>
            <p:spPr bwMode="auto">
              <a:xfrm>
                <a:off x="1677" y="2402"/>
                <a:ext cx="87" cy="47"/>
              </a:xfrm>
              <a:custGeom>
                <a:avLst/>
                <a:gdLst>
                  <a:gd name="T0" fmla="*/ 1 w 87"/>
                  <a:gd name="T1" fmla="*/ 34 h 47"/>
                  <a:gd name="T2" fmla="*/ 6 w 87"/>
                  <a:gd name="T3" fmla="*/ 31 h 47"/>
                  <a:gd name="T4" fmla="*/ 11 w 87"/>
                  <a:gd name="T5" fmla="*/ 29 h 47"/>
                  <a:gd name="T6" fmla="*/ 17 w 87"/>
                  <a:gd name="T7" fmla="*/ 29 h 47"/>
                  <a:gd name="T8" fmla="*/ 22 w 87"/>
                  <a:gd name="T9" fmla="*/ 29 h 47"/>
                  <a:gd name="T10" fmla="*/ 27 w 87"/>
                  <a:gd name="T11" fmla="*/ 29 h 47"/>
                  <a:gd name="T12" fmla="*/ 33 w 87"/>
                  <a:gd name="T13" fmla="*/ 31 h 47"/>
                  <a:gd name="T14" fmla="*/ 38 w 87"/>
                  <a:gd name="T15" fmla="*/ 32 h 47"/>
                  <a:gd name="T16" fmla="*/ 43 w 87"/>
                  <a:gd name="T17" fmla="*/ 35 h 47"/>
                  <a:gd name="T18" fmla="*/ 49 w 87"/>
                  <a:gd name="T19" fmla="*/ 37 h 47"/>
                  <a:gd name="T20" fmla="*/ 57 w 87"/>
                  <a:gd name="T21" fmla="*/ 40 h 47"/>
                  <a:gd name="T22" fmla="*/ 65 w 87"/>
                  <a:gd name="T23" fmla="*/ 43 h 47"/>
                  <a:gd name="T24" fmla="*/ 73 w 87"/>
                  <a:gd name="T25" fmla="*/ 45 h 47"/>
                  <a:gd name="T26" fmla="*/ 80 w 87"/>
                  <a:gd name="T27" fmla="*/ 46 h 47"/>
                  <a:gd name="T28" fmla="*/ 84 w 87"/>
                  <a:gd name="T29" fmla="*/ 46 h 47"/>
                  <a:gd name="T30" fmla="*/ 86 w 87"/>
                  <a:gd name="T31" fmla="*/ 43 h 47"/>
                  <a:gd name="T32" fmla="*/ 86 w 87"/>
                  <a:gd name="T33" fmla="*/ 40 h 47"/>
                  <a:gd name="T34" fmla="*/ 84 w 87"/>
                  <a:gd name="T35" fmla="*/ 34 h 47"/>
                  <a:gd name="T36" fmla="*/ 81 w 87"/>
                  <a:gd name="T37" fmla="*/ 31 h 47"/>
                  <a:gd name="T38" fmla="*/ 78 w 87"/>
                  <a:gd name="T39" fmla="*/ 26 h 47"/>
                  <a:gd name="T40" fmla="*/ 75 w 87"/>
                  <a:gd name="T41" fmla="*/ 23 h 47"/>
                  <a:gd name="T42" fmla="*/ 72 w 87"/>
                  <a:gd name="T43" fmla="*/ 19 h 47"/>
                  <a:gd name="T44" fmla="*/ 68 w 87"/>
                  <a:gd name="T45" fmla="*/ 16 h 47"/>
                  <a:gd name="T46" fmla="*/ 67 w 87"/>
                  <a:gd name="T47" fmla="*/ 13 h 47"/>
                  <a:gd name="T48" fmla="*/ 65 w 87"/>
                  <a:gd name="T49" fmla="*/ 10 h 47"/>
                  <a:gd name="T50" fmla="*/ 64 w 87"/>
                  <a:gd name="T51" fmla="*/ 7 h 47"/>
                  <a:gd name="T52" fmla="*/ 62 w 87"/>
                  <a:gd name="T53" fmla="*/ 5 h 47"/>
                  <a:gd name="T54" fmla="*/ 62 w 87"/>
                  <a:gd name="T55" fmla="*/ 3 h 47"/>
                  <a:gd name="T56" fmla="*/ 60 w 87"/>
                  <a:gd name="T57" fmla="*/ 3 h 47"/>
                  <a:gd name="T58" fmla="*/ 59 w 87"/>
                  <a:gd name="T59" fmla="*/ 3 h 47"/>
                  <a:gd name="T60" fmla="*/ 57 w 87"/>
                  <a:gd name="T61" fmla="*/ 5 h 47"/>
                  <a:gd name="T62" fmla="*/ 54 w 87"/>
                  <a:gd name="T63" fmla="*/ 5 h 47"/>
                  <a:gd name="T64" fmla="*/ 49 w 87"/>
                  <a:gd name="T65" fmla="*/ 5 h 47"/>
                  <a:gd name="T66" fmla="*/ 43 w 87"/>
                  <a:gd name="T67" fmla="*/ 3 h 47"/>
                  <a:gd name="T68" fmla="*/ 38 w 87"/>
                  <a:gd name="T69" fmla="*/ 2 h 47"/>
                  <a:gd name="T70" fmla="*/ 35 w 87"/>
                  <a:gd name="T71" fmla="*/ 2 h 47"/>
                  <a:gd name="T72" fmla="*/ 30 w 87"/>
                  <a:gd name="T73" fmla="*/ 2 h 47"/>
                  <a:gd name="T74" fmla="*/ 27 w 87"/>
                  <a:gd name="T75" fmla="*/ 2 h 47"/>
                  <a:gd name="T76" fmla="*/ 24 w 87"/>
                  <a:gd name="T77" fmla="*/ 2 h 47"/>
                  <a:gd name="T78" fmla="*/ 22 w 87"/>
                  <a:gd name="T79" fmla="*/ 0 h 47"/>
                  <a:gd name="T80" fmla="*/ 19 w 87"/>
                  <a:gd name="T81" fmla="*/ 0 h 47"/>
                  <a:gd name="T82" fmla="*/ 17 w 87"/>
                  <a:gd name="T83" fmla="*/ 0 h 47"/>
                  <a:gd name="T84" fmla="*/ 14 w 87"/>
                  <a:gd name="T85" fmla="*/ 0 h 47"/>
                  <a:gd name="T86" fmla="*/ 13 w 87"/>
                  <a:gd name="T87" fmla="*/ 0 h 47"/>
                  <a:gd name="T88" fmla="*/ 11 w 87"/>
                  <a:gd name="T89" fmla="*/ 0 h 47"/>
                  <a:gd name="T90" fmla="*/ 9 w 87"/>
                  <a:gd name="T91" fmla="*/ 2 h 47"/>
                  <a:gd name="T92" fmla="*/ 9 w 87"/>
                  <a:gd name="T93" fmla="*/ 3 h 47"/>
                  <a:gd name="T94" fmla="*/ 8 w 87"/>
                  <a:gd name="T95" fmla="*/ 5 h 47"/>
                  <a:gd name="T96" fmla="*/ 6 w 87"/>
                  <a:gd name="T97" fmla="*/ 10 h 47"/>
                  <a:gd name="T98" fmla="*/ 3 w 87"/>
                  <a:gd name="T99" fmla="*/ 16 h 47"/>
                  <a:gd name="T100" fmla="*/ 1 w 87"/>
                  <a:gd name="T101" fmla="*/ 18 h 47"/>
                  <a:gd name="T102" fmla="*/ 0 w 87"/>
                  <a:gd name="T103" fmla="*/ 21 h 47"/>
                  <a:gd name="T104" fmla="*/ 1 w 87"/>
                  <a:gd name="T105" fmla="*/ 26 h 47"/>
                  <a:gd name="T106" fmla="*/ 1 w 87"/>
                  <a:gd name="T107" fmla="*/ 32 h 47"/>
                  <a:gd name="T108" fmla="*/ 1 w 87"/>
                  <a:gd name="T109" fmla="*/ 34 h 47"/>
                  <a:gd name="T110" fmla="*/ 1 w 87"/>
                  <a:gd name="T111" fmla="*/ 35 h 47"/>
                  <a:gd name="T112" fmla="*/ 1 w 87"/>
                  <a:gd name="T113" fmla="*/ 34 h 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7"/>
                  <a:gd name="T172" fmla="*/ 0 h 47"/>
                  <a:gd name="T173" fmla="*/ 87 w 87"/>
                  <a:gd name="T174" fmla="*/ 47 h 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7" h="47">
                    <a:moveTo>
                      <a:pt x="1" y="34"/>
                    </a:moveTo>
                    <a:lnTo>
                      <a:pt x="6" y="31"/>
                    </a:lnTo>
                    <a:lnTo>
                      <a:pt x="11" y="29"/>
                    </a:lnTo>
                    <a:lnTo>
                      <a:pt x="17" y="29"/>
                    </a:lnTo>
                    <a:lnTo>
                      <a:pt x="22" y="29"/>
                    </a:lnTo>
                    <a:lnTo>
                      <a:pt x="27" y="29"/>
                    </a:lnTo>
                    <a:lnTo>
                      <a:pt x="33" y="31"/>
                    </a:lnTo>
                    <a:lnTo>
                      <a:pt x="38" y="32"/>
                    </a:lnTo>
                    <a:lnTo>
                      <a:pt x="43" y="35"/>
                    </a:lnTo>
                    <a:lnTo>
                      <a:pt x="49" y="37"/>
                    </a:lnTo>
                    <a:lnTo>
                      <a:pt x="57" y="40"/>
                    </a:lnTo>
                    <a:lnTo>
                      <a:pt x="65" y="43"/>
                    </a:lnTo>
                    <a:lnTo>
                      <a:pt x="73" y="45"/>
                    </a:lnTo>
                    <a:lnTo>
                      <a:pt x="80" y="46"/>
                    </a:lnTo>
                    <a:lnTo>
                      <a:pt x="84" y="46"/>
                    </a:lnTo>
                    <a:lnTo>
                      <a:pt x="86" y="43"/>
                    </a:lnTo>
                    <a:lnTo>
                      <a:pt x="86" y="40"/>
                    </a:lnTo>
                    <a:lnTo>
                      <a:pt x="84" y="34"/>
                    </a:lnTo>
                    <a:lnTo>
                      <a:pt x="81" y="31"/>
                    </a:lnTo>
                    <a:lnTo>
                      <a:pt x="78" y="26"/>
                    </a:lnTo>
                    <a:lnTo>
                      <a:pt x="75" y="23"/>
                    </a:lnTo>
                    <a:lnTo>
                      <a:pt x="72" y="19"/>
                    </a:lnTo>
                    <a:lnTo>
                      <a:pt x="68" y="16"/>
                    </a:lnTo>
                    <a:lnTo>
                      <a:pt x="67" y="13"/>
                    </a:lnTo>
                    <a:lnTo>
                      <a:pt x="65" y="10"/>
                    </a:lnTo>
                    <a:lnTo>
                      <a:pt x="64" y="7"/>
                    </a:lnTo>
                    <a:lnTo>
                      <a:pt x="62" y="5"/>
                    </a:lnTo>
                    <a:lnTo>
                      <a:pt x="62" y="3"/>
                    </a:lnTo>
                    <a:lnTo>
                      <a:pt x="60" y="3"/>
                    </a:lnTo>
                    <a:lnTo>
                      <a:pt x="59" y="3"/>
                    </a:lnTo>
                    <a:lnTo>
                      <a:pt x="57" y="5"/>
                    </a:lnTo>
                    <a:lnTo>
                      <a:pt x="54" y="5"/>
                    </a:lnTo>
                    <a:lnTo>
                      <a:pt x="49" y="5"/>
                    </a:lnTo>
                    <a:lnTo>
                      <a:pt x="43" y="3"/>
                    </a:lnTo>
                    <a:lnTo>
                      <a:pt x="38" y="2"/>
                    </a:lnTo>
                    <a:lnTo>
                      <a:pt x="35" y="2"/>
                    </a:lnTo>
                    <a:lnTo>
                      <a:pt x="30" y="2"/>
                    </a:lnTo>
                    <a:lnTo>
                      <a:pt x="27" y="2"/>
                    </a:lnTo>
                    <a:lnTo>
                      <a:pt x="24" y="2"/>
                    </a:lnTo>
                    <a:lnTo>
                      <a:pt x="22" y="0"/>
                    </a:lnTo>
                    <a:lnTo>
                      <a:pt x="19" y="0"/>
                    </a:lnTo>
                    <a:lnTo>
                      <a:pt x="17" y="0"/>
                    </a:lnTo>
                    <a:lnTo>
                      <a:pt x="14" y="0"/>
                    </a:lnTo>
                    <a:lnTo>
                      <a:pt x="13" y="0"/>
                    </a:lnTo>
                    <a:lnTo>
                      <a:pt x="11" y="0"/>
                    </a:lnTo>
                    <a:lnTo>
                      <a:pt x="9" y="2"/>
                    </a:lnTo>
                    <a:lnTo>
                      <a:pt x="9" y="3"/>
                    </a:lnTo>
                    <a:lnTo>
                      <a:pt x="8" y="5"/>
                    </a:lnTo>
                    <a:lnTo>
                      <a:pt x="6" y="10"/>
                    </a:lnTo>
                    <a:lnTo>
                      <a:pt x="3" y="16"/>
                    </a:lnTo>
                    <a:lnTo>
                      <a:pt x="1" y="18"/>
                    </a:lnTo>
                    <a:lnTo>
                      <a:pt x="0" y="21"/>
                    </a:lnTo>
                    <a:lnTo>
                      <a:pt x="1" y="26"/>
                    </a:lnTo>
                    <a:lnTo>
                      <a:pt x="1" y="32"/>
                    </a:lnTo>
                    <a:lnTo>
                      <a:pt x="1" y="34"/>
                    </a:lnTo>
                    <a:lnTo>
                      <a:pt x="1" y="35"/>
                    </a:lnTo>
                    <a:lnTo>
                      <a:pt x="1" y="34"/>
                    </a:lnTo>
                  </a:path>
                </a:pathLst>
              </a:custGeom>
              <a:solidFill>
                <a:srgbClr val="006600"/>
              </a:solidFill>
              <a:ln w="9525" cap="rnd">
                <a:noFill/>
                <a:round/>
                <a:headEnd/>
                <a:tailEnd/>
              </a:ln>
            </p:spPr>
            <p:txBody>
              <a:bodyPr/>
              <a:lstStyle/>
              <a:p>
                <a:endParaRPr lang="zh-CN" altLang="en-US"/>
              </a:p>
            </p:txBody>
          </p:sp>
          <p:sp>
            <p:nvSpPr>
              <p:cNvPr id="90141" name="Freeform 15"/>
              <p:cNvSpPr>
                <a:spLocks/>
              </p:cNvSpPr>
              <p:nvPr/>
            </p:nvSpPr>
            <p:spPr bwMode="auto">
              <a:xfrm>
                <a:off x="1753" y="2399"/>
                <a:ext cx="19" cy="23"/>
              </a:xfrm>
              <a:custGeom>
                <a:avLst/>
                <a:gdLst>
                  <a:gd name="T0" fmla="*/ 2 w 19"/>
                  <a:gd name="T1" fmla="*/ 0 h 23"/>
                  <a:gd name="T2" fmla="*/ 4 w 19"/>
                  <a:gd name="T3" fmla="*/ 0 h 23"/>
                  <a:gd name="T4" fmla="*/ 5 w 19"/>
                  <a:gd name="T5" fmla="*/ 0 h 23"/>
                  <a:gd name="T6" fmla="*/ 7 w 19"/>
                  <a:gd name="T7" fmla="*/ 2 h 23"/>
                  <a:gd name="T8" fmla="*/ 8 w 19"/>
                  <a:gd name="T9" fmla="*/ 2 h 23"/>
                  <a:gd name="T10" fmla="*/ 10 w 19"/>
                  <a:gd name="T11" fmla="*/ 2 h 23"/>
                  <a:gd name="T12" fmla="*/ 12 w 19"/>
                  <a:gd name="T13" fmla="*/ 3 h 23"/>
                  <a:gd name="T14" fmla="*/ 13 w 19"/>
                  <a:gd name="T15" fmla="*/ 3 h 23"/>
                  <a:gd name="T16" fmla="*/ 16 w 19"/>
                  <a:gd name="T17" fmla="*/ 3 h 23"/>
                  <a:gd name="T18" fmla="*/ 18 w 19"/>
                  <a:gd name="T19" fmla="*/ 5 h 23"/>
                  <a:gd name="T20" fmla="*/ 18 w 19"/>
                  <a:gd name="T21" fmla="*/ 10 h 23"/>
                  <a:gd name="T22" fmla="*/ 16 w 19"/>
                  <a:gd name="T23" fmla="*/ 13 h 23"/>
                  <a:gd name="T24" fmla="*/ 16 w 19"/>
                  <a:gd name="T25" fmla="*/ 14 h 23"/>
                  <a:gd name="T26" fmla="*/ 8 w 19"/>
                  <a:gd name="T27" fmla="*/ 22 h 23"/>
                  <a:gd name="T28" fmla="*/ 7 w 19"/>
                  <a:gd name="T29" fmla="*/ 21 h 23"/>
                  <a:gd name="T30" fmla="*/ 5 w 19"/>
                  <a:gd name="T31" fmla="*/ 19 h 23"/>
                  <a:gd name="T32" fmla="*/ 2 w 19"/>
                  <a:gd name="T33" fmla="*/ 18 h 23"/>
                  <a:gd name="T34" fmla="*/ 0 w 19"/>
                  <a:gd name="T35" fmla="*/ 14 h 23"/>
                  <a:gd name="T36" fmla="*/ 0 w 19"/>
                  <a:gd name="T37" fmla="*/ 10 h 23"/>
                  <a:gd name="T38" fmla="*/ 0 w 19"/>
                  <a:gd name="T39" fmla="*/ 5 h 23"/>
                  <a:gd name="T40" fmla="*/ 2 w 19"/>
                  <a:gd name="T41" fmla="*/ 2 h 23"/>
                  <a:gd name="T42" fmla="*/ 2 w 19"/>
                  <a:gd name="T43" fmla="*/ 0 h 2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23"/>
                  <a:gd name="T68" fmla="*/ 19 w 19"/>
                  <a:gd name="T69" fmla="*/ 23 h 2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23">
                    <a:moveTo>
                      <a:pt x="2" y="0"/>
                    </a:moveTo>
                    <a:lnTo>
                      <a:pt x="4" y="0"/>
                    </a:lnTo>
                    <a:lnTo>
                      <a:pt x="5" y="0"/>
                    </a:lnTo>
                    <a:lnTo>
                      <a:pt x="7" y="2"/>
                    </a:lnTo>
                    <a:lnTo>
                      <a:pt x="8" y="2"/>
                    </a:lnTo>
                    <a:lnTo>
                      <a:pt x="10" y="2"/>
                    </a:lnTo>
                    <a:lnTo>
                      <a:pt x="12" y="3"/>
                    </a:lnTo>
                    <a:lnTo>
                      <a:pt x="13" y="3"/>
                    </a:lnTo>
                    <a:lnTo>
                      <a:pt x="16" y="3"/>
                    </a:lnTo>
                    <a:lnTo>
                      <a:pt x="18" y="5"/>
                    </a:lnTo>
                    <a:lnTo>
                      <a:pt x="18" y="10"/>
                    </a:lnTo>
                    <a:lnTo>
                      <a:pt x="16" y="13"/>
                    </a:lnTo>
                    <a:lnTo>
                      <a:pt x="16" y="14"/>
                    </a:lnTo>
                    <a:lnTo>
                      <a:pt x="8" y="22"/>
                    </a:lnTo>
                    <a:lnTo>
                      <a:pt x="7" y="21"/>
                    </a:lnTo>
                    <a:lnTo>
                      <a:pt x="5" y="19"/>
                    </a:lnTo>
                    <a:lnTo>
                      <a:pt x="2" y="18"/>
                    </a:lnTo>
                    <a:lnTo>
                      <a:pt x="0" y="14"/>
                    </a:lnTo>
                    <a:lnTo>
                      <a:pt x="0" y="10"/>
                    </a:lnTo>
                    <a:lnTo>
                      <a:pt x="0" y="5"/>
                    </a:lnTo>
                    <a:lnTo>
                      <a:pt x="2" y="2"/>
                    </a:lnTo>
                    <a:lnTo>
                      <a:pt x="2" y="0"/>
                    </a:lnTo>
                  </a:path>
                </a:pathLst>
              </a:custGeom>
              <a:solidFill>
                <a:srgbClr val="006600"/>
              </a:solidFill>
              <a:ln w="9525" cap="rnd">
                <a:noFill/>
                <a:round/>
                <a:headEnd/>
                <a:tailEnd/>
              </a:ln>
            </p:spPr>
            <p:txBody>
              <a:bodyPr/>
              <a:lstStyle/>
              <a:p>
                <a:endParaRPr lang="zh-CN" altLang="en-US"/>
              </a:p>
            </p:txBody>
          </p:sp>
          <p:sp>
            <p:nvSpPr>
              <p:cNvPr id="90142" name="Freeform 16"/>
              <p:cNvSpPr>
                <a:spLocks/>
              </p:cNvSpPr>
              <p:nvPr/>
            </p:nvSpPr>
            <p:spPr bwMode="auto">
              <a:xfrm>
                <a:off x="1704" y="2361"/>
                <a:ext cx="259" cy="132"/>
              </a:xfrm>
              <a:custGeom>
                <a:avLst/>
                <a:gdLst>
                  <a:gd name="T0" fmla="*/ 257 w 259"/>
                  <a:gd name="T1" fmla="*/ 131 h 132"/>
                  <a:gd name="T2" fmla="*/ 249 w 259"/>
                  <a:gd name="T3" fmla="*/ 131 h 132"/>
                  <a:gd name="T4" fmla="*/ 241 w 259"/>
                  <a:gd name="T5" fmla="*/ 126 h 132"/>
                  <a:gd name="T6" fmla="*/ 233 w 259"/>
                  <a:gd name="T7" fmla="*/ 118 h 132"/>
                  <a:gd name="T8" fmla="*/ 227 w 259"/>
                  <a:gd name="T9" fmla="*/ 107 h 132"/>
                  <a:gd name="T10" fmla="*/ 223 w 259"/>
                  <a:gd name="T11" fmla="*/ 102 h 132"/>
                  <a:gd name="T12" fmla="*/ 219 w 259"/>
                  <a:gd name="T13" fmla="*/ 102 h 132"/>
                  <a:gd name="T14" fmla="*/ 214 w 259"/>
                  <a:gd name="T15" fmla="*/ 102 h 132"/>
                  <a:gd name="T16" fmla="*/ 207 w 259"/>
                  <a:gd name="T17" fmla="*/ 99 h 132"/>
                  <a:gd name="T18" fmla="*/ 204 w 259"/>
                  <a:gd name="T19" fmla="*/ 92 h 132"/>
                  <a:gd name="T20" fmla="*/ 201 w 259"/>
                  <a:gd name="T21" fmla="*/ 84 h 132"/>
                  <a:gd name="T22" fmla="*/ 196 w 259"/>
                  <a:gd name="T23" fmla="*/ 73 h 132"/>
                  <a:gd name="T24" fmla="*/ 190 w 259"/>
                  <a:gd name="T25" fmla="*/ 64 h 132"/>
                  <a:gd name="T26" fmla="*/ 182 w 259"/>
                  <a:gd name="T27" fmla="*/ 57 h 132"/>
                  <a:gd name="T28" fmla="*/ 171 w 259"/>
                  <a:gd name="T29" fmla="*/ 56 h 132"/>
                  <a:gd name="T30" fmla="*/ 156 w 259"/>
                  <a:gd name="T31" fmla="*/ 52 h 132"/>
                  <a:gd name="T32" fmla="*/ 144 w 259"/>
                  <a:gd name="T33" fmla="*/ 51 h 132"/>
                  <a:gd name="T34" fmla="*/ 137 w 259"/>
                  <a:gd name="T35" fmla="*/ 48 h 132"/>
                  <a:gd name="T36" fmla="*/ 137 w 259"/>
                  <a:gd name="T37" fmla="*/ 43 h 132"/>
                  <a:gd name="T38" fmla="*/ 137 w 259"/>
                  <a:gd name="T39" fmla="*/ 38 h 132"/>
                  <a:gd name="T40" fmla="*/ 136 w 259"/>
                  <a:gd name="T41" fmla="*/ 28 h 132"/>
                  <a:gd name="T42" fmla="*/ 136 w 259"/>
                  <a:gd name="T43" fmla="*/ 27 h 132"/>
                  <a:gd name="T44" fmla="*/ 132 w 259"/>
                  <a:gd name="T45" fmla="*/ 21 h 132"/>
                  <a:gd name="T46" fmla="*/ 129 w 259"/>
                  <a:gd name="T47" fmla="*/ 25 h 132"/>
                  <a:gd name="T48" fmla="*/ 123 w 259"/>
                  <a:gd name="T49" fmla="*/ 32 h 132"/>
                  <a:gd name="T50" fmla="*/ 121 w 259"/>
                  <a:gd name="T51" fmla="*/ 38 h 132"/>
                  <a:gd name="T52" fmla="*/ 113 w 259"/>
                  <a:gd name="T53" fmla="*/ 46 h 132"/>
                  <a:gd name="T54" fmla="*/ 108 w 259"/>
                  <a:gd name="T55" fmla="*/ 49 h 132"/>
                  <a:gd name="T56" fmla="*/ 104 w 259"/>
                  <a:gd name="T57" fmla="*/ 48 h 132"/>
                  <a:gd name="T58" fmla="*/ 100 w 259"/>
                  <a:gd name="T59" fmla="*/ 46 h 132"/>
                  <a:gd name="T60" fmla="*/ 96 w 259"/>
                  <a:gd name="T61" fmla="*/ 41 h 132"/>
                  <a:gd name="T62" fmla="*/ 92 w 259"/>
                  <a:gd name="T63" fmla="*/ 38 h 132"/>
                  <a:gd name="T64" fmla="*/ 88 w 259"/>
                  <a:gd name="T65" fmla="*/ 33 h 132"/>
                  <a:gd name="T66" fmla="*/ 81 w 259"/>
                  <a:gd name="T67" fmla="*/ 27 h 132"/>
                  <a:gd name="T68" fmla="*/ 75 w 259"/>
                  <a:gd name="T69" fmla="*/ 21 h 132"/>
                  <a:gd name="T70" fmla="*/ 69 w 259"/>
                  <a:gd name="T71" fmla="*/ 17 h 132"/>
                  <a:gd name="T72" fmla="*/ 62 w 259"/>
                  <a:gd name="T73" fmla="*/ 17 h 132"/>
                  <a:gd name="T74" fmla="*/ 54 w 259"/>
                  <a:gd name="T75" fmla="*/ 17 h 132"/>
                  <a:gd name="T76" fmla="*/ 43 w 259"/>
                  <a:gd name="T77" fmla="*/ 16 h 132"/>
                  <a:gd name="T78" fmla="*/ 38 w 259"/>
                  <a:gd name="T79" fmla="*/ 14 h 132"/>
                  <a:gd name="T80" fmla="*/ 33 w 259"/>
                  <a:gd name="T81" fmla="*/ 14 h 132"/>
                  <a:gd name="T82" fmla="*/ 29 w 259"/>
                  <a:gd name="T83" fmla="*/ 14 h 132"/>
                  <a:gd name="T84" fmla="*/ 19 w 259"/>
                  <a:gd name="T85" fmla="*/ 16 h 132"/>
                  <a:gd name="T86" fmla="*/ 9 w 259"/>
                  <a:gd name="T87" fmla="*/ 14 h 132"/>
                  <a:gd name="T88" fmla="*/ 1 w 259"/>
                  <a:gd name="T89" fmla="*/ 13 h 132"/>
                  <a:gd name="T90" fmla="*/ 0 w 259"/>
                  <a:gd name="T91" fmla="*/ 11 h 132"/>
                  <a:gd name="T92" fmla="*/ 13 w 259"/>
                  <a:gd name="T93" fmla="*/ 6 h 132"/>
                  <a:gd name="T94" fmla="*/ 30 w 259"/>
                  <a:gd name="T95" fmla="*/ 3 h 132"/>
                  <a:gd name="T96" fmla="*/ 51 w 259"/>
                  <a:gd name="T97" fmla="*/ 1 h 132"/>
                  <a:gd name="T98" fmla="*/ 70 w 259"/>
                  <a:gd name="T99" fmla="*/ 1 h 132"/>
                  <a:gd name="T100" fmla="*/ 91 w 259"/>
                  <a:gd name="T101" fmla="*/ 3 h 132"/>
                  <a:gd name="T102" fmla="*/ 110 w 259"/>
                  <a:gd name="T103" fmla="*/ 6 h 132"/>
                  <a:gd name="T104" fmla="*/ 129 w 259"/>
                  <a:gd name="T105" fmla="*/ 11 h 132"/>
                  <a:gd name="T106" fmla="*/ 145 w 259"/>
                  <a:gd name="T107" fmla="*/ 17 h 132"/>
                  <a:gd name="T108" fmla="*/ 161 w 259"/>
                  <a:gd name="T109" fmla="*/ 25 h 132"/>
                  <a:gd name="T110" fmla="*/ 177 w 259"/>
                  <a:gd name="T111" fmla="*/ 35 h 132"/>
                  <a:gd name="T112" fmla="*/ 193 w 259"/>
                  <a:gd name="T113" fmla="*/ 46 h 132"/>
                  <a:gd name="T114" fmla="*/ 209 w 259"/>
                  <a:gd name="T115" fmla="*/ 60 h 132"/>
                  <a:gd name="T116" fmla="*/ 223 w 259"/>
                  <a:gd name="T117" fmla="*/ 75 h 132"/>
                  <a:gd name="T118" fmla="*/ 238 w 259"/>
                  <a:gd name="T119" fmla="*/ 89 h 132"/>
                  <a:gd name="T120" fmla="*/ 249 w 259"/>
                  <a:gd name="T121" fmla="*/ 105 h 132"/>
                  <a:gd name="T122" fmla="*/ 257 w 259"/>
                  <a:gd name="T123" fmla="*/ 121 h 1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9"/>
                  <a:gd name="T187" fmla="*/ 0 h 132"/>
                  <a:gd name="T188" fmla="*/ 259 w 259"/>
                  <a:gd name="T189" fmla="*/ 132 h 13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9" h="132">
                    <a:moveTo>
                      <a:pt x="258" y="129"/>
                    </a:moveTo>
                    <a:lnTo>
                      <a:pt x="257" y="131"/>
                    </a:lnTo>
                    <a:lnTo>
                      <a:pt x="254" y="131"/>
                    </a:lnTo>
                    <a:lnTo>
                      <a:pt x="249" y="131"/>
                    </a:lnTo>
                    <a:lnTo>
                      <a:pt x="246" y="129"/>
                    </a:lnTo>
                    <a:lnTo>
                      <a:pt x="241" y="126"/>
                    </a:lnTo>
                    <a:lnTo>
                      <a:pt x="236" y="123"/>
                    </a:lnTo>
                    <a:lnTo>
                      <a:pt x="233" y="118"/>
                    </a:lnTo>
                    <a:lnTo>
                      <a:pt x="230" y="111"/>
                    </a:lnTo>
                    <a:lnTo>
                      <a:pt x="227" y="107"/>
                    </a:lnTo>
                    <a:lnTo>
                      <a:pt x="225" y="103"/>
                    </a:lnTo>
                    <a:lnTo>
                      <a:pt x="223" y="102"/>
                    </a:lnTo>
                    <a:lnTo>
                      <a:pt x="220" y="102"/>
                    </a:lnTo>
                    <a:lnTo>
                      <a:pt x="219" y="102"/>
                    </a:lnTo>
                    <a:lnTo>
                      <a:pt x="215" y="102"/>
                    </a:lnTo>
                    <a:lnTo>
                      <a:pt x="214" y="102"/>
                    </a:lnTo>
                    <a:lnTo>
                      <a:pt x="211" y="102"/>
                    </a:lnTo>
                    <a:lnTo>
                      <a:pt x="207" y="99"/>
                    </a:lnTo>
                    <a:lnTo>
                      <a:pt x="206" y="95"/>
                    </a:lnTo>
                    <a:lnTo>
                      <a:pt x="204" y="92"/>
                    </a:lnTo>
                    <a:lnTo>
                      <a:pt x="203" y="89"/>
                    </a:lnTo>
                    <a:lnTo>
                      <a:pt x="201" y="84"/>
                    </a:lnTo>
                    <a:lnTo>
                      <a:pt x="199" y="79"/>
                    </a:lnTo>
                    <a:lnTo>
                      <a:pt x="196" y="73"/>
                    </a:lnTo>
                    <a:lnTo>
                      <a:pt x="193" y="68"/>
                    </a:lnTo>
                    <a:lnTo>
                      <a:pt x="190" y="64"/>
                    </a:lnTo>
                    <a:lnTo>
                      <a:pt x="185" y="60"/>
                    </a:lnTo>
                    <a:lnTo>
                      <a:pt x="182" y="57"/>
                    </a:lnTo>
                    <a:lnTo>
                      <a:pt x="175" y="57"/>
                    </a:lnTo>
                    <a:lnTo>
                      <a:pt x="171" y="56"/>
                    </a:lnTo>
                    <a:lnTo>
                      <a:pt x="164" y="54"/>
                    </a:lnTo>
                    <a:lnTo>
                      <a:pt x="156" y="52"/>
                    </a:lnTo>
                    <a:lnTo>
                      <a:pt x="150" y="51"/>
                    </a:lnTo>
                    <a:lnTo>
                      <a:pt x="144" y="51"/>
                    </a:lnTo>
                    <a:lnTo>
                      <a:pt x="139" y="49"/>
                    </a:lnTo>
                    <a:lnTo>
                      <a:pt x="137" y="48"/>
                    </a:lnTo>
                    <a:lnTo>
                      <a:pt x="137" y="46"/>
                    </a:lnTo>
                    <a:lnTo>
                      <a:pt x="137" y="43"/>
                    </a:lnTo>
                    <a:lnTo>
                      <a:pt x="137" y="41"/>
                    </a:lnTo>
                    <a:lnTo>
                      <a:pt x="137" y="38"/>
                    </a:lnTo>
                    <a:lnTo>
                      <a:pt x="137" y="33"/>
                    </a:lnTo>
                    <a:lnTo>
                      <a:pt x="136" y="28"/>
                    </a:lnTo>
                    <a:lnTo>
                      <a:pt x="136" y="27"/>
                    </a:lnTo>
                    <a:lnTo>
                      <a:pt x="134" y="24"/>
                    </a:lnTo>
                    <a:lnTo>
                      <a:pt x="132" y="21"/>
                    </a:lnTo>
                    <a:lnTo>
                      <a:pt x="131" y="22"/>
                    </a:lnTo>
                    <a:lnTo>
                      <a:pt x="129" y="25"/>
                    </a:lnTo>
                    <a:lnTo>
                      <a:pt x="126" y="28"/>
                    </a:lnTo>
                    <a:lnTo>
                      <a:pt x="123" y="32"/>
                    </a:lnTo>
                    <a:lnTo>
                      <a:pt x="123" y="35"/>
                    </a:lnTo>
                    <a:lnTo>
                      <a:pt x="121" y="38"/>
                    </a:lnTo>
                    <a:lnTo>
                      <a:pt x="116" y="43"/>
                    </a:lnTo>
                    <a:lnTo>
                      <a:pt x="113" y="46"/>
                    </a:lnTo>
                    <a:lnTo>
                      <a:pt x="110" y="48"/>
                    </a:lnTo>
                    <a:lnTo>
                      <a:pt x="108" y="49"/>
                    </a:lnTo>
                    <a:lnTo>
                      <a:pt x="107" y="49"/>
                    </a:lnTo>
                    <a:lnTo>
                      <a:pt x="104" y="48"/>
                    </a:lnTo>
                    <a:lnTo>
                      <a:pt x="102" y="48"/>
                    </a:lnTo>
                    <a:lnTo>
                      <a:pt x="100" y="46"/>
                    </a:lnTo>
                    <a:lnTo>
                      <a:pt x="99" y="43"/>
                    </a:lnTo>
                    <a:lnTo>
                      <a:pt x="96" y="41"/>
                    </a:lnTo>
                    <a:lnTo>
                      <a:pt x="94" y="40"/>
                    </a:lnTo>
                    <a:lnTo>
                      <a:pt x="92" y="38"/>
                    </a:lnTo>
                    <a:lnTo>
                      <a:pt x="89" y="35"/>
                    </a:lnTo>
                    <a:lnTo>
                      <a:pt x="88" y="33"/>
                    </a:lnTo>
                    <a:lnTo>
                      <a:pt x="84" y="30"/>
                    </a:lnTo>
                    <a:lnTo>
                      <a:pt x="81" y="27"/>
                    </a:lnTo>
                    <a:lnTo>
                      <a:pt x="78" y="24"/>
                    </a:lnTo>
                    <a:lnTo>
                      <a:pt x="75" y="21"/>
                    </a:lnTo>
                    <a:lnTo>
                      <a:pt x="72" y="19"/>
                    </a:lnTo>
                    <a:lnTo>
                      <a:pt x="69" y="17"/>
                    </a:lnTo>
                    <a:lnTo>
                      <a:pt x="65" y="17"/>
                    </a:lnTo>
                    <a:lnTo>
                      <a:pt x="62" y="17"/>
                    </a:lnTo>
                    <a:lnTo>
                      <a:pt x="59" y="17"/>
                    </a:lnTo>
                    <a:lnTo>
                      <a:pt x="54" y="17"/>
                    </a:lnTo>
                    <a:lnTo>
                      <a:pt x="48" y="16"/>
                    </a:lnTo>
                    <a:lnTo>
                      <a:pt x="43" y="16"/>
                    </a:lnTo>
                    <a:lnTo>
                      <a:pt x="40" y="14"/>
                    </a:lnTo>
                    <a:lnTo>
                      <a:pt x="38" y="14"/>
                    </a:lnTo>
                    <a:lnTo>
                      <a:pt x="37" y="14"/>
                    </a:lnTo>
                    <a:lnTo>
                      <a:pt x="33" y="14"/>
                    </a:lnTo>
                    <a:lnTo>
                      <a:pt x="32" y="14"/>
                    </a:lnTo>
                    <a:lnTo>
                      <a:pt x="29" y="14"/>
                    </a:lnTo>
                    <a:lnTo>
                      <a:pt x="25" y="14"/>
                    </a:lnTo>
                    <a:lnTo>
                      <a:pt x="19" y="16"/>
                    </a:lnTo>
                    <a:lnTo>
                      <a:pt x="14" y="14"/>
                    </a:lnTo>
                    <a:lnTo>
                      <a:pt x="9" y="14"/>
                    </a:lnTo>
                    <a:lnTo>
                      <a:pt x="5" y="14"/>
                    </a:lnTo>
                    <a:lnTo>
                      <a:pt x="1" y="13"/>
                    </a:lnTo>
                    <a:lnTo>
                      <a:pt x="0" y="11"/>
                    </a:lnTo>
                    <a:lnTo>
                      <a:pt x="3" y="9"/>
                    </a:lnTo>
                    <a:lnTo>
                      <a:pt x="13" y="6"/>
                    </a:lnTo>
                    <a:lnTo>
                      <a:pt x="21" y="5"/>
                    </a:lnTo>
                    <a:lnTo>
                      <a:pt x="30" y="3"/>
                    </a:lnTo>
                    <a:lnTo>
                      <a:pt x="40" y="1"/>
                    </a:lnTo>
                    <a:lnTo>
                      <a:pt x="51" y="1"/>
                    </a:lnTo>
                    <a:lnTo>
                      <a:pt x="61" y="0"/>
                    </a:lnTo>
                    <a:lnTo>
                      <a:pt x="70" y="1"/>
                    </a:lnTo>
                    <a:lnTo>
                      <a:pt x="81" y="1"/>
                    </a:lnTo>
                    <a:lnTo>
                      <a:pt x="91" y="3"/>
                    </a:lnTo>
                    <a:lnTo>
                      <a:pt x="100" y="5"/>
                    </a:lnTo>
                    <a:lnTo>
                      <a:pt x="110" y="6"/>
                    </a:lnTo>
                    <a:lnTo>
                      <a:pt x="120" y="8"/>
                    </a:lnTo>
                    <a:lnTo>
                      <a:pt x="129" y="11"/>
                    </a:lnTo>
                    <a:lnTo>
                      <a:pt x="137" y="14"/>
                    </a:lnTo>
                    <a:lnTo>
                      <a:pt x="145" y="17"/>
                    </a:lnTo>
                    <a:lnTo>
                      <a:pt x="153" y="21"/>
                    </a:lnTo>
                    <a:lnTo>
                      <a:pt x="161" y="25"/>
                    </a:lnTo>
                    <a:lnTo>
                      <a:pt x="169" y="30"/>
                    </a:lnTo>
                    <a:lnTo>
                      <a:pt x="177" y="35"/>
                    </a:lnTo>
                    <a:lnTo>
                      <a:pt x="185" y="40"/>
                    </a:lnTo>
                    <a:lnTo>
                      <a:pt x="193" y="46"/>
                    </a:lnTo>
                    <a:lnTo>
                      <a:pt x="201" y="52"/>
                    </a:lnTo>
                    <a:lnTo>
                      <a:pt x="209" y="60"/>
                    </a:lnTo>
                    <a:lnTo>
                      <a:pt x="217" y="67"/>
                    </a:lnTo>
                    <a:lnTo>
                      <a:pt x="223" y="75"/>
                    </a:lnTo>
                    <a:lnTo>
                      <a:pt x="231" y="83"/>
                    </a:lnTo>
                    <a:lnTo>
                      <a:pt x="238" y="89"/>
                    </a:lnTo>
                    <a:lnTo>
                      <a:pt x="242" y="97"/>
                    </a:lnTo>
                    <a:lnTo>
                      <a:pt x="249" y="105"/>
                    </a:lnTo>
                    <a:lnTo>
                      <a:pt x="254" y="113"/>
                    </a:lnTo>
                    <a:lnTo>
                      <a:pt x="257" y="121"/>
                    </a:lnTo>
                    <a:lnTo>
                      <a:pt x="258" y="129"/>
                    </a:lnTo>
                  </a:path>
                </a:pathLst>
              </a:custGeom>
              <a:solidFill>
                <a:srgbClr val="006600"/>
              </a:solidFill>
              <a:ln w="9525" cap="rnd">
                <a:noFill/>
                <a:round/>
                <a:headEnd/>
                <a:tailEnd/>
              </a:ln>
            </p:spPr>
            <p:txBody>
              <a:bodyPr/>
              <a:lstStyle/>
              <a:p>
                <a:endParaRPr lang="zh-CN" altLang="en-US"/>
              </a:p>
            </p:txBody>
          </p:sp>
          <p:sp>
            <p:nvSpPr>
              <p:cNvPr id="90143" name="Freeform 17"/>
              <p:cNvSpPr>
                <a:spLocks/>
              </p:cNvSpPr>
              <p:nvPr/>
            </p:nvSpPr>
            <p:spPr bwMode="auto">
              <a:xfrm>
                <a:off x="1776" y="2578"/>
                <a:ext cx="93" cy="42"/>
              </a:xfrm>
              <a:custGeom>
                <a:avLst/>
                <a:gdLst>
                  <a:gd name="T0" fmla="*/ 1 w 93"/>
                  <a:gd name="T1" fmla="*/ 39 h 42"/>
                  <a:gd name="T2" fmla="*/ 1 w 93"/>
                  <a:gd name="T3" fmla="*/ 36 h 42"/>
                  <a:gd name="T4" fmla="*/ 6 w 93"/>
                  <a:gd name="T5" fmla="*/ 30 h 42"/>
                  <a:gd name="T6" fmla="*/ 14 w 93"/>
                  <a:gd name="T7" fmla="*/ 25 h 42"/>
                  <a:gd name="T8" fmla="*/ 22 w 93"/>
                  <a:gd name="T9" fmla="*/ 25 h 42"/>
                  <a:gd name="T10" fmla="*/ 25 w 93"/>
                  <a:gd name="T11" fmla="*/ 25 h 42"/>
                  <a:gd name="T12" fmla="*/ 28 w 93"/>
                  <a:gd name="T13" fmla="*/ 27 h 42"/>
                  <a:gd name="T14" fmla="*/ 33 w 93"/>
                  <a:gd name="T15" fmla="*/ 28 h 42"/>
                  <a:gd name="T16" fmla="*/ 40 w 93"/>
                  <a:gd name="T17" fmla="*/ 28 h 42"/>
                  <a:gd name="T18" fmla="*/ 46 w 93"/>
                  <a:gd name="T19" fmla="*/ 27 h 42"/>
                  <a:gd name="T20" fmla="*/ 49 w 93"/>
                  <a:gd name="T21" fmla="*/ 25 h 42"/>
                  <a:gd name="T22" fmla="*/ 51 w 93"/>
                  <a:gd name="T23" fmla="*/ 23 h 42"/>
                  <a:gd name="T24" fmla="*/ 56 w 93"/>
                  <a:gd name="T25" fmla="*/ 20 h 42"/>
                  <a:gd name="T26" fmla="*/ 57 w 93"/>
                  <a:gd name="T27" fmla="*/ 22 h 42"/>
                  <a:gd name="T28" fmla="*/ 59 w 93"/>
                  <a:gd name="T29" fmla="*/ 27 h 42"/>
                  <a:gd name="T30" fmla="*/ 65 w 93"/>
                  <a:gd name="T31" fmla="*/ 22 h 42"/>
                  <a:gd name="T32" fmla="*/ 70 w 93"/>
                  <a:gd name="T33" fmla="*/ 12 h 42"/>
                  <a:gd name="T34" fmla="*/ 72 w 93"/>
                  <a:gd name="T35" fmla="*/ 8 h 42"/>
                  <a:gd name="T36" fmla="*/ 75 w 93"/>
                  <a:gd name="T37" fmla="*/ 4 h 42"/>
                  <a:gd name="T38" fmla="*/ 80 w 93"/>
                  <a:gd name="T39" fmla="*/ 1 h 42"/>
                  <a:gd name="T40" fmla="*/ 89 w 93"/>
                  <a:gd name="T41" fmla="*/ 0 h 42"/>
                  <a:gd name="T42" fmla="*/ 91 w 93"/>
                  <a:gd name="T43" fmla="*/ 4 h 42"/>
                  <a:gd name="T44" fmla="*/ 86 w 93"/>
                  <a:gd name="T45" fmla="*/ 11 h 42"/>
                  <a:gd name="T46" fmla="*/ 81 w 93"/>
                  <a:gd name="T47" fmla="*/ 16 h 42"/>
                  <a:gd name="T48" fmla="*/ 76 w 93"/>
                  <a:gd name="T49" fmla="*/ 19 h 42"/>
                  <a:gd name="T50" fmla="*/ 73 w 93"/>
                  <a:gd name="T51" fmla="*/ 19 h 42"/>
                  <a:gd name="T52" fmla="*/ 70 w 93"/>
                  <a:gd name="T53" fmla="*/ 20 h 42"/>
                  <a:gd name="T54" fmla="*/ 68 w 93"/>
                  <a:gd name="T55" fmla="*/ 22 h 42"/>
                  <a:gd name="T56" fmla="*/ 64 w 93"/>
                  <a:gd name="T57" fmla="*/ 25 h 42"/>
                  <a:gd name="T58" fmla="*/ 59 w 93"/>
                  <a:gd name="T59" fmla="*/ 28 h 42"/>
                  <a:gd name="T60" fmla="*/ 56 w 93"/>
                  <a:gd name="T61" fmla="*/ 31 h 42"/>
                  <a:gd name="T62" fmla="*/ 51 w 93"/>
                  <a:gd name="T63" fmla="*/ 33 h 42"/>
                  <a:gd name="T64" fmla="*/ 46 w 93"/>
                  <a:gd name="T65" fmla="*/ 36 h 42"/>
                  <a:gd name="T66" fmla="*/ 43 w 93"/>
                  <a:gd name="T67" fmla="*/ 39 h 42"/>
                  <a:gd name="T68" fmla="*/ 40 w 93"/>
                  <a:gd name="T69" fmla="*/ 41 h 42"/>
                  <a:gd name="T70" fmla="*/ 36 w 93"/>
                  <a:gd name="T71" fmla="*/ 41 h 42"/>
                  <a:gd name="T72" fmla="*/ 28 w 93"/>
                  <a:gd name="T73" fmla="*/ 39 h 42"/>
                  <a:gd name="T74" fmla="*/ 27 w 93"/>
                  <a:gd name="T75" fmla="*/ 35 h 42"/>
                  <a:gd name="T76" fmla="*/ 32 w 93"/>
                  <a:gd name="T77" fmla="*/ 31 h 42"/>
                  <a:gd name="T78" fmla="*/ 32 w 93"/>
                  <a:gd name="T79" fmla="*/ 30 h 42"/>
                  <a:gd name="T80" fmla="*/ 28 w 93"/>
                  <a:gd name="T81" fmla="*/ 30 h 42"/>
                  <a:gd name="T82" fmla="*/ 24 w 93"/>
                  <a:gd name="T83" fmla="*/ 31 h 42"/>
                  <a:gd name="T84" fmla="*/ 17 w 93"/>
                  <a:gd name="T85" fmla="*/ 35 h 42"/>
                  <a:gd name="T86" fmla="*/ 14 w 93"/>
                  <a:gd name="T87" fmla="*/ 36 h 42"/>
                  <a:gd name="T88" fmla="*/ 9 w 93"/>
                  <a:gd name="T89" fmla="*/ 38 h 42"/>
                  <a:gd name="T90" fmla="*/ 6 w 93"/>
                  <a:gd name="T91" fmla="*/ 39 h 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3"/>
                  <a:gd name="T139" fmla="*/ 0 h 42"/>
                  <a:gd name="T140" fmla="*/ 93 w 93"/>
                  <a:gd name="T141" fmla="*/ 42 h 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3" h="42">
                    <a:moveTo>
                      <a:pt x="3" y="39"/>
                    </a:moveTo>
                    <a:lnTo>
                      <a:pt x="1" y="39"/>
                    </a:lnTo>
                    <a:lnTo>
                      <a:pt x="0" y="38"/>
                    </a:lnTo>
                    <a:lnTo>
                      <a:pt x="1" y="36"/>
                    </a:lnTo>
                    <a:lnTo>
                      <a:pt x="3" y="33"/>
                    </a:lnTo>
                    <a:lnTo>
                      <a:pt x="6" y="30"/>
                    </a:lnTo>
                    <a:lnTo>
                      <a:pt x="9" y="28"/>
                    </a:lnTo>
                    <a:lnTo>
                      <a:pt x="14" y="25"/>
                    </a:lnTo>
                    <a:lnTo>
                      <a:pt x="17" y="25"/>
                    </a:lnTo>
                    <a:lnTo>
                      <a:pt x="22" y="25"/>
                    </a:lnTo>
                    <a:lnTo>
                      <a:pt x="24" y="25"/>
                    </a:lnTo>
                    <a:lnTo>
                      <a:pt x="25" y="25"/>
                    </a:lnTo>
                    <a:lnTo>
                      <a:pt x="27" y="27"/>
                    </a:lnTo>
                    <a:lnTo>
                      <a:pt x="28" y="27"/>
                    </a:lnTo>
                    <a:lnTo>
                      <a:pt x="30" y="28"/>
                    </a:lnTo>
                    <a:lnTo>
                      <a:pt x="33" y="28"/>
                    </a:lnTo>
                    <a:lnTo>
                      <a:pt x="36" y="28"/>
                    </a:lnTo>
                    <a:lnTo>
                      <a:pt x="40" y="28"/>
                    </a:lnTo>
                    <a:lnTo>
                      <a:pt x="43" y="28"/>
                    </a:lnTo>
                    <a:lnTo>
                      <a:pt x="46" y="27"/>
                    </a:lnTo>
                    <a:lnTo>
                      <a:pt x="48" y="27"/>
                    </a:lnTo>
                    <a:lnTo>
                      <a:pt x="49" y="25"/>
                    </a:lnTo>
                    <a:lnTo>
                      <a:pt x="51" y="25"/>
                    </a:lnTo>
                    <a:lnTo>
                      <a:pt x="51" y="23"/>
                    </a:lnTo>
                    <a:lnTo>
                      <a:pt x="52" y="22"/>
                    </a:lnTo>
                    <a:lnTo>
                      <a:pt x="56" y="20"/>
                    </a:lnTo>
                    <a:lnTo>
                      <a:pt x="57" y="22"/>
                    </a:lnTo>
                    <a:lnTo>
                      <a:pt x="57" y="25"/>
                    </a:lnTo>
                    <a:lnTo>
                      <a:pt x="59" y="27"/>
                    </a:lnTo>
                    <a:lnTo>
                      <a:pt x="62" y="25"/>
                    </a:lnTo>
                    <a:lnTo>
                      <a:pt x="65" y="22"/>
                    </a:lnTo>
                    <a:lnTo>
                      <a:pt x="68" y="16"/>
                    </a:lnTo>
                    <a:lnTo>
                      <a:pt x="70" y="12"/>
                    </a:lnTo>
                    <a:lnTo>
                      <a:pt x="70" y="9"/>
                    </a:lnTo>
                    <a:lnTo>
                      <a:pt x="72" y="8"/>
                    </a:lnTo>
                    <a:lnTo>
                      <a:pt x="73" y="6"/>
                    </a:lnTo>
                    <a:lnTo>
                      <a:pt x="75" y="4"/>
                    </a:lnTo>
                    <a:lnTo>
                      <a:pt x="76" y="3"/>
                    </a:lnTo>
                    <a:lnTo>
                      <a:pt x="80" y="1"/>
                    </a:lnTo>
                    <a:lnTo>
                      <a:pt x="83" y="1"/>
                    </a:lnTo>
                    <a:lnTo>
                      <a:pt x="89" y="0"/>
                    </a:lnTo>
                    <a:lnTo>
                      <a:pt x="92" y="3"/>
                    </a:lnTo>
                    <a:lnTo>
                      <a:pt x="91" y="4"/>
                    </a:lnTo>
                    <a:lnTo>
                      <a:pt x="89" y="8"/>
                    </a:lnTo>
                    <a:lnTo>
                      <a:pt x="86" y="11"/>
                    </a:lnTo>
                    <a:lnTo>
                      <a:pt x="84" y="12"/>
                    </a:lnTo>
                    <a:lnTo>
                      <a:pt x="81" y="16"/>
                    </a:lnTo>
                    <a:lnTo>
                      <a:pt x="78" y="17"/>
                    </a:lnTo>
                    <a:lnTo>
                      <a:pt x="76" y="19"/>
                    </a:lnTo>
                    <a:lnTo>
                      <a:pt x="75" y="19"/>
                    </a:lnTo>
                    <a:lnTo>
                      <a:pt x="73" y="19"/>
                    </a:lnTo>
                    <a:lnTo>
                      <a:pt x="72" y="20"/>
                    </a:lnTo>
                    <a:lnTo>
                      <a:pt x="70" y="20"/>
                    </a:lnTo>
                    <a:lnTo>
                      <a:pt x="68" y="22"/>
                    </a:lnTo>
                    <a:lnTo>
                      <a:pt x="65" y="23"/>
                    </a:lnTo>
                    <a:lnTo>
                      <a:pt x="64" y="25"/>
                    </a:lnTo>
                    <a:lnTo>
                      <a:pt x="62" y="27"/>
                    </a:lnTo>
                    <a:lnTo>
                      <a:pt x="59" y="28"/>
                    </a:lnTo>
                    <a:lnTo>
                      <a:pt x="57" y="30"/>
                    </a:lnTo>
                    <a:lnTo>
                      <a:pt x="56" y="31"/>
                    </a:lnTo>
                    <a:lnTo>
                      <a:pt x="54" y="31"/>
                    </a:lnTo>
                    <a:lnTo>
                      <a:pt x="51" y="33"/>
                    </a:lnTo>
                    <a:lnTo>
                      <a:pt x="49" y="35"/>
                    </a:lnTo>
                    <a:lnTo>
                      <a:pt x="46" y="36"/>
                    </a:lnTo>
                    <a:lnTo>
                      <a:pt x="44" y="38"/>
                    </a:lnTo>
                    <a:lnTo>
                      <a:pt x="43" y="39"/>
                    </a:lnTo>
                    <a:lnTo>
                      <a:pt x="41" y="39"/>
                    </a:lnTo>
                    <a:lnTo>
                      <a:pt x="40" y="41"/>
                    </a:lnTo>
                    <a:lnTo>
                      <a:pt x="38" y="41"/>
                    </a:lnTo>
                    <a:lnTo>
                      <a:pt x="36" y="41"/>
                    </a:lnTo>
                    <a:lnTo>
                      <a:pt x="33" y="41"/>
                    </a:lnTo>
                    <a:lnTo>
                      <a:pt x="28" y="39"/>
                    </a:lnTo>
                    <a:lnTo>
                      <a:pt x="27" y="38"/>
                    </a:lnTo>
                    <a:lnTo>
                      <a:pt x="27" y="35"/>
                    </a:lnTo>
                    <a:lnTo>
                      <a:pt x="30" y="31"/>
                    </a:lnTo>
                    <a:lnTo>
                      <a:pt x="32" y="31"/>
                    </a:lnTo>
                    <a:lnTo>
                      <a:pt x="32" y="30"/>
                    </a:lnTo>
                    <a:lnTo>
                      <a:pt x="30" y="30"/>
                    </a:lnTo>
                    <a:lnTo>
                      <a:pt x="28" y="30"/>
                    </a:lnTo>
                    <a:lnTo>
                      <a:pt x="27" y="31"/>
                    </a:lnTo>
                    <a:lnTo>
                      <a:pt x="24" y="31"/>
                    </a:lnTo>
                    <a:lnTo>
                      <a:pt x="20" y="33"/>
                    </a:lnTo>
                    <a:lnTo>
                      <a:pt x="17" y="35"/>
                    </a:lnTo>
                    <a:lnTo>
                      <a:pt x="16" y="36"/>
                    </a:lnTo>
                    <a:lnTo>
                      <a:pt x="14" y="36"/>
                    </a:lnTo>
                    <a:lnTo>
                      <a:pt x="12" y="38"/>
                    </a:lnTo>
                    <a:lnTo>
                      <a:pt x="9" y="38"/>
                    </a:lnTo>
                    <a:lnTo>
                      <a:pt x="8" y="38"/>
                    </a:lnTo>
                    <a:lnTo>
                      <a:pt x="6" y="39"/>
                    </a:lnTo>
                    <a:lnTo>
                      <a:pt x="3" y="39"/>
                    </a:lnTo>
                  </a:path>
                </a:pathLst>
              </a:custGeom>
              <a:solidFill>
                <a:srgbClr val="006600"/>
              </a:solidFill>
              <a:ln w="9525" cap="rnd">
                <a:noFill/>
                <a:round/>
                <a:headEnd/>
                <a:tailEnd/>
              </a:ln>
            </p:spPr>
            <p:txBody>
              <a:bodyPr/>
              <a:lstStyle/>
              <a:p>
                <a:endParaRPr lang="zh-CN" altLang="en-US"/>
              </a:p>
            </p:txBody>
          </p:sp>
          <p:sp>
            <p:nvSpPr>
              <p:cNvPr id="90144" name="Freeform 18"/>
              <p:cNvSpPr>
                <a:spLocks/>
              </p:cNvSpPr>
              <p:nvPr/>
            </p:nvSpPr>
            <p:spPr bwMode="auto">
              <a:xfrm>
                <a:off x="1616" y="2758"/>
                <a:ext cx="90" cy="55"/>
              </a:xfrm>
              <a:custGeom>
                <a:avLst/>
                <a:gdLst>
                  <a:gd name="T0" fmla="*/ 21 w 90"/>
                  <a:gd name="T1" fmla="*/ 3 h 55"/>
                  <a:gd name="T2" fmla="*/ 26 w 90"/>
                  <a:gd name="T3" fmla="*/ 1 h 55"/>
                  <a:gd name="T4" fmla="*/ 29 w 90"/>
                  <a:gd name="T5" fmla="*/ 0 h 55"/>
                  <a:gd name="T6" fmla="*/ 34 w 90"/>
                  <a:gd name="T7" fmla="*/ 1 h 55"/>
                  <a:gd name="T8" fmla="*/ 42 w 90"/>
                  <a:gd name="T9" fmla="*/ 4 h 55"/>
                  <a:gd name="T10" fmla="*/ 48 w 90"/>
                  <a:gd name="T11" fmla="*/ 8 h 55"/>
                  <a:gd name="T12" fmla="*/ 51 w 90"/>
                  <a:gd name="T13" fmla="*/ 12 h 55"/>
                  <a:gd name="T14" fmla="*/ 53 w 90"/>
                  <a:gd name="T15" fmla="*/ 17 h 55"/>
                  <a:gd name="T16" fmla="*/ 54 w 90"/>
                  <a:gd name="T17" fmla="*/ 24 h 55"/>
                  <a:gd name="T18" fmla="*/ 53 w 90"/>
                  <a:gd name="T19" fmla="*/ 28 h 55"/>
                  <a:gd name="T20" fmla="*/ 53 w 90"/>
                  <a:gd name="T21" fmla="*/ 33 h 55"/>
                  <a:gd name="T22" fmla="*/ 58 w 90"/>
                  <a:gd name="T23" fmla="*/ 36 h 55"/>
                  <a:gd name="T24" fmla="*/ 67 w 90"/>
                  <a:gd name="T25" fmla="*/ 38 h 55"/>
                  <a:gd name="T26" fmla="*/ 77 w 90"/>
                  <a:gd name="T27" fmla="*/ 41 h 55"/>
                  <a:gd name="T28" fmla="*/ 85 w 90"/>
                  <a:gd name="T29" fmla="*/ 43 h 55"/>
                  <a:gd name="T30" fmla="*/ 89 w 90"/>
                  <a:gd name="T31" fmla="*/ 44 h 55"/>
                  <a:gd name="T32" fmla="*/ 89 w 90"/>
                  <a:gd name="T33" fmla="*/ 44 h 55"/>
                  <a:gd name="T34" fmla="*/ 85 w 90"/>
                  <a:gd name="T35" fmla="*/ 46 h 55"/>
                  <a:gd name="T36" fmla="*/ 80 w 90"/>
                  <a:gd name="T37" fmla="*/ 51 h 55"/>
                  <a:gd name="T38" fmla="*/ 75 w 90"/>
                  <a:gd name="T39" fmla="*/ 54 h 55"/>
                  <a:gd name="T40" fmla="*/ 70 w 90"/>
                  <a:gd name="T41" fmla="*/ 54 h 55"/>
                  <a:gd name="T42" fmla="*/ 64 w 90"/>
                  <a:gd name="T43" fmla="*/ 52 h 55"/>
                  <a:gd name="T44" fmla="*/ 53 w 90"/>
                  <a:gd name="T45" fmla="*/ 49 h 55"/>
                  <a:gd name="T46" fmla="*/ 43 w 90"/>
                  <a:gd name="T47" fmla="*/ 44 h 55"/>
                  <a:gd name="T48" fmla="*/ 34 w 90"/>
                  <a:gd name="T49" fmla="*/ 40 h 55"/>
                  <a:gd name="T50" fmla="*/ 26 w 90"/>
                  <a:gd name="T51" fmla="*/ 35 h 55"/>
                  <a:gd name="T52" fmla="*/ 19 w 90"/>
                  <a:gd name="T53" fmla="*/ 30 h 55"/>
                  <a:gd name="T54" fmla="*/ 14 w 90"/>
                  <a:gd name="T55" fmla="*/ 27 h 55"/>
                  <a:gd name="T56" fmla="*/ 8 w 90"/>
                  <a:gd name="T57" fmla="*/ 24 h 55"/>
                  <a:gd name="T58" fmla="*/ 3 w 90"/>
                  <a:gd name="T59" fmla="*/ 20 h 55"/>
                  <a:gd name="T60" fmla="*/ 0 w 90"/>
                  <a:gd name="T61" fmla="*/ 16 h 55"/>
                  <a:gd name="T62" fmla="*/ 3 w 90"/>
                  <a:gd name="T63" fmla="*/ 11 h 55"/>
                  <a:gd name="T64" fmla="*/ 11 w 90"/>
                  <a:gd name="T65" fmla="*/ 8 h 55"/>
                  <a:gd name="T66" fmla="*/ 16 w 90"/>
                  <a:gd name="T67" fmla="*/ 4 h 5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0"/>
                  <a:gd name="T103" fmla="*/ 0 h 55"/>
                  <a:gd name="T104" fmla="*/ 90 w 90"/>
                  <a:gd name="T105" fmla="*/ 55 h 5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0" h="55">
                    <a:moveTo>
                      <a:pt x="16" y="4"/>
                    </a:moveTo>
                    <a:lnTo>
                      <a:pt x="21" y="3"/>
                    </a:lnTo>
                    <a:lnTo>
                      <a:pt x="22" y="1"/>
                    </a:lnTo>
                    <a:lnTo>
                      <a:pt x="26" y="1"/>
                    </a:lnTo>
                    <a:lnTo>
                      <a:pt x="27" y="0"/>
                    </a:lnTo>
                    <a:lnTo>
                      <a:pt x="29" y="0"/>
                    </a:lnTo>
                    <a:lnTo>
                      <a:pt x="32" y="0"/>
                    </a:lnTo>
                    <a:lnTo>
                      <a:pt x="34" y="1"/>
                    </a:lnTo>
                    <a:lnTo>
                      <a:pt x="38" y="3"/>
                    </a:lnTo>
                    <a:lnTo>
                      <a:pt x="42" y="4"/>
                    </a:lnTo>
                    <a:lnTo>
                      <a:pt x="45" y="6"/>
                    </a:lnTo>
                    <a:lnTo>
                      <a:pt x="48" y="8"/>
                    </a:lnTo>
                    <a:lnTo>
                      <a:pt x="50" y="9"/>
                    </a:lnTo>
                    <a:lnTo>
                      <a:pt x="51" y="12"/>
                    </a:lnTo>
                    <a:lnTo>
                      <a:pt x="53" y="14"/>
                    </a:lnTo>
                    <a:lnTo>
                      <a:pt x="53" y="17"/>
                    </a:lnTo>
                    <a:lnTo>
                      <a:pt x="54" y="20"/>
                    </a:lnTo>
                    <a:lnTo>
                      <a:pt x="54" y="24"/>
                    </a:lnTo>
                    <a:lnTo>
                      <a:pt x="54" y="27"/>
                    </a:lnTo>
                    <a:lnTo>
                      <a:pt x="53" y="28"/>
                    </a:lnTo>
                    <a:lnTo>
                      <a:pt x="53" y="30"/>
                    </a:lnTo>
                    <a:lnTo>
                      <a:pt x="53" y="33"/>
                    </a:lnTo>
                    <a:lnTo>
                      <a:pt x="54" y="35"/>
                    </a:lnTo>
                    <a:lnTo>
                      <a:pt x="58" y="36"/>
                    </a:lnTo>
                    <a:lnTo>
                      <a:pt x="61" y="36"/>
                    </a:lnTo>
                    <a:lnTo>
                      <a:pt x="67" y="38"/>
                    </a:lnTo>
                    <a:lnTo>
                      <a:pt x="72" y="40"/>
                    </a:lnTo>
                    <a:lnTo>
                      <a:pt x="77" y="41"/>
                    </a:lnTo>
                    <a:lnTo>
                      <a:pt x="80" y="43"/>
                    </a:lnTo>
                    <a:lnTo>
                      <a:pt x="85" y="43"/>
                    </a:lnTo>
                    <a:lnTo>
                      <a:pt x="86" y="44"/>
                    </a:lnTo>
                    <a:lnTo>
                      <a:pt x="89" y="44"/>
                    </a:lnTo>
                    <a:lnTo>
                      <a:pt x="88" y="44"/>
                    </a:lnTo>
                    <a:lnTo>
                      <a:pt x="85" y="46"/>
                    </a:lnTo>
                    <a:lnTo>
                      <a:pt x="81" y="49"/>
                    </a:lnTo>
                    <a:lnTo>
                      <a:pt x="80" y="51"/>
                    </a:lnTo>
                    <a:lnTo>
                      <a:pt x="77" y="52"/>
                    </a:lnTo>
                    <a:lnTo>
                      <a:pt x="75" y="54"/>
                    </a:lnTo>
                    <a:lnTo>
                      <a:pt x="72" y="54"/>
                    </a:lnTo>
                    <a:lnTo>
                      <a:pt x="70" y="54"/>
                    </a:lnTo>
                    <a:lnTo>
                      <a:pt x="67" y="54"/>
                    </a:lnTo>
                    <a:lnTo>
                      <a:pt x="64" y="52"/>
                    </a:lnTo>
                    <a:lnTo>
                      <a:pt x="59" y="51"/>
                    </a:lnTo>
                    <a:lnTo>
                      <a:pt x="53" y="49"/>
                    </a:lnTo>
                    <a:lnTo>
                      <a:pt x="48" y="46"/>
                    </a:lnTo>
                    <a:lnTo>
                      <a:pt x="43" y="44"/>
                    </a:lnTo>
                    <a:lnTo>
                      <a:pt x="38" y="43"/>
                    </a:lnTo>
                    <a:lnTo>
                      <a:pt x="34" y="40"/>
                    </a:lnTo>
                    <a:lnTo>
                      <a:pt x="29" y="38"/>
                    </a:lnTo>
                    <a:lnTo>
                      <a:pt x="26" y="35"/>
                    </a:lnTo>
                    <a:lnTo>
                      <a:pt x="22" y="33"/>
                    </a:lnTo>
                    <a:lnTo>
                      <a:pt x="19" y="30"/>
                    </a:lnTo>
                    <a:lnTo>
                      <a:pt x="16" y="28"/>
                    </a:lnTo>
                    <a:lnTo>
                      <a:pt x="14" y="27"/>
                    </a:lnTo>
                    <a:lnTo>
                      <a:pt x="11" y="25"/>
                    </a:lnTo>
                    <a:lnTo>
                      <a:pt x="8" y="24"/>
                    </a:lnTo>
                    <a:lnTo>
                      <a:pt x="5" y="22"/>
                    </a:lnTo>
                    <a:lnTo>
                      <a:pt x="3" y="20"/>
                    </a:lnTo>
                    <a:lnTo>
                      <a:pt x="2" y="19"/>
                    </a:lnTo>
                    <a:lnTo>
                      <a:pt x="0" y="16"/>
                    </a:lnTo>
                    <a:lnTo>
                      <a:pt x="2" y="14"/>
                    </a:lnTo>
                    <a:lnTo>
                      <a:pt x="3" y="11"/>
                    </a:lnTo>
                    <a:lnTo>
                      <a:pt x="8" y="9"/>
                    </a:lnTo>
                    <a:lnTo>
                      <a:pt x="11" y="8"/>
                    </a:lnTo>
                    <a:lnTo>
                      <a:pt x="14" y="6"/>
                    </a:lnTo>
                    <a:lnTo>
                      <a:pt x="16" y="4"/>
                    </a:lnTo>
                  </a:path>
                </a:pathLst>
              </a:custGeom>
              <a:solidFill>
                <a:srgbClr val="006600"/>
              </a:solidFill>
              <a:ln w="9525" cap="rnd">
                <a:noFill/>
                <a:round/>
                <a:headEnd/>
                <a:tailEnd/>
              </a:ln>
            </p:spPr>
            <p:txBody>
              <a:bodyPr/>
              <a:lstStyle/>
              <a:p>
                <a:endParaRPr lang="zh-CN" altLang="en-US"/>
              </a:p>
            </p:txBody>
          </p:sp>
        </p:grpSp>
        <p:sp>
          <p:nvSpPr>
            <p:cNvPr id="90118" name="Line 19"/>
            <p:cNvSpPr>
              <a:spLocks noChangeShapeType="1"/>
            </p:cNvSpPr>
            <p:nvPr/>
          </p:nvSpPr>
          <p:spPr bwMode="auto">
            <a:xfrm flipH="1">
              <a:off x="902" y="2456"/>
              <a:ext cx="671" cy="577"/>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19" name="Line 20"/>
            <p:cNvSpPr>
              <a:spLocks noChangeShapeType="1"/>
            </p:cNvSpPr>
            <p:nvPr/>
          </p:nvSpPr>
          <p:spPr bwMode="auto">
            <a:xfrm flipV="1">
              <a:off x="912" y="2819"/>
              <a:ext cx="896" cy="203"/>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0" name="Line 21"/>
            <p:cNvSpPr>
              <a:spLocks noChangeShapeType="1"/>
            </p:cNvSpPr>
            <p:nvPr/>
          </p:nvSpPr>
          <p:spPr bwMode="auto">
            <a:xfrm flipH="1" flipV="1">
              <a:off x="1776" y="2819"/>
              <a:ext cx="896" cy="203"/>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1" name="Line 22"/>
            <p:cNvSpPr>
              <a:spLocks noChangeShapeType="1"/>
            </p:cNvSpPr>
            <p:nvPr/>
          </p:nvSpPr>
          <p:spPr bwMode="auto">
            <a:xfrm flipH="1" flipV="1">
              <a:off x="1925" y="2456"/>
              <a:ext cx="779" cy="576"/>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2" name="Line 23"/>
            <p:cNvSpPr>
              <a:spLocks noChangeShapeType="1"/>
            </p:cNvSpPr>
            <p:nvPr/>
          </p:nvSpPr>
          <p:spPr bwMode="auto">
            <a:xfrm flipH="1">
              <a:off x="1573" y="1731"/>
              <a:ext cx="160" cy="715"/>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3" name="Line 24"/>
            <p:cNvSpPr>
              <a:spLocks noChangeShapeType="1"/>
            </p:cNvSpPr>
            <p:nvPr/>
          </p:nvSpPr>
          <p:spPr bwMode="auto">
            <a:xfrm>
              <a:off x="1733" y="1720"/>
              <a:ext cx="235" cy="758"/>
            </a:xfrm>
            <a:prstGeom prst="line">
              <a:avLst/>
            </a:prstGeom>
            <a:noFill/>
            <a:ln w="12699">
              <a:solidFill>
                <a:srgbClr val="FF9900"/>
              </a:solidFill>
              <a:round/>
              <a:headEnd type="none" w="sm" len="sm"/>
              <a:tailEnd type="none" w="sm" len="sm"/>
            </a:ln>
          </p:spPr>
          <p:txBody>
            <a:bodyPr wrap="none" anchor="ctr"/>
            <a:lstStyle/>
            <a:p>
              <a:endParaRPr lang="zh-CN" altLang="en-US"/>
            </a:p>
          </p:txBody>
        </p:sp>
        <p:sp>
          <p:nvSpPr>
            <p:cNvPr id="90124" name="Line 25"/>
            <p:cNvSpPr>
              <a:spLocks noChangeShapeType="1"/>
            </p:cNvSpPr>
            <p:nvPr/>
          </p:nvSpPr>
          <p:spPr bwMode="auto">
            <a:xfrm>
              <a:off x="677" y="1496"/>
              <a:ext cx="278" cy="0"/>
            </a:xfrm>
            <a:prstGeom prst="line">
              <a:avLst/>
            </a:prstGeom>
            <a:noFill/>
            <a:ln w="25399">
              <a:solidFill>
                <a:schemeClr val="bg1"/>
              </a:solidFill>
              <a:round/>
              <a:headEnd type="none" w="sm" len="sm"/>
              <a:tailEnd type="none" w="sm" len="sm"/>
            </a:ln>
          </p:spPr>
          <p:txBody>
            <a:bodyPr wrap="none" anchor="ctr"/>
            <a:lstStyle/>
            <a:p>
              <a:endParaRPr lang="zh-CN" altLang="en-US"/>
            </a:p>
          </p:txBody>
        </p:sp>
        <p:sp>
          <p:nvSpPr>
            <p:cNvPr id="90125" name="Line 26"/>
            <p:cNvSpPr>
              <a:spLocks noChangeShapeType="1"/>
            </p:cNvSpPr>
            <p:nvPr/>
          </p:nvSpPr>
          <p:spPr bwMode="auto">
            <a:xfrm>
              <a:off x="677" y="2557"/>
              <a:ext cx="278" cy="0"/>
            </a:xfrm>
            <a:prstGeom prst="line">
              <a:avLst/>
            </a:prstGeom>
            <a:noFill/>
            <a:ln w="25399">
              <a:solidFill>
                <a:schemeClr val="bg1"/>
              </a:solidFill>
              <a:round/>
              <a:headEnd type="none" w="sm" len="sm"/>
              <a:tailEnd type="none" w="sm" len="sm"/>
            </a:ln>
          </p:spPr>
          <p:txBody>
            <a:bodyPr wrap="none" anchor="ctr"/>
            <a:lstStyle/>
            <a:p>
              <a:endParaRPr lang="zh-CN" altLang="en-US"/>
            </a:p>
          </p:txBody>
        </p:sp>
        <p:sp>
          <p:nvSpPr>
            <p:cNvPr id="90126" name="Line 27"/>
            <p:cNvSpPr>
              <a:spLocks noChangeShapeType="1"/>
            </p:cNvSpPr>
            <p:nvPr/>
          </p:nvSpPr>
          <p:spPr bwMode="auto">
            <a:xfrm>
              <a:off x="827" y="1496"/>
              <a:ext cx="2" cy="1057"/>
            </a:xfrm>
            <a:prstGeom prst="line">
              <a:avLst/>
            </a:prstGeom>
            <a:noFill/>
            <a:ln w="25399">
              <a:solidFill>
                <a:schemeClr val="bg1"/>
              </a:solidFill>
              <a:round/>
              <a:headEnd type="stealth" w="med" len="med"/>
              <a:tailEnd type="stealth" w="med" len="med"/>
            </a:ln>
          </p:spPr>
          <p:txBody>
            <a:bodyPr wrap="none" anchor="ctr"/>
            <a:lstStyle/>
            <a:p>
              <a:endParaRPr lang="zh-CN" altLang="en-US"/>
            </a:p>
          </p:txBody>
        </p:sp>
        <p:sp>
          <p:nvSpPr>
            <p:cNvPr id="90127" name="Rectangle 28"/>
            <p:cNvSpPr>
              <a:spLocks noChangeArrowheads="1"/>
            </p:cNvSpPr>
            <p:nvPr/>
          </p:nvSpPr>
          <p:spPr bwMode="auto">
            <a:xfrm>
              <a:off x="-143" y="2272"/>
              <a:ext cx="1610" cy="291"/>
            </a:xfrm>
            <a:prstGeom prst="rect">
              <a:avLst/>
            </a:prstGeom>
            <a:noFill/>
            <a:ln w="9525">
              <a:noFill/>
              <a:miter lim="800000"/>
              <a:headEnd/>
              <a:tailEnd/>
            </a:ln>
          </p:spPr>
          <p:txBody>
            <a:bodyPr wrap="square" lIns="92075" tIns="46038" rIns="92075" bIns="46038">
              <a:spAutoFit/>
            </a:bodyPr>
            <a:lstStyle/>
            <a:p>
              <a:pPr defTabSz="762000" eaLnBrk="0" hangingPunct="0"/>
              <a:r>
                <a:rPr kumimoji="1" lang="en-US" altLang="zh-CN" b="1" dirty="0">
                  <a:solidFill>
                    <a:schemeClr val="hlink"/>
                  </a:solidFill>
                  <a:latin typeface="Arial" pitchFamily="34" charset="0"/>
                </a:rPr>
                <a:t>18,000</a:t>
              </a:r>
              <a:r>
                <a:rPr kumimoji="1" lang="zh-CN" altLang="en-US" b="1" dirty="0">
                  <a:solidFill>
                    <a:schemeClr val="hlink"/>
                  </a:solidFill>
                  <a:latin typeface="Arial" pitchFamily="34" charset="0"/>
                </a:rPr>
                <a:t>公里</a:t>
              </a:r>
            </a:p>
          </p:txBody>
        </p:sp>
        <p:sp>
          <p:nvSpPr>
            <p:cNvPr id="456733" name="Rectangle 29"/>
            <p:cNvSpPr>
              <a:spLocks noChangeArrowheads="1"/>
            </p:cNvSpPr>
            <p:nvPr/>
          </p:nvSpPr>
          <p:spPr bwMode="auto">
            <a:xfrm>
              <a:off x="1533" y="2886"/>
              <a:ext cx="438" cy="250"/>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zh-CN" altLang="en-US" sz="2000" b="1">
                  <a:solidFill>
                    <a:schemeClr val="hlink"/>
                  </a:solidFill>
                  <a:effectLst>
                    <a:outerShdw blurRad="38100" dist="38100" dir="2700000" algn="tl">
                      <a:srgbClr val="C0C0C0"/>
                    </a:outerShdw>
                  </a:effectLst>
                  <a:latin typeface="Arial" pitchFamily="34" charset="0"/>
                </a:rPr>
                <a:t>地球</a:t>
              </a:r>
            </a:p>
          </p:txBody>
        </p:sp>
        <p:pic>
          <p:nvPicPr>
            <p:cNvPr id="90129" name="Picture 30"/>
            <p:cNvPicPr>
              <a:picLocks noChangeArrowheads="1"/>
            </p:cNvPicPr>
            <p:nvPr/>
          </p:nvPicPr>
          <p:blipFill>
            <a:blip r:embed="rId2" cstate="print"/>
            <a:srcRect/>
            <a:stretch>
              <a:fillRect/>
            </a:stretch>
          </p:blipFill>
          <p:spPr bwMode="auto">
            <a:xfrm>
              <a:off x="2411" y="2786"/>
              <a:ext cx="1101" cy="591"/>
            </a:xfrm>
            <a:prstGeom prst="rect">
              <a:avLst/>
            </a:prstGeom>
            <a:noFill/>
            <a:ln w="9525">
              <a:noFill/>
              <a:miter lim="800000"/>
              <a:headEnd/>
              <a:tailEnd/>
            </a:ln>
          </p:spPr>
        </p:pic>
        <p:pic>
          <p:nvPicPr>
            <p:cNvPr id="90130" name="Picture 31"/>
            <p:cNvPicPr>
              <a:picLocks noChangeArrowheads="1"/>
            </p:cNvPicPr>
            <p:nvPr/>
          </p:nvPicPr>
          <p:blipFill>
            <a:blip r:embed="rId2" cstate="print"/>
            <a:srcRect/>
            <a:stretch>
              <a:fillRect/>
            </a:stretch>
          </p:blipFill>
          <p:spPr bwMode="auto">
            <a:xfrm>
              <a:off x="1334" y="1159"/>
              <a:ext cx="1101" cy="591"/>
            </a:xfrm>
            <a:prstGeom prst="rect">
              <a:avLst/>
            </a:prstGeom>
            <a:noFill/>
            <a:ln w="9525">
              <a:noFill/>
              <a:miter lim="800000"/>
              <a:headEnd/>
              <a:tailEnd/>
            </a:ln>
          </p:spPr>
        </p:pic>
        <p:pic>
          <p:nvPicPr>
            <p:cNvPr id="90131" name="Picture 32"/>
            <p:cNvPicPr>
              <a:picLocks noChangeArrowheads="1"/>
            </p:cNvPicPr>
            <p:nvPr/>
          </p:nvPicPr>
          <p:blipFill>
            <a:blip r:embed="rId3" cstate="print"/>
            <a:srcRect/>
            <a:stretch>
              <a:fillRect/>
            </a:stretch>
          </p:blipFill>
          <p:spPr bwMode="auto">
            <a:xfrm>
              <a:off x="327" y="2786"/>
              <a:ext cx="1112" cy="597"/>
            </a:xfrm>
            <a:prstGeom prst="rect">
              <a:avLst/>
            </a:prstGeom>
            <a:noFill/>
            <a:ln w="9525">
              <a:noFill/>
              <a:miter lim="800000"/>
              <a:headEnd/>
              <a:tailEnd/>
            </a:ln>
          </p:spPr>
        </p:pic>
      </p:grpSp>
      <p:sp>
        <p:nvSpPr>
          <p:cNvPr id="90116" name="Rectangle 33"/>
          <p:cNvSpPr>
            <a:spLocks noGrp="1" noChangeArrowheads="1"/>
          </p:cNvSpPr>
          <p:nvPr>
            <p:ph type="title"/>
          </p:nvPr>
        </p:nvSpPr>
        <p:spPr/>
        <p:txBody>
          <a:bodyPr/>
          <a:lstStyle/>
          <a:p>
            <a:pPr eaLnBrk="1" hangingPunct="1"/>
            <a:r>
              <a:rPr lang="zh-CN" altLang="en-US" dirty="0"/>
              <a:t>地球同步卫星</a:t>
            </a:r>
          </a:p>
        </p:txBody>
      </p:sp>
      <p:cxnSp>
        <p:nvCxnSpPr>
          <p:cNvPr id="3" name="肘形连接符 2"/>
          <p:cNvCxnSpPr/>
          <p:nvPr/>
        </p:nvCxnSpPr>
        <p:spPr bwMode="auto">
          <a:xfrm>
            <a:off x="1921619" y="4117976"/>
            <a:ext cx="812800" cy="287337"/>
          </a:xfrm>
          <a:prstGeom prst="bentConnector3">
            <a:avLst/>
          </a:prstGeom>
          <a:solidFill>
            <a:schemeClr val="accent1"/>
          </a:solidFill>
          <a:ln w="28575" cap="flat" cmpd="sng" algn="ctr">
            <a:solidFill>
              <a:srgbClr val="0070C0"/>
            </a:solidFill>
            <a:prstDash val="solid"/>
            <a:round/>
            <a:headEnd type="none" w="med" len="med"/>
            <a:tailEnd type="triangle"/>
          </a:ln>
          <a:effectLst/>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en-US" altLang="zh-CN" dirty="0"/>
              <a:t>GPS</a:t>
            </a:r>
            <a:r>
              <a:rPr lang="zh-CN" altLang="en-US" dirty="0"/>
              <a:t>卫星星座</a:t>
            </a:r>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483768" y="1556792"/>
            <a:ext cx="4514478" cy="3611582"/>
          </a:xfrm>
          <a:prstGeom prst="rect">
            <a:avLst/>
          </a:prstGeom>
        </p:spPr>
      </p:pic>
    </p:spTree>
    <p:extLst>
      <p:ext uri="{BB962C8B-B14F-4D97-AF65-F5344CB8AC3E}">
        <p14:creationId xmlns="" xmlns:p14="http://schemas.microsoft.com/office/powerpoint/2010/main" val="31595618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a:t>VSAT</a:t>
            </a:r>
            <a:r>
              <a:rPr lang="zh-CN" altLang="en-US" dirty="0">
                <a:latin typeface="Times New Roman" pitchFamily="18" charset="0"/>
              </a:rPr>
              <a:t>卫星通信</a:t>
            </a:r>
            <a:r>
              <a:rPr lang="zh-CN" altLang="en-US" dirty="0"/>
              <a:t> </a:t>
            </a:r>
          </a:p>
        </p:txBody>
      </p:sp>
      <p:sp>
        <p:nvSpPr>
          <p:cNvPr id="91139" name="Rectangle 4"/>
          <p:cNvSpPr>
            <a:spLocks noGrp="1" noChangeArrowheads="1"/>
          </p:cNvSpPr>
          <p:nvPr>
            <p:ph type="body" idx="1"/>
          </p:nvPr>
        </p:nvSpPr>
        <p:spPr/>
        <p:txBody>
          <a:bodyPr/>
          <a:lstStyle/>
          <a:p>
            <a:pPr algn="just" eaLnBrk="1" hangingPunct="1"/>
            <a:r>
              <a:rPr lang="en-US" altLang="zh-CN" dirty="0"/>
              <a:t>VSAT </a:t>
            </a:r>
            <a:r>
              <a:rPr lang="en-US" altLang="zh-CN" sz="2200" dirty="0"/>
              <a:t>(</a:t>
            </a:r>
            <a:r>
              <a:rPr lang="en-US" altLang="zh-CN" sz="2200" dirty="0">
                <a:solidFill>
                  <a:srgbClr val="FF0000"/>
                </a:solidFill>
              </a:rPr>
              <a:t>Very Small Aperture Terminal</a:t>
            </a:r>
            <a:r>
              <a:rPr lang="zh-CN" altLang="en-US" sz="2200" dirty="0"/>
              <a:t>，甚小孔径地球终端</a:t>
            </a:r>
            <a:r>
              <a:rPr lang="en-US" altLang="zh-CN" sz="2200" dirty="0"/>
              <a:t>)</a:t>
            </a:r>
            <a:r>
              <a:rPr lang="zh-CN" altLang="en-US" dirty="0"/>
              <a:t>是</a:t>
            </a:r>
            <a:r>
              <a:rPr lang="en-US" altLang="zh-CN" dirty="0"/>
              <a:t>20</a:t>
            </a:r>
            <a:r>
              <a:rPr lang="zh-CN" altLang="en-US" dirty="0"/>
              <a:t>世纪</a:t>
            </a:r>
            <a:r>
              <a:rPr lang="en-US" altLang="zh-CN" dirty="0"/>
              <a:t>80</a:t>
            </a:r>
            <a:r>
              <a:rPr lang="zh-CN" altLang="en-US" dirty="0"/>
              <a:t>年代末发展起来</a:t>
            </a:r>
            <a:r>
              <a:rPr lang="zh-CN" altLang="en-US" dirty="0">
                <a:solidFill>
                  <a:srgbClr val="FF0000"/>
                </a:solidFill>
              </a:rPr>
              <a:t>并</a:t>
            </a:r>
            <a:r>
              <a:rPr lang="zh-CN" altLang="en-US" dirty="0"/>
              <a:t>于</a:t>
            </a:r>
            <a:r>
              <a:rPr lang="en-US" altLang="zh-CN" dirty="0"/>
              <a:t>90</a:t>
            </a:r>
            <a:r>
              <a:rPr lang="zh-CN" altLang="en-US" dirty="0"/>
              <a:t>年代得到广泛应用的新一代数字卫星通信系统。</a:t>
            </a:r>
          </a:p>
          <a:p>
            <a:pPr algn="just" eaLnBrk="1" hangingPunct="1"/>
            <a:endParaRPr lang="zh-CN" altLang="en-US" dirty="0"/>
          </a:p>
          <a:p>
            <a:pPr algn="just" eaLnBrk="1" hangingPunct="1"/>
            <a:r>
              <a:rPr lang="en-US" altLang="zh-CN" dirty="0"/>
              <a:t>VSAT</a:t>
            </a:r>
            <a:r>
              <a:rPr lang="zh-CN" altLang="en-US" dirty="0"/>
              <a:t>网通常由一个</a:t>
            </a:r>
            <a:r>
              <a:rPr lang="zh-CN" altLang="en-US" dirty="0">
                <a:solidFill>
                  <a:srgbClr val="FF0000"/>
                </a:solidFill>
              </a:rPr>
              <a:t>卫星转发器</a:t>
            </a:r>
            <a:r>
              <a:rPr lang="zh-CN" altLang="en-US" dirty="0"/>
              <a:t>、一个</a:t>
            </a:r>
            <a:r>
              <a:rPr lang="zh-CN" altLang="en-US" dirty="0">
                <a:solidFill>
                  <a:srgbClr val="FF0000"/>
                </a:solidFill>
              </a:rPr>
              <a:t>大型主站</a:t>
            </a:r>
            <a:r>
              <a:rPr lang="zh-CN" altLang="en-US" dirty="0"/>
              <a:t>和大量的</a:t>
            </a:r>
            <a:r>
              <a:rPr lang="en-US" altLang="zh-CN" dirty="0">
                <a:solidFill>
                  <a:srgbClr val="FF0000"/>
                </a:solidFill>
              </a:rPr>
              <a:t>VSAT</a:t>
            </a:r>
            <a:r>
              <a:rPr lang="zh-CN" altLang="en-US" dirty="0">
                <a:solidFill>
                  <a:srgbClr val="FF0000"/>
                </a:solidFill>
              </a:rPr>
              <a:t>小站</a:t>
            </a:r>
            <a:r>
              <a:rPr lang="zh-CN" altLang="en-US" dirty="0"/>
              <a:t>组成，能单双向传输数据、语音、图像、视频等多媒体综合业务。</a:t>
            </a:r>
          </a:p>
          <a:p>
            <a:pPr algn="just" eaLnBrk="1" hangingPunct="1"/>
            <a:endParaRPr lang="zh-CN" altLang="en-US" dirty="0"/>
          </a:p>
          <a:p>
            <a:pPr algn="just" eaLnBrk="1" hangingPunct="1"/>
            <a:r>
              <a:rPr lang="en-US" altLang="zh-CN" dirty="0"/>
              <a:t>VSAT</a:t>
            </a:r>
            <a:r>
              <a:rPr lang="zh-CN" altLang="en-US" dirty="0"/>
              <a:t>具有很多优点，如：设备简单、体积小、耗电少、组网灵活、安装维护简便、通信效率高等，尤其适用于</a:t>
            </a:r>
            <a:r>
              <a:rPr lang="zh-CN" altLang="en-US" dirty="0">
                <a:solidFill>
                  <a:srgbClr val="FF0000"/>
                </a:solidFill>
              </a:rPr>
              <a:t>大量分散的业务量较小的用户共享主站</a:t>
            </a:r>
            <a:r>
              <a:rPr lang="zh-CN" altLang="en-US" dirty="0"/>
              <a:t>，所以许多部门和企业多使用</a:t>
            </a:r>
            <a:r>
              <a:rPr lang="en-US" altLang="zh-CN" dirty="0"/>
              <a:t>VSAT</a:t>
            </a:r>
            <a:r>
              <a:rPr lang="zh-CN" altLang="en-US" dirty="0"/>
              <a:t>网来建设内部专用网。</a:t>
            </a:r>
          </a:p>
          <a:p>
            <a:pPr eaLnBrk="1" hangingPunct="1"/>
            <a:endParaRPr lang="en-US" altLang="zh-CN"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028825" y="2319338"/>
            <a:ext cx="9144000" cy="0"/>
          </a:xfrm>
          <a:prstGeom prst="rect">
            <a:avLst/>
          </a:prstGeom>
          <a:noFill/>
          <a:ln w="12700" cap="sq">
            <a:noFill/>
            <a:miter lim="800000"/>
            <a:headEnd type="none" w="sm" len="sm"/>
            <a:tailEnd type="none" w="sm" len="sm"/>
          </a:ln>
        </p:spPr>
        <p:txBody>
          <a:bodyPr>
            <a:spAutoFit/>
          </a:bodyPr>
          <a:lstStyle/>
          <a:p>
            <a:endParaRPr lang="zh-CN" altLang="en-US"/>
          </a:p>
        </p:txBody>
      </p:sp>
      <p:pic>
        <p:nvPicPr>
          <p:cNvPr id="92163" name="Picture 3"/>
          <p:cNvPicPr>
            <a:picLocks noChangeAspect="1" noChangeArrowheads="1"/>
          </p:cNvPicPr>
          <p:nvPr/>
        </p:nvPicPr>
        <p:blipFill>
          <a:blip r:embed="rId3" cstate="print"/>
          <a:srcRect b="8266"/>
          <a:stretch>
            <a:fillRect/>
          </a:stretch>
        </p:blipFill>
        <p:spPr bwMode="auto">
          <a:xfrm>
            <a:off x="356094" y="1321114"/>
            <a:ext cx="8535988" cy="4419600"/>
          </a:xfrm>
          <a:prstGeom prst="rect">
            <a:avLst/>
          </a:prstGeom>
          <a:noFill/>
          <a:ln w="9525">
            <a:noFill/>
            <a:miter lim="800000"/>
            <a:headEnd/>
            <a:tailEnd/>
          </a:ln>
        </p:spPr>
      </p:pic>
      <p:sp>
        <p:nvSpPr>
          <p:cNvPr id="92164" name="Rectangle 6"/>
          <p:cNvSpPr>
            <a:spLocks noGrp="1" noChangeArrowheads="1"/>
          </p:cNvSpPr>
          <p:nvPr>
            <p:ph type="title"/>
          </p:nvPr>
        </p:nvSpPr>
        <p:spPr/>
        <p:txBody>
          <a:bodyPr/>
          <a:lstStyle/>
          <a:p>
            <a:pPr eaLnBrk="1" hangingPunct="1"/>
            <a:r>
              <a:rPr lang="en-US" altLang="zh-CN" dirty="0"/>
              <a:t>VSAT</a:t>
            </a:r>
            <a:r>
              <a:rPr lang="zh-CN" altLang="en-US" dirty="0">
                <a:latin typeface="Times New Roman" pitchFamily="18" charset="0"/>
              </a:rPr>
              <a:t>卫星通信</a:t>
            </a:r>
            <a:r>
              <a:rPr lang="zh-CN" altLang="en-US" dirty="0"/>
              <a:t> </a:t>
            </a:r>
            <a:endParaRPr kumimoji="1" lang="zh-CN" altLang="en-US" dirty="0"/>
          </a:p>
        </p:txBody>
      </p:sp>
      <p:sp>
        <p:nvSpPr>
          <p:cNvPr id="2" name="内容占位符 1"/>
          <p:cNvSpPr>
            <a:spLocks noGrp="1"/>
          </p:cNvSpPr>
          <p:nvPr>
            <p:ph idx="1"/>
          </p:nvPr>
        </p:nvSpPr>
        <p:spPr>
          <a:xfrm>
            <a:off x="428596" y="5733256"/>
            <a:ext cx="8286808" cy="443707"/>
          </a:xfrm>
        </p:spPr>
        <p:txBody>
          <a:bodyPr/>
          <a:lstStyle/>
          <a:p>
            <a:pPr marL="0" indent="0" algn="ctr">
              <a:buNone/>
            </a:pPr>
            <a:r>
              <a:rPr kumimoji="1" lang="zh-CN" altLang="en-US" dirty="0">
                <a:solidFill>
                  <a:srgbClr val="FF0000"/>
                </a:solidFill>
              </a:rPr>
              <a:t>图</a:t>
            </a:r>
            <a:r>
              <a:rPr kumimoji="1" lang="en-US" altLang="zh-CN" dirty="0"/>
              <a:t> VSAT</a:t>
            </a:r>
            <a:r>
              <a:rPr kumimoji="1" lang="zh-CN" altLang="en-US" dirty="0"/>
              <a:t>网络组成</a:t>
            </a:r>
            <a:endParaRPr lang="zh-CN" altLang="en-US" dirty="0"/>
          </a:p>
        </p:txBody>
      </p:sp>
      <p:sp>
        <p:nvSpPr>
          <p:cNvPr id="3" name="矩形 2"/>
          <p:cNvSpPr/>
          <p:nvPr/>
        </p:nvSpPr>
        <p:spPr>
          <a:xfrm>
            <a:off x="3500430" y="1000108"/>
            <a:ext cx="2111127" cy="461665"/>
          </a:xfrm>
          <a:prstGeom prst="rect">
            <a:avLst/>
          </a:prstGeom>
        </p:spPr>
        <p:txBody>
          <a:bodyPr wrap="square">
            <a:spAutoFit/>
          </a:bodyPr>
          <a:lstStyle/>
          <a:p>
            <a:r>
              <a:rPr lang="zh-CN" altLang="en-US" dirty="0">
                <a:solidFill>
                  <a:srgbClr val="FF0000"/>
                </a:solidFill>
                <a:latin typeface="宋体" panose="02010600030101010101" pitchFamily="2" charset="-122"/>
              </a:rPr>
              <a:t>卫星转发器</a:t>
            </a:r>
          </a:p>
        </p:txBody>
      </p:sp>
      <p:sp>
        <p:nvSpPr>
          <p:cNvPr id="4" name="矩形 3"/>
          <p:cNvSpPr/>
          <p:nvPr/>
        </p:nvSpPr>
        <p:spPr>
          <a:xfrm>
            <a:off x="6786578" y="1928802"/>
            <a:ext cx="1759329" cy="400110"/>
          </a:xfrm>
          <a:prstGeom prst="rect">
            <a:avLst/>
          </a:prstGeom>
        </p:spPr>
        <p:txBody>
          <a:bodyPr wrap="none">
            <a:spAutoFit/>
          </a:bodyPr>
          <a:lstStyle/>
          <a:p>
            <a:r>
              <a:rPr lang="en-US" altLang="zh-CN" sz="2000" dirty="0">
                <a:solidFill>
                  <a:srgbClr val="FF0000"/>
                </a:solidFill>
              </a:rPr>
              <a:t>Out Door Unit</a:t>
            </a:r>
            <a:endParaRPr lang="zh-CN" altLang="en-US" sz="2000" dirty="0">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p:cNvPicPr>
            <a:picLocks noChangeAspect="1" noChangeArrowheads="1"/>
          </p:cNvPicPr>
          <p:nvPr/>
        </p:nvPicPr>
        <p:blipFill>
          <a:blip r:embed="rId3" cstate="print"/>
          <a:srcRect/>
          <a:stretch>
            <a:fillRect/>
          </a:stretch>
        </p:blipFill>
        <p:spPr bwMode="auto">
          <a:xfrm>
            <a:off x="1828800" y="1371600"/>
            <a:ext cx="5475288" cy="4702175"/>
          </a:xfrm>
          <a:prstGeom prst="rect">
            <a:avLst/>
          </a:prstGeom>
          <a:noFill/>
          <a:ln w="9525">
            <a:noFill/>
            <a:miter lim="800000"/>
            <a:headEnd/>
            <a:tailEnd/>
          </a:ln>
        </p:spPr>
      </p:pic>
      <p:sp>
        <p:nvSpPr>
          <p:cNvPr id="15363" name="Rectangle 4"/>
          <p:cNvSpPr>
            <a:spLocks noGrp="1" noChangeArrowheads="1"/>
          </p:cNvSpPr>
          <p:nvPr>
            <p:ph type="title"/>
          </p:nvPr>
        </p:nvSpPr>
        <p:spPr>
          <a:xfrm>
            <a:off x="355600" y="203200"/>
            <a:ext cx="8464872" cy="705520"/>
          </a:xfrm>
        </p:spPr>
        <p:txBody>
          <a:bodyPr/>
          <a:lstStyle/>
          <a:p>
            <a:pPr eaLnBrk="1" hangingPunct="1"/>
            <a:r>
              <a:rPr lang="en-US" altLang="zh-CN" sz="2400" dirty="0">
                <a:latin typeface="Gill Sans MT" panose="020B0502020104020203" pitchFamily="34" charset="0"/>
              </a:rPr>
              <a:t>Two signals with the same phase and frequency,</a:t>
            </a:r>
            <a:br>
              <a:rPr lang="en-US" altLang="zh-CN" sz="2400" dirty="0">
                <a:latin typeface="Gill Sans MT" panose="020B0502020104020203" pitchFamily="34" charset="0"/>
              </a:rPr>
            </a:br>
            <a:r>
              <a:rPr lang="en-US" altLang="zh-CN" sz="2400" dirty="0">
                <a:latin typeface="Gill Sans MT" panose="020B0502020104020203" pitchFamily="34" charset="0"/>
              </a:rPr>
              <a:t> but different amplitudes</a:t>
            </a: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pPr eaLnBrk="1" hangingPunct="1"/>
            <a:r>
              <a:rPr lang="zh-CN" altLang="en-US"/>
              <a:t>无线局域网使用的</a:t>
            </a:r>
            <a:r>
              <a:rPr lang="en-US" altLang="zh-CN"/>
              <a:t>ISM</a:t>
            </a:r>
            <a:r>
              <a:rPr lang="zh-CN" altLang="en-US"/>
              <a:t>频段</a:t>
            </a:r>
          </a:p>
        </p:txBody>
      </p:sp>
      <p:sp>
        <p:nvSpPr>
          <p:cNvPr id="2" name="内容占位符 1"/>
          <p:cNvSpPr>
            <a:spLocks noGrp="1"/>
          </p:cNvSpPr>
          <p:nvPr>
            <p:ph idx="1"/>
          </p:nvPr>
        </p:nvSpPr>
        <p:spPr>
          <a:xfrm>
            <a:off x="391072" y="5686444"/>
            <a:ext cx="8483600" cy="528638"/>
          </a:xfrm>
        </p:spPr>
        <p:txBody>
          <a:bodyPr/>
          <a:lstStyle/>
          <a:p>
            <a:pPr marL="0" indent="0" algn="ctr">
              <a:buNone/>
            </a:pPr>
            <a:r>
              <a:rPr lang="zh-CN" altLang="en-US" dirty="0"/>
              <a:t>图</a:t>
            </a:r>
            <a:r>
              <a:rPr lang="en-US" altLang="zh-CN" dirty="0"/>
              <a:t>2-12  </a:t>
            </a:r>
            <a:r>
              <a:rPr lang="zh-CN" altLang="en-US" dirty="0"/>
              <a:t>无线局域网使用的</a:t>
            </a:r>
            <a:r>
              <a:rPr lang="en-US" altLang="zh-CN" dirty="0"/>
              <a:t>ISM</a:t>
            </a:r>
            <a:r>
              <a:rPr lang="zh-CN" altLang="en-US" dirty="0"/>
              <a:t>频段</a:t>
            </a:r>
          </a:p>
        </p:txBody>
      </p:sp>
      <p:sp>
        <p:nvSpPr>
          <p:cNvPr id="6" name="Text Box 5"/>
          <p:cNvSpPr txBox="1">
            <a:spLocks noChangeArrowheads="1"/>
          </p:cNvSpPr>
          <p:nvPr/>
        </p:nvSpPr>
        <p:spPr bwMode="auto">
          <a:xfrm>
            <a:off x="384175" y="2714620"/>
            <a:ext cx="7475537" cy="71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nSpc>
                <a:spcPct val="85000"/>
              </a:lnSpc>
            </a:pPr>
            <a:r>
              <a:rPr lang="en-US" altLang="zh-CN" dirty="0">
                <a:latin typeface="Times New Roman" panose="02020603050405020304" pitchFamily="18" charset="0"/>
              </a:rPr>
              <a:t>                26                        83.5                                     125</a:t>
            </a:r>
          </a:p>
          <a:p>
            <a:pPr>
              <a:lnSpc>
                <a:spcPct val="85000"/>
              </a:lnSpc>
            </a:pPr>
            <a:r>
              <a:rPr lang="zh-CN" altLang="en-US" dirty="0">
                <a:latin typeface="Times New Roman" panose="02020603050405020304" pitchFamily="18" charset="0"/>
              </a:rPr>
              <a:t>频带       </a:t>
            </a:r>
            <a:r>
              <a:rPr lang="en-US" altLang="zh-CN" dirty="0">
                <a:latin typeface="Times New Roman" panose="02020603050405020304" pitchFamily="18" charset="0"/>
              </a:rPr>
              <a:t>MHz                    MHz                                    MHz</a:t>
            </a:r>
          </a:p>
        </p:txBody>
      </p:sp>
      <p:sp>
        <p:nvSpPr>
          <p:cNvPr id="7" name="Text Box 6"/>
          <p:cNvSpPr txBox="1">
            <a:spLocks noChangeArrowheads="1"/>
          </p:cNvSpPr>
          <p:nvPr/>
        </p:nvSpPr>
        <p:spPr bwMode="auto">
          <a:xfrm>
            <a:off x="384175" y="4946645"/>
            <a:ext cx="8558753" cy="66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nSpc>
                <a:spcPct val="85000"/>
              </a:lnSpc>
            </a:pPr>
            <a:r>
              <a:rPr lang="zh-CN" altLang="en-US" dirty="0">
                <a:latin typeface="Times New Roman" panose="02020603050405020304" pitchFamily="18" charset="0"/>
              </a:rPr>
              <a:t>频率</a:t>
            </a:r>
            <a:r>
              <a:rPr lang="zh-CN" altLang="en-US" sz="2000" dirty="0">
                <a:latin typeface="Times New Roman" panose="02020603050405020304" pitchFamily="18" charset="0"/>
              </a:rPr>
              <a:t>    </a:t>
            </a:r>
            <a:r>
              <a:rPr lang="en-US" altLang="zh-CN" sz="2000" dirty="0">
                <a:latin typeface="Times New Roman" panose="02020603050405020304" pitchFamily="18" charset="0"/>
              </a:rPr>
              <a:t>902      928             2.4               2.4835                5.725                     5.850</a:t>
            </a:r>
          </a:p>
          <a:p>
            <a:pPr>
              <a:lnSpc>
                <a:spcPct val="85000"/>
              </a:lnSpc>
            </a:pPr>
            <a:r>
              <a:rPr lang="en-US" altLang="zh-CN" sz="2000" dirty="0">
                <a:latin typeface="Times New Roman" panose="02020603050405020304" pitchFamily="18" charset="0"/>
              </a:rPr>
              <a:t>           MHz    MHz          GHz               GHz                   GHz                       GHz</a:t>
            </a:r>
          </a:p>
        </p:txBody>
      </p:sp>
      <p:sp>
        <p:nvSpPr>
          <p:cNvPr id="8" name="Line 7"/>
          <p:cNvSpPr>
            <a:spLocks noChangeShapeType="1"/>
          </p:cNvSpPr>
          <p:nvPr/>
        </p:nvSpPr>
        <p:spPr bwMode="auto">
          <a:xfrm>
            <a:off x="1204912" y="3563933"/>
            <a:ext cx="7397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9" name="Line 8"/>
          <p:cNvSpPr>
            <a:spLocks noChangeShapeType="1"/>
          </p:cNvSpPr>
          <p:nvPr/>
        </p:nvSpPr>
        <p:spPr bwMode="auto">
          <a:xfrm>
            <a:off x="1204912" y="4857745"/>
            <a:ext cx="73977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0" name="Rectangle 9"/>
          <p:cNvSpPr>
            <a:spLocks noChangeArrowheads="1"/>
          </p:cNvSpPr>
          <p:nvPr/>
        </p:nvSpPr>
        <p:spPr bwMode="auto">
          <a:xfrm>
            <a:off x="1570037" y="3563933"/>
            <a:ext cx="639763" cy="1293812"/>
          </a:xfrm>
          <a:prstGeom prst="rect">
            <a:avLst/>
          </a:prstGeom>
          <a:solidFill>
            <a:srgbClr val="B2B2B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1" name="Rectangle 10"/>
          <p:cNvSpPr>
            <a:spLocks noChangeArrowheads="1"/>
          </p:cNvSpPr>
          <p:nvPr/>
        </p:nvSpPr>
        <p:spPr bwMode="auto">
          <a:xfrm>
            <a:off x="3395662" y="3563933"/>
            <a:ext cx="1371600" cy="1293812"/>
          </a:xfrm>
          <a:prstGeom prst="rect">
            <a:avLst/>
          </a:prstGeom>
          <a:solidFill>
            <a:srgbClr val="B2B2B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2" name="Rectangle 11"/>
          <p:cNvSpPr>
            <a:spLocks noChangeArrowheads="1"/>
          </p:cNvSpPr>
          <p:nvPr/>
        </p:nvSpPr>
        <p:spPr bwMode="auto">
          <a:xfrm>
            <a:off x="6410325" y="3563933"/>
            <a:ext cx="1919287" cy="1293812"/>
          </a:xfrm>
          <a:prstGeom prst="rect">
            <a:avLst/>
          </a:prstGeom>
          <a:solidFill>
            <a:srgbClr val="B2B2B2"/>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3" name="Line 12"/>
          <p:cNvSpPr>
            <a:spLocks noChangeShapeType="1"/>
          </p:cNvSpPr>
          <p:nvPr/>
        </p:nvSpPr>
        <p:spPr bwMode="auto">
          <a:xfrm>
            <a:off x="1570037" y="3435345"/>
            <a:ext cx="639763" cy="0"/>
          </a:xfrm>
          <a:prstGeom prst="line">
            <a:avLst/>
          </a:prstGeom>
          <a:noFill/>
          <a:ln w="9525">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4" name="Line 13"/>
          <p:cNvSpPr>
            <a:spLocks noChangeShapeType="1"/>
          </p:cNvSpPr>
          <p:nvPr/>
        </p:nvSpPr>
        <p:spPr bwMode="auto">
          <a:xfrm>
            <a:off x="3395662" y="3435345"/>
            <a:ext cx="1371600" cy="0"/>
          </a:xfrm>
          <a:prstGeom prst="line">
            <a:avLst/>
          </a:prstGeom>
          <a:noFill/>
          <a:ln w="9525">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5" name="Line 14"/>
          <p:cNvSpPr>
            <a:spLocks noChangeShapeType="1"/>
          </p:cNvSpPr>
          <p:nvPr/>
        </p:nvSpPr>
        <p:spPr bwMode="auto">
          <a:xfrm>
            <a:off x="6410325" y="3435345"/>
            <a:ext cx="1919287" cy="0"/>
          </a:xfrm>
          <a:prstGeom prst="line">
            <a:avLst/>
          </a:prstGeom>
          <a:noFill/>
          <a:ln w="9525">
            <a:solidFill>
              <a:schemeClr val="tx1"/>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6" name="Text Box 15"/>
          <p:cNvSpPr txBox="1">
            <a:spLocks noChangeArrowheads="1"/>
          </p:cNvSpPr>
          <p:nvPr/>
        </p:nvSpPr>
        <p:spPr bwMode="auto">
          <a:xfrm>
            <a:off x="2616200" y="3236908"/>
            <a:ext cx="48895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a:r>
              <a:rPr lang="en-US" altLang="zh-CN">
                <a:latin typeface="Arial" panose="020B0604020202020204" pitchFamily="34" charset="0"/>
                <a:sym typeface="Symbol" panose="05050102010706020507" pitchFamily="18" charset="2"/>
              </a:rPr>
              <a:t></a:t>
            </a:r>
          </a:p>
        </p:txBody>
      </p:sp>
      <p:sp>
        <p:nvSpPr>
          <p:cNvPr id="17" name="Text Box 16"/>
          <p:cNvSpPr txBox="1">
            <a:spLocks noChangeArrowheads="1"/>
          </p:cNvSpPr>
          <p:nvPr/>
        </p:nvSpPr>
        <p:spPr bwMode="auto">
          <a:xfrm>
            <a:off x="2597150" y="4492620"/>
            <a:ext cx="48895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a:r>
              <a:rPr lang="en-US" altLang="zh-CN">
                <a:latin typeface="Arial" panose="020B0604020202020204" pitchFamily="34" charset="0"/>
                <a:sym typeface="Symbol" panose="05050102010706020507" pitchFamily="18" charset="2"/>
              </a:rPr>
              <a:t></a:t>
            </a:r>
          </a:p>
        </p:txBody>
      </p:sp>
      <p:sp>
        <p:nvSpPr>
          <p:cNvPr id="18" name="Text Box 17"/>
          <p:cNvSpPr txBox="1">
            <a:spLocks noChangeArrowheads="1"/>
          </p:cNvSpPr>
          <p:nvPr/>
        </p:nvSpPr>
        <p:spPr bwMode="auto">
          <a:xfrm>
            <a:off x="5353050" y="3208333"/>
            <a:ext cx="48895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a:r>
              <a:rPr lang="en-US" altLang="zh-CN">
                <a:latin typeface="Arial" panose="020B0604020202020204" pitchFamily="34" charset="0"/>
                <a:sym typeface="Symbol" panose="05050102010706020507" pitchFamily="18" charset="2"/>
              </a:rPr>
              <a:t></a:t>
            </a:r>
          </a:p>
        </p:txBody>
      </p:sp>
      <p:sp>
        <p:nvSpPr>
          <p:cNvPr id="19" name="Text Box 18"/>
          <p:cNvSpPr txBox="1">
            <a:spLocks noChangeArrowheads="1"/>
          </p:cNvSpPr>
          <p:nvPr/>
        </p:nvSpPr>
        <p:spPr bwMode="auto">
          <a:xfrm>
            <a:off x="5380037" y="4522783"/>
            <a:ext cx="48895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a:r>
              <a:rPr lang="en-US" altLang="zh-CN">
                <a:latin typeface="Arial" panose="020B0604020202020204" pitchFamily="34" charset="0"/>
                <a:sym typeface="Symbol" panose="05050102010706020507" pitchFamily="18" charset="2"/>
              </a:rPr>
              <a:t></a:t>
            </a:r>
          </a:p>
        </p:txBody>
      </p:sp>
      <p:sp>
        <p:nvSpPr>
          <p:cNvPr id="20" name="矩形 19"/>
          <p:cNvSpPr/>
          <p:nvPr/>
        </p:nvSpPr>
        <p:spPr>
          <a:xfrm>
            <a:off x="355600" y="1016373"/>
            <a:ext cx="8357696" cy="1569660"/>
          </a:xfrm>
          <a:prstGeom prst="rect">
            <a:avLst/>
          </a:prstGeom>
          <a:solidFill>
            <a:srgbClr val="66FF66"/>
          </a:solidFill>
          <a:ln>
            <a:solidFill>
              <a:srgbClr val="000066"/>
            </a:solidFill>
          </a:ln>
        </p:spPr>
        <p:txBody>
          <a:bodyPr wrap="square">
            <a:spAutoFit/>
          </a:bodyPr>
          <a:lstStyle/>
          <a:p>
            <a:pPr algn="l"/>
            <a:r>
              <a:rPr lang="zh-CN" altLang="zh-CN" dirty="0">
                <a:solidFill>
                  <a:srgbClr val="000066"/>
                </a:solidFill>
                <a:latin typeface="+mj-lt"/>
                <a:ea typeface="+mn-ea"/>
              </a:rPr>
              <a:t>要使用某一段无线电</a:t>
            </a:r>
            <a:r>
              <a:rPr lang="zh-CN" altLang="zh-CN" dirty="0">
                <a:solidFill>
                  <a:srgbClr val="FF0000"/>
                </a:solidFill>
                <a:latin typeface="+mj-lt"/>
                <a:ea typeface="+mn-ea"/>
              </a:rPr>
              <a:t>频谱</a:t>
            </a:r>
            <a:r>
              <a:rPr lang="en-US" altLang="zh-CN" dirty="0">
                <a:solidFill>
                  <a:srgbClr val="000066"/>
                </a:solidFill>
                <a:latin typeface="+mj-lt"/>
                <a:ea typeface="+mn-ea"/>
              </a:rPr>
              <a:t>(f</a:t>
            </a:r>
            <a:r>
              <a:rPr lang="en-US" dirty="0">
                <a:latin typeface="+mj-lt"/>
                <a:ea typeface="+mn-ea"/>
              </a:rPr>
              <a:t>requency spectrum</a:t>
            </a:r>
            <a:r>
              <a:rPr lang="en-US" altLang="zh-CN" dirty="0">
                <a:solidFill>
                  <a:srgbClr val="000066"/>
                </a:solidFill>
                <a:latin typeface="+mj-lt"/>
                <a:ea typeface="+mn-ea"/>
              </a:rPr>
              <a:t>)</a:t>
            </a:r>
            <a:r>
              <a:rPr lang="zh-CN" altLang="zh-CN" dirty="0">
                <a:solidFill>
                  <a:srgbClr val="000066"/>
                </a:solidFill>
                <a:latin typeface="+mj-lt"/>
                <a:ea typeface="+mn-ea"/>
              </a:rPr>
              <a:t>进行通信，通常必须得到本国政府有关</a:t>
            </a:r>
            <a:r>
              <a:rPr lang="zh-CN" altLang="zh-CN" dirty="0">
                <a:solidFill>
                  <a:srgbClr val="FF0000"/>
                </a:solidFill>
                <a:latin typeface="+mj-lt"/>
                <a:ea typeface="+mn-ea"/>
              </a:rPr>
              <a:t>无线电频谱管理机构</a:t>
            </a:r>
            <a:r>
              <a:rPr lang="zh-CN" altLang="zh-CN" dirty="0">
                <a:solidFill>
                  <a:srgbClr val="000066"/>
                </a:solidFill>
                <a:latin typeface="+mj-lt"/>
                <a:ea typeface="+mn-ea"/>
              </a:rPr>
              <a:t>的许可证。</a:t>
            </a:r>
            <a:endParaRPr lang="en-US" altLang="zh-CN" dirty="0">
              <a:solidFill>
                <a:srgbClr val="000066"/>
              </a:solidFill>
              <a:latin typeface="+mj-lt"/>
              <a:ea typeface="+mn-ea"/>
            </a:endParaRPr>
          </a:p>
          <a:p>
            <a:pPr algn="l"/>
            <a:r>
              <a:rPr lang="zh-CN" altLang="zh-CN" sz="2400" dirty="0">
                <a:solidFill>
                  <a:srgbClr val="000066"/>
                </a:solidFill>
                <a:latin typeface="+mj-lt"/>
                <a:ea typeface="+mn-ea"/>
              </a:rPr>
              <a:t>但是，也有一些无线电频段是可以自由使用的</a:t>
            </a:r>
            <a:r>
              <a:rPr lang="zh-CN" altLang="en-US" sz="2400" dirty="0">
                <a:solidFill>
                  <a:srgbClr val="000066"/>
                </a:solidFill>
                <a:latin typeface="+mj-lt"/>
                <a:ea typeface="+mn-ea"/>
              </a:rPr>
              <a:t>。例如：</a:t>
            </a:r>
            <a:r>
              <a:rPr lang="en-US" altLang="zh-CN" sz="2400" dirty="0">
                <a:solidFill>
                  <a:srgbClr val="000066"/>
                </a:solidFill>
                <a:latin typeface="+mj-lt"/>
                <a:ea typeface="+mn-ea"/>
              </a:rPr>
              <a:t>ISM</a:t>
            </a:r>
            <a:r>
              <a:rPr lang="zh-CN" altLang="en-US" sz="2400" dirty="0">
                <a:solidFill>
                  <a:srgbClr val="000066"/>
                </a:solidFill>
                <a:latin typeface="+mj-lt"/>
                <a:ea typeface="+mn-ea"/>
              </a:rPr>
              <a:t>。</a:t>
            </a:r>
            <a:r>
              <a:rPr lang="zh-CN" altLang="zh-CN" sz="2400" dirty="0">
                <a:solidFill>
                  <a:srgbClr val="000066"/>
                </a:solidFill>
                <a:latin typeface="+mj-lt"/>
                <a:ea typeface="+mn-ea"/>
              </a:rPr>
              <a:t>各国的</a:t>
            </a:r>
            <a:r>
              <a:rPr lang="en-US" altLang="zh-CN" sz="2400" dirty="0">
                <a:solidFill>
                  <a:srgbClr val="000066"/>
                </a:solidFill>
                <a:latin typeface="+mj-lt"/>
                <a:ea typeface="+mn-ea"/>
              </a:rPr>
              <a:t> ISM </a:t>
            </a:r>
            <a:r>
              <a:rPr lang="zh-CN" altLang="zh-CN" sz="2400" dirty="0">
                <a:solidFill>
                  <a:srgbClr val="000066"/>
                </a:solidFill>
                <a:latin typeface="+mj-lt"/>
                <a:ea typeface="+mn-ea"/>
              </a:rPr>
              <a:t>标准有可能略有差别</a:t>
            </a:r>
            <a:r>
              <a:rPr lang="zh-CN" altLang="en-US" sz="2400" dirty="0">
                <a:solidFill>
                  <a:srgbClr val="000066"/>
                </a:solidFill>
                <a:latin typeface="+mj-lt"/>
                <a:ea typeface="+mn-ea"/>
              </a:rPr>
              <a:t>。</a:t>
            </a:r>
          </a:p>
        </p:txBody>
      </p:sp>
    </p:spTree>
    <p:extLst>
      <p:ext uri="{BB962C8B-B14F-4D97-AF65-F5344CB8AC3E}">
        <p14:creationId xmlns="" xmlns:p14="http://schemas.microsoft.com/office/powerpoint/2010/main" val="839731771"/>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solidFill>
                  <a:srgbClr val="C00000"/>
                </a:solidFill>
              </a:rPr>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11745780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zh-CN" altLang="en-US" sz="3200" dirty="0"/>
              <a:t>频分复用、时分复用和统计时分复用</a:t>
            </a:r>
            <a:r>
              <a:rPr lang="zh-CN" altLang="en-US" sz="4000" dirty="0"/>
              <a:t> </a:t>
            </a:r>
          </a:p>
        </p:txBody>
      </p:sp>
      <p:grpSp>
        <p:nvGrpSpPr>
          <p:cNvPr id="4" name="组合 4"/>
          <p:cNvGrpSpPr/>
          <p:nvPr/>
        </p:nvGrpSpPr>
        <p:grpSpPr>
          <a:xfrm>
            <a:off x="1115616" y="2118436"/>
            <a:ext cx="7026301" cy="1912278"/>
            <a:chOff x="1442906" y="2204864"/>
            <a:chExt cx="7099300" cy="1912278"/>
          </a:xfrm>
        </p:grpSpPr>
        <p:sp>
          <p:nvSpPr>
            <p:cNvPr id="123943" name="Line 39"/>
            <p:cNvSpPr>
              <a:spLocks noChangeShapeType="1"/>
            </p:cNvSpPr>
            <p:nvPr/>
          </p:nvSpPr>
          <p:spPr bwMode="auto">
            <a:xfrm>
              <a:off x="1840178" y="2546177"/>
              <a:ext cx="6382147"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44" name="Line 40"/>
            <p:cNvSpPr>
              <a:spLocks noChangeShapeType="1"/>
            </p:cNvSpPr>
            <p:nvPr/>
          </p:nvSpPr>
          <p:spPr bwMode="auto">
            <a:xfrm>
              <a:off x="1840178" y="3039889"/>
              <a:ext cx="6382147"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45" name="Line 41"/>
            <p:cNvSpPr>
              <a:spLocks noChangeShapeType="1"/>
            </p:cNvSpPr>
            <p:nvPr/>
          </p:nvSpPr>
          <p:spPr bwMode="auto">
            <a:xfrm>
              <a:off x="1840178" y="3533602"/>
              <a:ext cx="6382147"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46" name="Oval 42"/>
            <p:cNvSpPr>
              <a:spLocks noChangeArrowheads="1"/>
            </p:cNvSpPr>
            <p:nvPr/>
          </p:nvSpPr>
          <p:spPr bwMode="auto">
            <a:xfrm>
              <a:off x="1442906" y="2357265"/>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A</a:t>
              </a:r>
              <a:r>
                <a:rPr lang="en-US" altLang="zh-CN" sz="1600" baseline="-25000">
                  <a:latin typeface="+mn-lt"/>
                  <a:ea typeface="黑体" pitchFamily="2" charset="-122"/>
                </a:rPr>
                <a:t>1</a:t>
              </a:r>
            </a:p>
          </p:txBody>
        </p:sp>
        <p:sp>
          <p:nvSpPr>
            <p:cNvPr id="123947" name="Oval 43"/>
            <p:cNvSpPr>
              <a:spLocks noChangeArrowheads="1"/>
            </p:cNvSpPr>
            <p:nvPr/>
          </p:nvSpPr>
          <p:spPr bwMode="auto">
            <a:xfrm>
              <a:off x="8144934" y="2357265"/>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A</a:t>
              </a:r>
              <a:r>
                <a:rPr lang="en-US" altLang="zh-CN" sz="1600" baseline="-25000">
                  <a:latin typeface="+mn-lt"/>
                  <a:ea typeface="黑体" pitchFamily="2" charset="-122"/>
                </a:rPr>
                <a:t>2</a:t>
              </a:r>
            </a:p>
          </p:txBody>
        </p:sp>
        <p:sp>
          <p:nvSpPr>
            <p:cNvPr id="123948" name="Oval 44"/>
            <p:cNvSpPr>
              <a:spLocks noChangeArrowheads="1"/>
            </p:cNvSpPr>
            <p:nvPr/>
          </p:nvSpPr>
          <p:spPr bwMode="auto">
            <a:xfrm>
              <a:off x="1442906" y="285097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B</a:t>
              </a:r>
              <a:r>
                <a:rPr lang="en-US" altLang="zh-CN" sz="1600" baseline="-25000">
                  <a:latin typeface="+mn-lt"/>
                  <a:ea typeface="黑体" pitchFamily="2" charset="-122"/>
                </a:rPr>
                <a:t>1</a:t>
              </a:r>
            </a:p>
          </p:txBody>
        </p:sp>
        <p:sp>
          <p:nvSpPr>
            <p:cNvPr id="123949" name="Oval 45"/>
            <p:cNvSpPr>
              <a:spLocks noChangeArrowheads="1"/>
            </p:cNvSpPr>
            <p:nvPr/>
          </p:nvSpPr>
          <p:spPr bwMode="auto">
            <a:xfrm>
              <a:off x="8144934" y="285097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dirty="0">
                  <a:latin typeface="+mn-lt"/>
                  <a:ea typeface="黑体" pitchFamily="2" charset="-122"/>
                </a:rPr>
                <a:t>B</a:t>
              </a:r>
              <a:r>
                <a:rPr lang="en-US" altLang="zh-CN" sz="1600" baseline="-25000" dirty="0">
                  <a:latin typeface="+mn-lt"/>
                  <a:ea typeface="黑体" pitchFamily="2" charset="-122"/>
                </a:rPr>
                <a:t>2</a:t>
              </a:r>
            </a:p>
          </p:txBody>
        </p:sp>
        <p:sp>
          <p:nvSpPr>
            <p:cNvPr id="123950" name="Oval 46"/>
            <p:cNvSpPr>
              <a:spLocks noChangeArrowheads="1"/>
            </p:cNvSpPr>
            <p:nvPr/>
          </p:nvSpPr>
          <p:spPr bwMode="auto">
            <a:xfrm>
              <a:off x="1442906" y="3344690"/>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C</a:t>
              </a:r>
              <a:r>
                <a:rPr lang="en-US" altLang="zh-CN" sz="1600" baseline="-25000">
                  <a:latin typeface="+mn-lt"/>
                  <a:ea typeface="黑体" pitchFamily="2" charset="-122"/>
                </a:rPr>
                <a:t>1</a:t>
              </a:r>
            </a:p>
          </p:txBody>
        </p:sp>
        <p:sp>
          <p:nvSpPr>
            <p:cNvPr id="123951" name="Oval 47"/>
            <p:cNvSpPr>
              <a:spLocks noChangeArrowheads="1"/>
            </p:cNvSpPr>
            <p:nvPr/>
          </p:nvSpPr>
          <p:spPr bwMode="auto">
            <a:xfrm>
              <a:off x="8144934" y="3344690"/>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C</a:t>
              </a:r>
              <a:r>
                <a:rPr lang="en-US" altLang="zh-CN" sz="1600" baseline="-25000">
                  <a:latin typeface="+mn-lt"/>
                  <a:ea typeface="黑体" pitchFamily="2" charset="-122"/>
                </a:rPr>
                <a:t>2</a:t>
              </a:r>
            </a:p>
          </p:txBody>
        </p:sp>
        <p:sp>
          <p:nvSpPr>
            <p:cNvPr id="123964" name="Text Box 60"/>
            <p:cNvSpPr txBox="1">
              <a:spLocks noChangeArrowheads="1"/>
            </p:cNvSpPr>
            <p:nvPr/>
          </p:nvSpPr>
          <p:spPr bwMode="auto">
            <a:xfrm>
              <a:off x="4017434" y="3717032"/>
              <a:ext cx="2659061"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dirty="0">
                  <a:latin typeface="+mn-lt"/>
                  <a:ea typeface="黑体" pitchFamily="2" charset="-122"/>
                </a:rPr>
                <a:t>(a) </a:t>
              </a:r>
              <a:r>
                <a:rPr lang="zh-CN" altLang="en-US" sz="2000" dirty="0">
                  <a:latin typeface="+mn-lt"/>
                  <a:ea typeface="黑体" pitchFamily="2" charset="-122"/>
                </a:rPr>
                <a:t>使用单独的信道</a:t>
              </a:r>
            </a:p>
          </p:txBody>
        </p:sp>
        <p:sp>
          <p:nvSpPr>
            <p:cNvPr id="123968" name="Line 64"/>
            <p:cNvSpPr>
              <a:spLocks noChangeShapeType="1"/>
            </p:cNvSpPr>
            <p:nvPr/>
          </p:nvSpPr>
          <p:spPr bwMode="auto">
            <a:xfrm>
              <a:off x="3676915" y="2431877"/>
              <a:ext cx="2390510"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69" name="Line 65"/>
            <p:cNvSpPr>
              <a:spLocks noChangeShapeType="1"/>
            </p:cNvSpPr>
            <p:nvPr/>
          </p:nvSpPr>
          <p:spPr bwMode="auto">
            <a:xfrm>
              <a:off x="3676915" y="2912889"/>
              <a:ext cx="2390510"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0" name="Line 66"/>
            <p:cNvSpPr>
              <a:spLocks noChangeShapeType="1"/>
            </p:cNvSpPr>
            <p:nvPr/>
          </p:nvSpPr>
          <p:spPr bwMode="auto">
            <a:xfrm>
              <a:off x="3676915" y="3417714"/>
              <a:ext cx="2390510"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82"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84"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85"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86"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87"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88"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89"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90"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91"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grpSp>
      <p:grpSp>
        <p:nvGrpSpPr>
          <p:cNvPr id="5" name="组合 3"/>
          <p:cNvGrpSpPr/>
          <p:nvPr/>
        </p:nvGrpSpPr>
        <p:grpSpPr>
          <a:xfrm>
            <a:off x="1115616" y="4174730"/>
            <a:ext cx="7097740" cy="1558526"/>
            <a:chOff x="1442906" y="4221088"/>
            <a:chExt cx="7099300" cy="1558526"/>
          </a:xfrm>
        </p:grpSpPr>
        <p:sp>
          <p:nvSpPr>
            <p:cNvPr id="123996" name="Text Box 92"/>
            <p:cNvSpPr txBox="1">
              <a:spLocks noChangeArrowheads="1"/>
            </p:cNvSpPr>
            <p:nvPr/>
          </p:nvSpPr>
          <p:spPr bwMode="auto">
            <a:xfrm>
              <a:off x="4518274" y="4421112"/>
              <a:ext cx="38239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dirty="0">
                  <a:latin typeface="+mn-lt"/>
                  <a:ea typeface="黑体" pitchFamily="2" charset="-122"/>
                </a:rPr>
                <a:t>+</a:t>
              </a:r>
            </a:p>
          </p:txBody>
        </p:sp>
        <p:sp>
          <p:nvSpPr>
            <p:cNvPr id="123997" name="Text Box 93"/>
            <p:cNvSpPr txBox="1">
              <a:spLocks noChangeArrowheads="1"/>
            </p:cNvSpPr>
            <p:nvPr/>
          </p:nvSpPr>
          <p:spPr bwMode="auto">
            <a:xfrm>
              <a:off x="4158456" y="4429049"/>
              <a:ext cx="165272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dirty="0">
                  <a:latin typeface="+mn-lt"/>
                  <a:ea typeface="黑体" pitchFamily="2" charset="-122"/>
                </a:rPr>
                <a:t>(                  )</a:t>
              </a:r>
            </a:p>
          </p:txBody>
        </p:sp>
        <p:sp>
          <p:nvSpPr>
            <p:cNvPr id="123941" name="Text Box 37"/>
            <p:cNvSpPr txBox="1">
              <a:spLocks noChangeArrowheads="1"/>
            </p:cNvSpPr>
            <p:nvPr/>
          </p:nvSpPr>
          <p:spPr bwMode="auto">
            <a:xfrm>
              <a:off x="4925864" y="4421112"/>
              <a:ext cx="382397"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dirty="0">
                  <a:latin typeface="+mn-lt"/>
                  <a:ea typeface="黑体" pitchFamily="2" charset="-122"/>
                </a:rPr>
                <a:t>+</a:t>
              </a:r>
            </a:p>
          </p:txBody>
        </p:sp>
        <p:sp>
          <p:nvSpPr>
            <p:cNvPr id="123942" name="Line 38"/>
            <p:cNvSpPr>
              <a:spLocks noChangeShapeType="1"/>
            </p:cNvSpPr>
            <p:nvPr/>
          </p:nvSpPr>
          <p:spPr bwMode="auto">
            <a:xfrm>
              <a:off x="1840178" y="4903712"/>
              <a:ext cx="638214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2" name="Line 48"/>
            <p:cNvSpPr>
              <a:spLocks noChangeShapeType="1"/>
            </p:cNvSpPr>
            <p:nvPr/>
          </p:nvSpPr>
          <p:spPr bwMode="auto">
            <a:xfrm>
              <a:off x="2717271" y="4903712"/>
              <a:ext cx="4708790" cy="0"/>
            </a:xfrm>
            <a:prstGeom prst="line">
              <a:avLst/>
            </a:prstGeom>
            <a:noFill/>
            <a:ln w="571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3" name="Line 49"/>
            <p:cNvSpPr>
              <a:spLocks noChangeShapeType="1"/>
            </p:cNvSpPr>
            <p:nvPr/>
          </p:nvSpPr>
          <p:spPr bwMode="auto">
            <a:xfrm>
              <a:off x="7426061" y="4979912"/>
              <a:ext cx="877094" cy="37941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4" name="Line 50"/>
            <p:cNvSpPr>
              <a:spLocks noChangeShapeType="1"/>
            </p:cNvSpPr>
            <p:nvPr/>
          </p:nvSpPr>
          <p:spPr bwMode="auto">
            <a:xfrm flipH="1">
              <a:off x="7426061" y="4448099"/>
              <a:ext cx="877094" cy="3810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5" name="Line 51"/>
            <p:cNvSpPr>
              <a:spLocks noChangeShapeType="1"/>
            </p:cNvSpPr>
            <p:nvPr/>
          </p:nvSpPr>
          <p:spPr bwMode="auto">
            <a:xfrm flipV="1">
              <a:off x="1759347" y="4979912"/>
              <a:ext cx="878813" cy="379412"/>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6" name="Line 52"/>
            <p:cNvSpPr>
              <a:spLocks noChangeShapeType="1"/>
            </p:cNvSpPr>
            <p:nvPr/>
          </p:nvSpPr>
          <p:spPr bwMode="auto">
            <a:xfrm>
              <a:off x="1759347" y="4448099"/>
              <a:ext cx="878813" cy="38100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57" name="Oval 53"/>
            <p:cNvSpPr>
              <a:spLocks noChangeArrowheads="1"/>
            </p:cNvSpPr>
            <p:nvPr/>
          </p:nvSpPr>
          <p:spPr bwMode="auto">
            <a:xfrm>
              <a:off x="1442906" y="422108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A</a:t>
              </a:r>
              <a:r>
                <a:rPr lang="en-US" altLang="zh-CN" sz="1600" baseline="-25000">
                  <a:latin typeface="+mn-lt"/>
                  <a:ea typeface="黑体" pitchFamily="2" charset="-122"/>
                </a:rPr>
                <a:t>1</a:t>
              </a:r>
            </a:p>
          </p:txBody>
        </p:sp>
        <p:sp>
          <p:nvSpPr>
            <p:cNvPr id="123958" name="Oval 54"/>
            <p:cNvSpPr>
              <a:spLocks noChangeArrowheads="1"/>
            </p:cNvSpPr>
            <p:nvPr/>
          </p:nvSpPr>
          <p:spPr bwMode="auto">
            <a:xfrm>
              <a:off x="8144934" y="422108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A</a:t>
              </a:r>
              <a:r>
                <a:rPr lang="en-US" altLang="zh-CN" sz="1600" baseline="-25000">
                  <a:latin typeface="+mn-lt"/>
                  <a:ea typeface="黑体" pitchFamily="2" charset="-122"/>
                </a:rPr>
                <a:t>2</a:t>
              </a:r>
            </a:p>
          </p:txBody>
        </p:sp>
        <p:sp>
          <p:nvSpPr>
            <p:cNvPr id="123959" name="Oval 55"/>
            <p:cNvSpPr>
              <a:spLocks noChangeArrowheads="1"/>
            </p:cNvSpPr>
            <p:nvPr/>
          </p:nvSpPr>
          <p:spPr bwMode="auto">
            <a:xfrm>
              <a:off x="1442906" y="470368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B</a:t>
              </a:r>
              <a:r>
                <a:rPr lang="en-US" altLang="zh-CN" sz="1600" baseline="-25000">
                  <a:latin typeface="+mn-lt"/>
                  <a:ea typeface="黑体" pitchFamily="2" charset="-122"/>
                </a:rPr>
                <a:t>1</a:t>
              </a:r>
            </a:p>
          </p:txBody>
        </p:sp>
        <p:sp>
          <p:nvSpPr>
            <p:cNvPr id="123960" name="Oval 56"/>
            <p:cNvSpPr>
              <a:spLocks noChangeArrowheads="1"/>
            </p:cNvSpPr>
            <p:nvPr/>
          </p:nvSpPr>
          <p:spPr bwMode="auto">
            <a:xfrm>
              <a:off x="8144934" y="470368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B</a:t>
              </a:r>
              <a:r>
                <a:rPr lang="en-US" altLang="zh-CN" sz="1600" baseline="-25000">
                  <a:latin typeface="+mn-lt"/>
                  <a:ea typeface="黑体" pitchFamily="2" charset="-122"/>
                </a:rPr>
                <a:t>2</a:t>
              </a:r>
            </a:p>
          </p:txBody>
        </p:sp>
        <p:sp>
          <p:nvSpPr>
            <p:cNvPr id="123961" name="Oval 57"/>
            <p:cNvSpPr>
              <a:spLocks noChangeArrowheads="1"/>
            </p:cNvSpPr>
            <p:nvPr/>
          </p:nvSpPr>
          <p:spPr bwMode="auto">
            <a:xfrm>
              <a:off x="1442906" y="5208513"/>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C</a:t>
              </a:r>
              <a:r>
                <a:rPr lang="en-US" altLang="zh-CN" sz="1600" baseline="-25000">
                  <a:latin typeface="+mn-lt"/>
                  <a:ea typeface="黑体" pitchFamily="2" charset="-122"/>
                </a:rPr>
                <a:t>1</a:t>
              </a:r>
            </a:p>
          </p:txBody>
        </p:sp>
        <p:sp>
          <p:nvSpPr>
            <p:cNvPr id="123962" name="Oval 58"/>
            <p:cNvSpPr>
              <a:spLocks noChangeArrowheads="1"/>
            </p:cNvSpPr>
            <p:nvPr/>
          </p:nvSpPr>
          <p:spPr bwMode="auto">
            <a:xfrm>
              <a:off x="8144934" y="5208513"/>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a:latin typeface="+mn-lt"/>
                  <a:ea typeface="黑体" pitchFamily="2" charset="-122"/>
                </a:rPr>
                <a:t>C</a:t>
              </a:r>
              <a:r>
                <a:rPr lang="en-US" altLang="zh-CN" sz="1600" baseline="-25000">
                  <a:latin typeface="+mn-lt"/>
                  <a:ea typeface="黑体" pitchFamily="2" charset="-122"/>
                </a:rPr>
                <a:t>2</a:t>
              </a:r>
            </a:p>
          </p:txBody>
        </p:sp>
        <p:sp>
          <p:nvSpPr>
            <p:cNvPr id="123963" name="Text Box 59"/>
            <p:cNvSpPr txBox="1">
              <a:spLocks noChangeArrowheads="1"/>
            </p:cNvSpPr>
            <p:nvPr/>
          </p:nvSpPr>
          <p:spPr bwMode="auto">
            <a:xfrm>
              <a:off x="4397891" y="4950876"/>
              <a:ext cx="121085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dirty="0">
                  <a:solidFill>
                    <a:srgbClr val="C00000"/>
                  </a:solidFill>
                  <a:latin typeface="+mn-lt"/>
                  <a:ea typeface="黑体" pitchFamily="2" charset="-122"/>
                </a:rPr>
                <a:t>共享信道</a:t>
              </a:r>
            </a:p>
          </p:txBody>
        </p:sp>
        <p:sp>
          <p:nvSpPr>
            <p:cNvPr id="123965" name="Text Box 61"/>
            <p:cNvSpPr txBox="1">
              <a:spLocks noChangeArrowheads="1"/>
            </p:cNvSpPr>
            <p:nvPr/>
          </p:nvSpPr>
          <p:spPr bwMode="auto">
            <a:xfrm>
              <a:off x="4040623" y="5379504"/>
              <a:ext cx="238815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dirty="0">
                  <a:latin typeface="+mn-lt"/>
                  <a:ea typeface="黑体" pitchFamily="2" charset="-122"/>
                </a:rPr>
                <a:t>(b) </a:t>
              </a:r>
              <a:r>
                <a:rPr lang="zh-CN" altLang="en-US" sz="2000" dirty="0">
                  <a:latin typeface="+mn-lt"/>
                  <a:ea typeface="黑体" pitchFamily="2" charset="-122"/>
                </a:rPr>
                <a:t>使用共享信道</a:t>
              </a:r>
            </a:p>
          </p:txBody>
        </p:sp>
        <p:sp>
          <p:nvSpPr>
            <p:cNvPr id="123966" name="Oval 62"/>
            <p:cNvSpPr>
              <a:spLocks noChangeArrowheads="1"/>
            </p:cNvSpPr>
            <p:nvPr/>
          </p:nvSpPr>
          <p:spPr bwMode="auto">
            <a:xfrm>
              <a:off x="2431785" y="4702100"/>
              <a:ext cx="717154" cy="379413"/>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p>
              <a:r>
                <a:rPr lang="zh-CN" altLang="en-US" sz="1600">
                  <a:latin typeface="+mn-lt"/>
                  <a:ea typeface="黑体" pitchFamily="2" charset="-122"/>
                </a:rPr>
                <a:t>复用</a:t>
              </a:r>
            </a:p>
          </p:txBody>
        </p:sp>
        <p:sp>
          <p:nvSpPr>
            <p:cNvPr id="123967" name="Oval 63"/>
            <p:cNvSpPr>
              <a:spLocks noChangeArrowheads="1"/>
            </p:cNvSpPr>
            <p:nvPr/>
          </p:nvSpPr>
          <p:spPr bwMode="auto">
            <a:xfrm>
              <a:off x="7047706" y="4716387"/>
              <a:ext cx="717154" cy="379412"/>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p>
              <a:r>
                <a:rPr lang="zh-CN" altLang="en-US" sz="1600">
                  <a:latin typeface="+mn-lt"/>
                  <a:ea typeface="黑体" pitchFamily="2" charset="-122"/>
                </a:rPr>
                <a:t>分用</a:t>
              </a:r>
            </a:p>
          </p:txBody>
        </p:sp>
        <p:sp>
          <p:nvSpPr>
            <p:cNvPr id="123971" name="Line 67"/>
            <p:cNvSpPr>
              <a:spLocks noChangeShapeType="1"/>
            </p:cNvSpPr>
            <p:nvPr/>
          </p:nvSpPr>
          <p:spPr bwMode="auto">
            <a:xfrm>
              <a:off x="3676915" y="4776712"/>
              <a:ext cx="2390510" cy="0"/>
            </a:xfrm>
            <a:prstGeom prst="line">
              <a:avLst/>
            </a:prstGeom>
            <a:noFill/>
            <a:ln w="2857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2" name="Line 68"/>
            <p:cNvSpPr>
              <a:spLocks noChangeShapeType="1"/>
            </p:cNvSpPr>
            <p:nvPr/>
          </p:nvSpPr>
          <p:spPr bwMode="auto">
            <a:xfrm>
              <a:off x="1910689" y="4859262"/>
              <a:ext cx="398992"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3" name="Line 69"/>
            <p:cNvSpPr>
              <a:spLocks noChangeShapeType="1"/>
            </p:cNvSpPr>
            <p:nvPr/>
          </p:nvSpPr>
          <p:spPr bwMode="auto">
            <a:xfrm>
              <a:off x="7744222" y="4829099"/>
              <a:ext cx="398992" cy="0"/>
            </a:xfrm>
            <a:prstGeom prst="line">
              <a:avLst/>
            </a:prstGeom>
            <a:noFill/>
            <a:ln w="19050">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4" name="Line 70"/>
            <p:cNvSpPr>
              <a:spLocks noChangeShapeType="1"/>
            </p:cNvSpPr>
            <p:nvPr/>
          </p:nvSpPr>
          <p:spPr bwMode="auto">
            <a:xfrm rot="1484370">
              <a:off x="1979481" y="4554462"/>
              <a:ext cx="398992"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5" name="Line 71"/>
            <p:cNvSpPr>
              <a:spLocks noChangeShapeType="1"/>
            </p:cNvSpPr>
            <p:nvPr/>
          </p:nvSpPr>
          <p:spPr bwMode="auto">
            <a:xfrm rot="1484370">
              <a:off x="7802695" y="5171999"/>
              <a:ext cx="398992" cy="0"/>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6" name="Line 72"/>
            <p:cNvSpPr>
              <a:spLocks noChangeShapeType="1"/>
            </p:cNvSpPr>
            <p:nvPr/>
          </p:nvSpPr>
          <p:spPr bwMode="auto">
            <a:xfrm rot="-1648508">
              <a:off x="1922727" y="5138663"/>
              <a:ext cx="398992" cy="1587"/>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7" name="Line 73"/>
            <p:cNvSpPr>
              <a:spLocks noChangeShapeType="1"/>
            </p:cNvSpPr>
            <p:nvPr/>
          </p:nvSpPr>
          <p:spPr bwMode="auto">
            <a:xfrm rot="-1648508">
              <a:off x="7659952" y="4563988"/>
              <a:ext cx="398992" cy="1587"/>
            </a:xfrm>
            <a:prstGeom prst="line">
              <a:avLst/>
            </a:prstGeom>
            <a:noFill/>
            <a:ln w="9525">
              <a:solidFill>
                <a:schemeClr val="tx1"/>
              </a:solidFill>
              <a:round/>
              <a:headEn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latin typeface="+mn-lt"/>
                <a:ea typeface="黑体" pitchFamily="2" charset="-122"/>
              </a:endParaRPr>
            </a:p>
          </p:txBody>
        </p:sp>
        <p:sp>
          <p:nvSpPr>
            <p:cNvPr id="123978"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79"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80"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81"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83"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n-lt"/>
                <a:ea typeface="黑体" pitchFamily="2" charset="-122"/>
              </a:endParaRPr>
            </a:p>
          </p:txBody>
        </p:sp>
        <p:sp>
          <p:nvSpPr>
            <p:cNvPr id="123992"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93"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a:latin typeface="+mn-lt"/>
                <a:ea typeface="黑体" pitchFamily="2" charset="-122"/>
              </a:endParaRPr>
            </a:p>
          </p:txBody>
        </p:sp>
        <p:sp>
          <p:nvSpPr>
            <p:cNvPr id="123994"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sp>
          <p:nvSpPr>
            <p:cNvPr id="123995"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a:latin typeface="+mn-lt"/>
                <a:ea typeface="黑体" pitchFamily="2" charset="-122"/>
              </a:endParaRPr>
            </a:p>
          </p:txBody>
        </p:sp>
      </p:grpSp>
      <p:sp>
        <p:nvSpPr>
          <p:cNvPr id="2" name="矩形 1"/>
          <p:cNvSpPr/>
          <p:nvPr/>
        </p:nvSpPr>
        <p:spPr>
          <a:xfrm>
            <a:off x="285720" y="1046302"/>
            <a:ext cx="8715435" cy="832472"/>
          </a:xfrm>
          <a:prstGeom prst="rect">
            <a:avLst/>
          </a:prstGeom>
          <a:solidFill>
            <a:srgbClr val="66FF66"/>
          </a:solidFill>
          <a:ln>
            <a:solidFill>
              <a:srgbClr val="000066"/>
            </a:solidFill>
          </a:ln>
        </p:spPr>
        <p:txBody>
          <a:bodyPr wrap="square">
            <a:spAutoFit/>
          </a:bodyPr>
          <a:lstStyle/>
          <a:p>
            <a:pPr algn="l">
              <a:lnSpc>
                <a:spcPct val="110000"/>
              </a:lnSpc>
            </a:pPr>
            <a:r>
              <a:rPr lang="zh-CN" altLang="en-US" sz="2300" dirty="0">
                <a:solidFill>
                  <a:srgbClr val="FF0000"/>
                </a:solidFill>
                <a:latin typeface="+mn-lt"/>
                <a:ea typeface="黑体" pitchFamily="2" charset="-122"/>
              </a:rPr>
              <a:t>复用 </a:t>
            </a:r>
            <a:r>
              <a:rPr lang="en-US" altLang="zh-CN" sz="2300" dirty="0">
                <a:latin typeface="+mn-lt"/>
                <a:ea typeface="黑体" pitchFamily="2" charset="-122"/>
              </a:rPr>
              <a:t>(multiplexing) </a:t>
            </a:r>
            <a:r>
              <a:rPr lang="zh-CN" altLang="en-US" sz="2300" dirty="0">
                <a:latin typeface="+mn-lt"/>
                <a:ea typeface="黑体" pitchFamily="2" charset="-122"/>
              </a:rPr>
              <a:t>是通信技术中的基本概念。</a:t>
            </a:r>
            <a:endParaRPr lang="en-US" altLang="zh-CN" sz="2300" dirty="0">
              <a:latin typeface="+mn-lt"/>
              <a:ea typeface="黑体" pitchFamily="2" charset="-122"/>
            </a:endParaRPr>
          </a:p>
          <a:p>
            <a:pPr algn="l">
              <a:lnSpc>
                <a:spcPct val="110000"/>
              </a:lnSpc>
            </a:pPr>
            <a:r>
              <a:rPr lang="zh-CN" altLang="en-US" sz="2300" dirty="0">
                <a:latin typeface="+mn-lt"/>
                <a:ea typeface="黑体" pitchFamily="2" charset="-122"/>
              </a:rPr>
              <a:t>它允许用户</a:t>
            </a:r>
            <a:r>
              <a:rPr lang="zh-CN" altLang="zh-CN" sz="2300" dirty="0">
                <a:latin typeface="+mn-lt"/>
                <a:ea typeface="黑体" pitchFamily="2" charset="-122"/>
              </a:rPr>
              <a:t>使用一个</a:t>
            </a:r>
            <a:r>
              <a:rPr lang="zh-CN" altLang="zh-CN" sz="2300" dirty="0">
                <a:solidFill>
                  <a:srgbClr val="FF0000"/>
                </a:solidFill>
                <a:latin typeface="+mn-lt"/>
                <a:ea typeface="黑体" pitchFamily="2" charset="-122"/>
              </a:rPr>
              <a:t>共享</a:t>
            </a:r>
            <a:r>
              <a:rPr lang="zh-CN" altLang="zh-CN" sz="2300" dirty="0">
                <a:latin typeface="+mn-lt"/>
                <a:ea typeface="黑体" pitchFamily="2" charset="-122"/>
              </a:rPr>
              <a:t>信道进行通信</a:t>
            </a:r>
            <a:r>
              <a:rPr lang="zh-CN" altLang="en-US" sz="2300" dirty="0">
                <a:latin typeface="+mn-lt"/>
                <a:ea typeface="黑体" pitchFamily="2" charset="-122"/>
              </a:rPr>
              <a:t>，降低成本，提高利用率。</a:t>
            </a:r>
          </a:p>
        </p:txBody>
      </p:sp>
      <p:sp>
        <p:nvSpPr>
          <p:cNvPr id="3" name="矩形 2"/>
          <p:cNvSpPr/>
          <p:nvPr/>
        </p:nvSpPr>
        <p:spPr>
          <a:xfrm>
            <a:off x="2071175" y="5775647"/>
            <a:ext cx="4988949" cy="461665"/>
          </a:xfrm>
          <a:prstGeom prst="rect">
            <a:avLst/>
          </a:prstGeom>
        </p:spPr>
        <p:txBody>
          <a:bodyPr wrap="square">
            <a:spAutoFit/>
          </a:bodyPr>
          <a:lstStyle/>
          <a:p>
            <a:pPr algn="ctr"/>
            <a:r>
              <a:rPr lang="zh-CN" altLang="zh-CN" sz="2400" dirty="0">
                <a:latin typeface="+mj-lt"/>
                <a:ea typeface="+mn-ea"/>
              </a:rPr>
              <a:t>复用的示意图</a:t>
            </a:r>
            <a:endParaRPr lang="zh-CN" altLang="en-US" sz="2400" dirty="0">
              <a:latin typeface="+mj-lt"/>
              <a:ea typeface="+mn-ea"/>
            </a:endParaRPr>
          </a:p>
        </p:txBody>
      </p:sp>
    </p:spTree>
    <p:extLst>
      <p:ext uri="{BB962C8B-B14F-4D97-AF65-F5344CB8AC3E}">
        <p14:creationId xmlns="" xmlns:p14="http://schemas.microsoft.com/office/powerpoint/2010/main" val="28215639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355600" y="203200"/>
            <a:ext cx="8420100" cy="656019"/>
          </a:xfrm>
        </p:spPr>
        <p:txBody>
          <a:bodyPr/>
          <a:lstStyle/>
          <a:p>
            <a:pPr eaLnBrk="1" hangingPunct="1"/>
            <a:r>
              <a:rPr lang="zh-CN" altLang="en-US" sz="2400" dirty="0"/>
              <a:t>频分复用 </a:t>
            </a:r>
            <a:r>
              <a:rPr lang="en-US" altLang="zh-CN" sz="2400" dirty="0"/>
              <a:t>FDM</a:t>
            </a:r>
            <a:br>
              <a:rPr lang="en-US" altLang="zh-CN" sz="2400" dirty="0"/>
            </a:br>
            <a:r>
              <a:rPr lang="en-US" altLang="zh-CN" sz="2400" dirty="0"/>
              <a:t>(Frequency Division Multiplexing) </a:t>
            </a:r>
          </a:p>
        </p:txBody>
      </p:sp>
      <p:grpSp>
        <p:nvGrpSpPr>
          <p:cNvPr id="95235" name="Group 42"/>
          <p:cNvGrpSpPr>
            <a:grpSpLocks/>
          </p:cNvGrpSpPr>
          <p:nvPr/>
        </p:nvGrpSpPr>
        <p:grpSpPr bwMode="auto">
          <a:xfrm>
            <a:off x="755576" y="3141663"/>
            <a:ext cx="7500937" cy="2990850"/>
            <a:chOff x="494" y="2310"/>
            <a:chExt cx="4725" cy="2100"/>
          </a:xfrm>
        </p:grpSpPr>
        <p:sp>
          <p:nvSpPr>
            <p:cNvPr id="95237" name="Line 28"/>
            <p:cNvSpPr>
              <a:spLocks noChangeShapeType="1"/>
            </p:cNvSpPr>
            <p:nvPr/>
          </p:nvSpPr>
          <p:spPr bwMode="auto">
            <a:xfrm flipV="1">
              <a:off x="930" y="4284"/>
              <a:ext cx="3853" cy="7"/>
            </a:xfrm>
            <a:prstGeom prst="line">
              <a:avLst/>
            </a:prstGeom>
            <a:noFill/>
            <a:ln w="28575">
              <a:solidFill>
                <a:srgbClr val="333399"/>
              </a:solidFill>
              <a:round/>
              <a:headEnd/>
              <a:tailEnd type="triangle" w="sm" len="med"/>
            </a:ln>
          </p:spPr>
          <p:txBody>
            <a:bodyPr wrap="none" anchor="ctr"/>
            <a:lstStyle/>
            <a:p>
              <a:endParaRPr lang="zh-CN" altLang="en-US"/>
            </a:p>
          </p:txBody>
        </p:sp>
        <p:sp>
          <p:nvSpPr>
            <p:cNvPr id="95238" name="Text Box 29"/>
            <p:cNvSpPr txBox="1">
              <a:spLocks noChangeArrowheads="1"/>
            </p:cNvSpPr>
            <p:nvPr/>
          </p:nvSpPr>
          <p:spPr bwMode="auto">
            <a:xfrm>
              <a:off x="494" y="2310"/>
              <a:ext cx="436" cy="257"/>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a:t>
              </a:r>
            </a:p>
          </p:txBody>
        </p:sp>
        <p:sp>
          <p:nvSpPr>
            <p:cNvPr id="95239" name="Text Box 30"/>
            <p:cNvSpPr txBox="1">
              <a:spLocks noChangeArrowheads="1"/>
            </p:cNvSpPr>
            <p:nvPr/>
          </p:nvSpPr>
          <p:spPr bwMode="auto">
            <a:xfrm>
              <a:off x="4783" y="4153"/>
              <a:ext cx="436" cy="257"/>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时间</a:t>
              </a:r>
            </a:p>
          </p:txBody>
        </p:sp>
        <p:sp>
          <p:nvSpPr>
            <p:cNvPr id="95240" name="Rectangle 31"/>
            <p:cNvSpPr>
              <a:spLocks noChangeArrowheads="1"/>
            </p:cNvSpPr>
            <p:nvPr/>
          </p:nvSpPr>
          <p:spPr bwMode="auto">
            <a:xfrm>
              <a:off x="930" y="2567"/>
              <a:ext cx="3492" cy="272"/>
            </a:xfrm>
            <a:prstGeom prst="rect">
              <a:avLst/>
            </a:prstGeom>
            <a:solidFill>
              <a:schemeClr val="accent1"/>
            </a:solidFill>
            <a:ln w="9525">
              <a:noFill/>
              <a:miter lim="800000"/>
              <a:headEnd/>
              <a:tailEnd/>
            </a:ln>
          </p:spPr>
          <p:txBody>
            <a:bodyPr wrap="none" anchor="ctr"/>
            <a:lstStyle/>
            <a:p>
              <a:endParaRPr lang="zh-CN" altLang="en-US"/>
            </a:p>
          </p:txBody>
        </p:sp>
        <p:sp>
          <p:nvSpPr>
            <p:cNvPr id="95241" name="Rectangle 32"/>
            <p:cNvSpPr>
              <a:spLocks noChangeArrowheads="1"/>
            </p:cNvSpPr>
            <p:nvPr/>
          </p:nvSpPr>
          <p:spPr bwMode="auto">
            <a:xfrm>
              <a:off x="930" y="2839"/>
              <a:ext cx="3492" cy="272"/>
            </a:xfrm>
            <a:prstGeom prst="rect">
              <a:avLst/>
            </a:prstGeom>
            <a:solidFill>
              <a:srgbClr val="FFFF99"/>
            </a:solidFill>
            <a:ln w="9525">
              <a:noFill/>
              <a:miter lim="800000"/>
              <a:headEnd/>
              <a:tailEnd/>
            </a:ln>
          </p:spPr>
          <p:txBody>
            <a:bodyPr wrap="none" anchor="ctr"/>
            <a:lstStyle/>
            <a:p>
              <a:endParaRPr lang="zh-CN" altLang="en-US"/>
            </a:p>
          </p:txBody>
        </p:sp>
        <p:sp>
          <p:nvSpPr>
            <p:cNvPr id="95242" name="Rectangle 33"/>
            <p:cNvSpPr>
              <a:spLocks noChangeArrowheads="1"/>
            </p:cNvSpPr>
            <p:nvPr/>
          </p:nvSpPr>
          <p:spPr bwMode="auto">
            <a:xfrm>
              <a:off x="930" y="3111"/>
              <a:ext cx="3492" cy="272"/>
            </a:xfrm>
            <a:prstGeom prst="rect">
              <a:avLst/>
            </a:prstGeom>
            <a:solidFill>
              <a:schemeClr val="accent2"/>
            </a:solidFill>
            <a:ln w="9525">
              <a:noFill/>
              <a:miter lim="800000"/>
              <a:headEnd/>
              <a:tailEnd/>
            </a:ln>
          </p:spPr>
          <p:txBody>
            <a:bodyPr wrap="none" anchor="ctr"/>
            <a:lstStyle/>
            <a:p>
              <a:endParaRPr lang="zh-CN" altLang="en-US"/>
            </a:p>
          </p:txBody>
        </p:sp>
        <p:sp>
          <p:nvSpPr>
            <p:cNvPr id="95243" name="Rectangle 34"/>
            <p:cNvSpPr>
              <a:spLocks noChangeArrowheads="1"/>
            </p:cNvSpPr>
            <p:nvPr/>
          </p:nvSpPr>
          <p:spPr bwMode="auto">
            <a:xfrm>
              <a:off x="930" y="3383"/>
              <a:ext cx="3492" cy="272"/>
            </a:xfrm>
            <a:prstGeom prst="rect">
              <a:avLst/>
            </a:prstGeom>
            <a:solidFill>
              <a:srgbClr val="CCECFF"/>
            </a:solidFill>
            <a:ln w="9525">
              <a:noFill/>
              <a:miter lim="800000"/>
              <a:headEnd/>
              <a:tailEnd/>
            </a:ln>
          </p:spPr>
          <p:txBody>
            <a:bodyPr wrap="none" anchor="ctr"/>
            <a:lstStyle/>
            <a:p>
              <a:endParaRPr lang="zh-CN" altLang="en-US"/>
            </a:p>
          </p:txBody>
        </p:sp>
        <p:sp>
          <p:nvSpPr>
            <p:cNvPr id="95244" name="Rectangle 35"/>
            <p:cNvSpPr>
              <a:spLocks noChangeArrowheads="1"/>
            </p:cNvSpPr>
            <p:nvPr/>
          </p:nvSpPr>
          <p:spPr bwMode="auto">
            <a:xfrm>
              <a:off x="930" y="3655"/>
              <a:ext cx="3492" cy="272"/>
            </a:xfrm>
            <a:prstGeom prst="rect">
              <a:avLst/>
            </a:prstGeom>
            <a:solidFill>
              <a:srgbClr val="FFCCFF"/>
            </a:solidFill>
            <a:ln w="9525">
              <a:noFill/>
              <a:miter lim="800000"/>
              <a:headEnd/>
              <a:tailEnd/>
            </a:ln>
          </p:spPr>
          <p:txBody>
            <a:bodyPr wrap="none" anchor="ctr"/>
            <a:lstStyle/>
            <a:p>
              <a:endParaRPr lang="zh-CN" altLang="en-US"/>
            </a:p>
          </p:txBody>
        </p:sp>
        <p:sp>
          <p:nvSpPr>
            <p:cNvPr id="95245" name="Text Box 36"/>
            <p:cNvSpPr txBox="1">
              <a:spLocks noChangeArrowheads="1"/>
            </p:cNvSpPr>
            <p:nvPr/>
          </p:nvSpPr>
          <p:spPr bwMode="auto">
            <a:xfrm>
              <a:off x="2426" y="3692"/>
              <a:ext cx="573" cy="258"/>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 </a:t>
              </a:r>
              <a:r>
                <a:rPr kumimoji="1" lang="en-US" altLang="zh-CN" sz="2000">
                  <a:ea typeface="黑体" pitchFamily="49" charset="-122"/>
                </a:rPr>
                <a:t>1</a:t>
              </a:r>
            </a:p>
          </p:txBody>
        </p:sp>
        <p:sp>
          <p:nvSpPr>
            <p:cNvPr id="95246" name="Text Box 37"/>
            <p:cNvSpPr txBox="1">
              <a:spLocks noChangeArrowheads="1"/>
            </p:cNvSpPr>
            <p:nvPr/>
          </p:nvSpPr>
          <p:spPr bwMode="auto">
            <a:xfrm>
              <a:off x="2426" y="3419"/>
              <a:ext cx="573" cy="258"/>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 </a:t>
              </a:r>
              <a:r>
                <a:rPr kumimoji="1" lang="en-US" altLang="zh-CN" sz="2000">
                  <a:ea typeface="黑体" pitchFamily="49" charset="-122"/>
                </a:rPr>
                <a:t>2</a:t>
              </a:r>
            </a:p>
          </p:txBody>
        </p:sp>
        <p:sp>
          <p:nvSpPr>
            <p:cNvPr id="95247" name="Text Box 38"/>
            <p:cNvSpPr txBox="1">
              <a:spLocks noChangeArrowheads="1"/>
            </p:cNvSpPr>
            <p:nvPr/>
          </p:nvSpPr>
          <p:spPr bwMode="auto">
            <a:xfrm>
              <a:off x="2426" y="3144"/>
              <a:ext cx="573" cy="257"/>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 </a:t>
              </a:r>
              <a:r>
                <a:rPr kumimoji="1" lang="en-US" altLang="zh-CN" sz="2000">
                  <a:ea typeface="黑体" pitchFamily="49" charset="-122"/>
                </a:rPr>
                <a:t>3</a:t>
              </a:r>
            </a:p>
          </p:txBody>
        </p:sp>
        <p:sp>
          <p:nvSpPr>
            <p:cNvPr id="95248" name="Text Box 39"/>
            <p:cNvSpPr txBox="1">
              <a:spLocks noChangeArrowheads="1"/>
            </p:cNvSpPr>
            <p:nvPr/>
          </p:nvSpPr>
          <p:spPr bwMode="auto">
            <a:xfrm>
              <a:off x="2426" y="2868"/>
              <a:ext cx="573" cy="258"/>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 </a:t>
              </a:r>
              <a:r>
                <a:rPr kumimoji="1" lang="en-US" altLang="zh-CN" sz="2000">
                  <a:ea typeface="黑体" pitchFamily="49" charset="-122"/>
                </a:rPr>
                <a:t>4</a:t>
              </a:r>
            </a:p>
          </p:txBody>
        </p:sp>
        <p:sp>
          <p:nvSpPr>
            <p:cNvPr id="95249" name="Text Box 40"/>
            <p:cNvSpPr txBox="1">
              <a:spLocks noChangeArrowheads="1"/>
            </p:cNvSpPr>
            <p:nvPr/>
          </p:nvSpPr>
          <p:spPr bwMode="auto">
            <a:xfrm>
              <a:off x="2426" y="2594"/>
              <a:ext cx="573" cy="258"/>
            </a:xfrm>
            <a:prstGeom prst="rect">
              <a:avLst/>
            </a:prstGeom>
            <a:noFill/>
            <a:ln w="9525">
              <a:noFill/>
              <a:miter lim="800000"/>
              <a:headEnd/>
              <a:tailEnd/>
            </a:ln>
          </p:spPr>
          <p:txBody>
            <a:bodyPr wrap="none">
              <a:spAutoFit/>
            </a:bodyPr>
            <a:lstStyle/>
            <a:p>
              <a:pPr algn="l">
                <a:lnSpc>
                  <a:spcPct val="90000"/>
                </a:lnSpc>
              </a:pPr>
              <a:r>
                <a:rPr kumimoji="1" lang="zh-CN" altLang="en-US" sz="2000">
                  <a:ea typeface="黑体" pitchFamily="49" charset="-122"/>
                </a:rPr>
                <a:t>频率 </a:t>
              </a:r>
              <a:r>
                <a:rPr kumimoji="1" lang="en-US" altLang="zh-CN" sz="2000">
                  <a:ea typeface="黑体" pitchFamily="49" charset="-122"/>
                </a:rPr>
                <a:t>5</a:t>
              </a:r>
            </a:p>
          </p:txBody>
        </p:sp>
        <p:sp>
          <p:nvSpPr>
            <p:cNvPr id="95250" name="Line 41"/>
            <p:cNvSpPr>
              <a:spLocks noChangeShapeType="1"/>
            </p:cNvSpPr>
            <p:nvPr/>
          </p:nvSpPr>
          <p:spPr bwMode="auto">
            <a:xfrm rot="-5400000">
              <a:off x="-5" y="3353"/>
              <a:ext cx="1870" cy="0"/>
            </a:xfrm>
            <a:prstGeom prst="line">
              <a:avLst/>
            </a:prstGeom>
            <a:noFill/>
            <a:ln w="28575">
              <a:solidFill>
                <a:srgbClr val="333399"/>
              </a:solidFill>
              <a:round/>
              <a:headEnd/>
              <a:tailEnd type="triangle" w="sm" len="med"/>
            </a:ln>
          </p:spPr>
          <p:txBody>
            <a:bodyPr wrap="none" anchor="ctr"/>
            <a:lstStyle/>
            <a:p>
              <a:endParaRPr lang="zh-CN" altLang="en-US"/>
            </a:p>
          </p:txBody>
        </p:sp>
      </p:grpSp>
      <p:sp>
        <p:nvSpPr>
          <p:cNvPr id="95236" name="Rectangle 43"/>
          <p:cNvSpPr>
            <a:spLocks noGrp="1" noChangeArrowheads="1"/>
          </p:cNvSpPr>
          <p:nvPr>
            <p:ph type="body" idx="1"/>
          </p:nvPr>
        </p:nvSpPr>
        <p:spPr>
          <a:xfrm>
            <a:off x="330200" y="1028700"/>
            <a:ext cx="8483600" cy="2039938"/>
          </a:xfrm>
        </p:spPr>
        <p:txBody>
          <a:bodyPr/>
          <a:lstStyle/>
          <a:p>
            <a:r>
              <a:rPr lang="zh-CN" altLang="en-US" dirty="0"/>
              <a:t>将整个带宽分为多份，用户在分配到一定的频带后，在通信过程中</a:t>
            </a:r>
            <a:r>
              <a:rPr lang="zh-CN" altLang="en-US" dirty="0">
                <a:solidFill>
                  <a:schemeClr val="hlink"/>
                </a:solidFill>
              </a:rPr>
              <a:t>自始至终</a:t>
            </a:r>
            <a:r>
              <a:rPr lang="zh-CN" altLang="en-US" dirty="0"/>
              <a:t>都占用这个频带。</a:t>
            </a:r>
          </a:p>
          <a:p>
            <a:pPr eaLnBrk="1" hangingPunct="1">
              <a:lnSpc>
                <a:spcPct val="90000"/>
              </a:lnSpc>
            </a:pPr>
            <a:endParaRPr lang="zh-CN" altLang="en-US" dirty="0">
              <a:solidFill>
                <a:schemeClr val="hlink"/>
              </a:solidFill>
            </a:endParaRPr>
          </a:p>
          <a:p>
            <a:pPr eaLnBrk="1" hangingPunct="1">
              <a:lnSpc>
                <a:spcPct val="90000"/>
              </a:lnSpc>
            </a:pPr>
            <a:r>
              <a:rPr lang="zh-CN" altLang="en-US" dirty="0">
                <a:solidFill>
                  <a:schemeClr val="hlink"/>
                </a:solidFill>
              </a:rPr>
              <a:t>频分复用</a:t>
            </a:r>
            <a:r>
              <a:rPr lang="zh-CN" altLang="en-US" dirty="0"/>
              <a:t>的所有用户在同样的时间占用</a:t>
            </a:r>
            <a:r>
              <a:rPr lang="zh-CN" altLang="en-US" dirty="0">
                <a:solidFill>
                  <a:srgbClr val="FF0000"/>
                </a:solidFill>
              </a:rPr>
              <a:t>不同的带宽资源</a:t>
            </a:r>
            <a:r>
              <a:rPr lang="en-US" altLang="zh-CN" dirty="0"/>
              <a:t>(</a:t>
            </a:r>
            <a:r>
              <a:rPr lang="zh-CN" altLang="en-US" dirty="0"/>
              <a:t>请注意，这里的“带宽”是频率带宽而不是数据的发送速率</a:t>
            </a:r>
            <a:r>
              <a:rPr lang="en-US" altLang="zh-CN" dirty="0"/>
              <a:t>)</a:t>
            </a:r>
            <a:r>
              <a:rPr lang="zh-CN" altLang="en-US" dirty="0"/>
              <a:t>。 </a:t>
            </a:r>
          </a:p>
          <a:p>
            <a:pPr eaLnBrk="1" hangingPunct="1">
              <a:lnSpc>
                <a:spcPct val="90000"/>
              </a:lnSpc>
            </a:pPr>
            <a:endParaRPr lang="en-US" altLang="zh-CN" dirty="0"/>
          </a:p>
        </p:txBody>
      </p:sp>
      <p:sp>
        <p:nvSpPr>
          <p:cNvPr id="2" name="矩形 1">
            <a:extLst>
              <a:ext uri="{FF2B5EF4-FFF2-40B4-BE49-F238E27FC236}">
                <a16:creationId xmlns="" xmlns:a16="http://schemas.microsoft.com/office/drawing/2014/main" id="{D52FD53D-CED7-425E-9CE3-7A188ADED580}"/>
              </a:ext>
            </a:extLst>
          </p:cNvPr>
          <p:cNvSpPr/>
          <p:nvPr/>
        </p:nvSpPr>
        <p:spPr>
          <a:xfrm>
            <a:off x="6965876" y="3501008"/>
            <a:ext cx="2014847" cy="369332"/>
          </a:xfrm>
          <a:prstGeom prst="rect">
            <a:avLst/>
          </a:prstGeom>
        </p:spPr>
        <p:txBody>
          <a:bodyPr wrap="none">
            <a:spAutoFit/>
          </a:bodyPr>
          <a:lstStyle/>
          <a:p>
            <a:pPr eaLnBrk="1" hangingPunct="1"/>
            <a:r>
              <a:rPr lang="en-US" altLang="zh-CN" sz="1800" dirty="0"/>
              <a:t>bandpass channel</a:t>
            </a:r>
            <a:endParaRPr lang="zh-CN" altLang="zh-CN" sz="18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4"/>
          <p:cNvSpPr>
            <a:spLocks noGrp="1" noChangeArrowheads="1"/>
          </p:cNvSpPr>
          <p:nvPr>
            <p:ph type="title"/>
          </p:nvPr>
        </p:nvSpPr>
        <p:spPr/>
        <p:txBody>
          <a:bodyPr/>
          <a:lstStyle/>
          <a:p>
            <a:pPr eaLnBrk="1" hangingPunct="1"/>
            <a:r>
              <a:rPr lang="zh-CN" altLang="en-US" dirty="0"/>
              <a:t>时分复用</a:t>
            </a:r>
            <a:r>
              <a:rPr lang="en-US" altLang="zh-CN" dirty="0"/>
              <a:t>TDM (Time Division Multiplexing)</a:t>
            </a:r>
          </a:p>
        </p:txBody>
      </p:sp>
      <p:sp>
        <p:nvSpPr>
          <p:cNvPr id="96259" name="Rectangle 5"/>
          <p:cNvSpPr>
            <a:spLocks noGrp="1" noChangeArrowheads="1"/>
          </p:cNvSpPr>
          <p:nvPr>
            <p:ph type="body" idx="1"/>
          </p:nvPr>
        </p:nvSpPr>
        <p:spPr/>
        <p:txBody>
          <a:bodyPr/>
          <a:lstStyle/>
          <a:p>
            <a:pPr eaLnBrk="1" hangingPunct="1">
              <a:spcBef>
                <a:spcPts val="600"/>
              </a:spcBef>
            </a:pPr>
            <a:r>
              <a:rPr lang="zh-CN" altLang="en-US" dirty="0">
                <a:solidFill>
                  <a:schemeClr val="hlink"/>
                </a:solidFill>
              </a:rPr>
              <a:t>时分复用</a:t>
            </a:r>
            <a:r>
              <a:rPr lang="zh-CN" altLang="en-US" dirty="0"/>
              <a:t>则是将时间划分为一段段等长的</a:t>
            </a:r>
            <a:r>
              <a:rPr lang="zh-CN" altLang="en-US" dirty="0">
                <a:solidFill>
                  <a:schemeClr val="hlink"/>
                </a:solidFill>
              </a:rPr>
              <a:t>时分复用</a:t>
            </a:r>
            <a:r>
              <a:rPr lang="en-US" altLang="zh-CN" dirty="0"/>
              <a:t>(TDM)</a:t>
            </a:r>
            <a:r>
              <a:rPr lang="zh-CN" altLang="en-US" dirty="0"/>
              <a:t>帧。每一个时分复用的用户在每一个</a:t>
            </a:r>
            <a:r>
              <a:rPr lang="en-US" altLang="zh-CN" dirty="0"/>
              <a:t>TDM</a:t>
            </a:r>
            <a:r>
              <a:rPr lang="zh-CN" altLang="en-US" dirty="0"/>
              <a:t>帧中占用</a:t>
            </a:r>
            <a:r>
              <a:rPr lang="zh-CN" altLang="en-US" dirty="0">
                <a:solidFill>
                  <a:srgbClr val="FF0000"/>
                </a:solidFill>
              </a:rPr>
              <a:t>固定序号</a:t>
            </a:r>
            <a:r>
              <a:rPr lang="zh-CN" altLang="en-US" dirty="0"/>
              <a:t>的时隙</a:t>
            </a:r>
            <a:r>
              <a:rPr lang="en-US" altLang="zh-CN" dirty="0"/>
              <a:t>[</a:t>
            </a:r>
            <a:r>
              <a:rPr lang="zh-CN" altLang="en-US" dirty="0"/>
              <a:t>这种复用也称为同步时分复用</a:t>
            </a:r>
            <a:r>
              <a:rPr lang="en-US" altLang="zh-CN" dirty="0"/>
              <a:t>synchronous TDM]</a:t>
            </a:r>
            <a:r>
              <a:rPr lang="zh-CN" altLang="en-US" dirty="0"/>
              <a:t>。</a:t>
            </a:r>
          </a:p>
          <a:p>
            <a:pPr eaLnBrk="1" hangingPunct="1">
              <a:spcBef>
                <a:spcPts val="600"/>
              </a:spcBef>
            </a:pPr>
            <a:endParaRPr lang="zh-CN" altLang="en-US" dirty="0"/>
          </a:p>
          <a:p>
            <a:pPr eaLnBrk="1" hangingPunct="1">
              <a:spcBef>
                <a:spcPts val="600"/>
              </a:spcBef>
            </a:pPr>
            <a:r>
              <a:rPr lang="zh-CN" altLang="en-US" dirty="0"/>
              <a:t>每一个用户所占用的时隙是</a:t>
            </a:r>
            <a:r>
              <a:rPr lang="zh-CN" altLang="en-US" dirty="0">
                <a:solidFill>
                  <a:schemeClr val="hlink"/>
                </a:solidFill>
              </a:rPr>
              <a:t>周期性地出现</a:t>
            </a:r>
            <a:r>
              <a:rPr lang="en-US" altLang="zh-CN" dirty="0"/>
              <a:t>(</a:t>
            </a:r>
            <a:r>
              <a:rPr lang="zh-CN" altLang="en-US" dirty="0"/>
              <a:t>其周期就是</a:t>
            </a:r>
            <a:r>
              <a:rPr lang="en-US" altLang="zh-CN" dirty="0"/>
              <a:t>TDM</a:t>
            </a:r>
            <a:r>
              <a:rPr lang="zh-CN" altLang="en-US" dirty="0"/>
              <a:t>帧的长度</a:t>
            </a:r>
            <a:r>
              <a:rPr lang="en-US" altLang="zh-CN" dirty="0"/>
              <a:t>)</a:t>
            </a:r>
            <a:r>
              <a:rPr lang="zh-CN" altLang="en-US" dirty="0"/>
              <a:t>。</a:t>
            </a:r>
            <a:endParaRPr lang="zh-CN" altLang="en-US" sz="2000" dirty="0"/>
          </a:p>
          <a:p>
            <a:pPr eaLnBrk="1" hangingPunct="1">
              <a:spcBef>
                <a:spcPts val="600"/>
              </a:spcBef>
            </a:pPr>
            <a:endParaRPr lang="zh-CN" altLang="en-US" dirty="0"/>
          </a:p>
          <a:p>
            <a:pPr eaLnBrk="1" hangingPunct="1">
              <a:spcBef>
                <a:spcPts val="600"/>
              </a:spcBef>
            </a:pPr>
            <a:r>
              <a:rPr lang="en-US" altLang="zh-CN" dirty="0"/>
              <a:t>TDM</a:t>
            </a:r>
            <a:r>
              <a:rPr lang="zh-CN" altLang="en-US" dirty="0"/>
              <a:t>信号也称为</a:t>
            </a:r>
            <a:r>
              <a:rPr lang="zh-CN" altLang="en-US" dirty="0">
                <a:solidFill>
                  <a:schemeClr val="hlink"/>
                </a:solidFill>
              </a:rPr>
              <a:t>等时</a:t>
            </a:r>
            <a:r>
              <a:rPr lang="en-US" altLang="zh-CN" dirty="0"/>
              <a:t>(</a:t>
            </a:r>
            <a:r>
              <a:rPr lang="en-US" altLang="zh-CN" dirty="0">
                <a:solidFill>
                  <a:srgbClr val="FF0000"/>
                </a:solidFill>
              </a:rPr>
              <a:t>i</a:t>
            </a:r>
            <a:r>
              <a:rPr lang="en-US" altLang="zh-CN" dirty="0"/>
              <a:t>sochronous)</a:t>
            </a:r>
            <a:r>
              <a:rPr lang="zh-CN" altLang="en-US" dirty="0"/>
              <a:t>信号。</a:t>
            </a:r>
          </a:p>
          <a:p>
            <a:pPr eaLnBrk="1" hangingPunct="1">
              <a:spcBef>
                <a:spcPts val="600"/>
              </a:spcBef>
            </a:pPr>
            <a:endParaRPr lang="zh-CN" altLang="en-US" dirty="0"/>
          </a:p>
          <a:p>
            <a:pPr eaLnBrk="1" hangingPunct="1">
              <a:spcBef>
                <a:spcPts val="600"/>
              </a:spcBef>
            </a:pPr>
            <a:r>
              <a:rPr lang="zh-CN" altLang="en-US" dirty="0"/>
              <a:t>时分复用的所有用户是在不同的时间占用</a:t>
            </a:r>
            <a:r>
              <a:rPr lang="zh-CN" altLang="en-US" dirty="0">
                <a:solidFill>
                  <a:schemeClr val="hlink"/>
                </a:solidFill>
              </a:rPr>
              <a:t>同样的</a:t>
            </a:r>
            <a:r>
              <a:rPr lang="zh-CN" altLang="en-US" dirty="0"/>
              <a:t>频带宽度。</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zh-CN" altLang="en-US"/>
              <a:t>时分复用 </a:t>
            </a:r>
          </a:p>
        </p:txBody>
      </p:sp>
      <p:sp>
        <p:nvSpPr>
          <p:cNvPr id="97283" name="Line 3"/>
          <p:cNvSpPr>
            <a:spLocks noChangeShapeType="1"/>
          </p:cNvSpPr>
          <p:nvPr/>
        </p:nvSpPr>
        <p:spPr bwMode="auto">
          <a:xfrm flipV="1">
            <a:off x="1476375" y="5122863"/>
            <a:ext cx="6116638" cy="11112"/>
          </a:xfrm>
          <a:prstGeom prst="line">
            <a:avLst/>
          </a:prstGeom>
          <a:noFill/>
          <a:ln w="28575">
            <a:solidFill>
              <a:srgbClr val="333399"/>
            </a:solidFill>
            <a:round/>
            <a:headEnd/>
            <a:tailEnd type="triangle" w="sm" len="med"/>
          </a:ln>
        </p:spPr>
        <p:txBody>
          <a:bodyPr wrap="none" anchor="ctr"/>
          <a:lstStyle/>
          <a:p>
            <a:endParaRPr lang="zh-CN" altLang="en-US"/>
          </a:p>
        </p:txBody>
      </p:sp>
      <p:sp>
        <p:nvSpPr>
          <p:cNvPr id="97284" name="Text Box 4"/>
          <p:cNvSpPr txBox="1">
            <a:spLocks noChangeArrowheads="1"/>
          </p:cNvSpPr>
          <p:nvPr/>
        </p:nvSpPr>
        <p:spPr bwMode="auto">
          <a:xfrm>
            <a:off x="784225" y="1989138"/>
            <a:ext cx="692150" cy="366712"/>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频率</a:t>
            </a:r>
          </a:p>
        </p:txBody>
      </p:sp>
      <p:sp>
        <p:nvSpPr>
          <p:cNvPr id="97285" name="Text Box 5"/>
          <p:cNvSpPr txBox="1">
            <a:spLocks noChangeArrowheads="1"/>
          </p:cNvSpPr>
          <p:nvPr/>
        </p:nvSpPr>
        <p:spPr bwMode="auto">
          <a:xfrm>
            <a:off x="7593013" y="4913313"/>
            <a:ext cx="692150" cy="366712"/>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时间</a:t>
            </a:r>
          </a:p>
        </p:txBody>
      </p:sp>
      <p:sp>
        <p:nvSpPr>
          <p:cNvPr id="97286" name="Rectangle 6"/>
          <p:cNvSpPr>
            <a:spLocks noChangeArrowheads="1"/>
          </p:cNvSpPr>
          <p:nvPr/>
        </p:nvSpPr>
        <p:spPr bwMode="auto">
          <a:xfrm>
            <a:off x="1763713" y="2613025"/>
            <a:ext cx="287337" cy="1871663"/>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7287" name="Rectangle 7"/>
          <p:cNvSpPr>
            <a:spLocks noChangeArrowheads="1"/>
          </p:cNvSpPr>
          <p:nvPr/>
        </p:nvSpPr>
        <p:spPr bwMode="auto">
          <a:xfrm>
            <a:off x="2052638" y="2613025"/>
            <a:ext cx="287337" cy="1871663"/>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7288" name="Rectangle 8"/>
          <p:cNvSpPr>
            <a:spLocks noChangeArrowheads="1"/>
          </p:cNvSpPr>
          <p:nvPr/>
        </p:nvSpPr>
        <p:spPr bwMode="auto">
          <a:xfrm>
            <a:off x="2339975" y="2613025"/>
            <a:ext cx="287338" cy="1871663"/>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7289" name="Rectangle 9"/>
          <p:cNvSpPr>
            <a:spLocks noChangeArrowheads="1"/>
          </p:cNvSpPr>
          <p:nvPr/>
        </p:nvSpPr>
        <p:spPr bwMode="auto">
          <a:xfrm>
            <a:off x="2916238" y="2613025"/>
            <a:ext cx="287337" cy="1871663"/>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7290" name="Rectangle 10"/>
          <p:cNvSpPr>
            <a:spLocks noChangeArrowheads="1"/>
          </p:cNvSpPr>
          <p:nvPr/>
        </p:nvSpPr>
        <p:spPr bwMode="auto">
          <a:xfrm>
            <a:off x="3205163" y="2613025"/>
            <a:ext cx="287337" cy="1871663"/>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7291" name="Rectangle 11"/>
          <p:cNvSpPr>
            <a:spLocks noChangeArrowheads="1"/>
          </p:cNvSpPr>
          <p:nvPr/>
        </p:nvSpPr>
        <p:spPr bwMode="auto">
          <a:xfrm>
            <a:off x="3492500" y="2613025"/>
            <a:ext cx="287338" cy="1871663"/>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7292" name="Rectangle 12"/>
          <p:cNvSpPr>
            <a:spLocks noChangeArrowheads="1"/>
          </p:cNvSpPr>
          <p:nvPr/>
        </p:nvSpPr>
        <p:spPr bwMode="auto">
          <a:xfrm>
            <a:off x="4068763" y="2613025"/>
            <a:ext cx="287337" cy="1871663"/>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7293" name="Rectangle 13"/>
          <p:cNvSpPr>
            <a:spLocks noChangeArrowheads="1"/>
          </p:cNvSpPr>
          <p:nvPr/>
        </p:nvSpPr>
        <p:spPr bwMode="auto">
          <a:xfrm>
            <a:off x="4357688" y="2613025"/>
            <a:ext cx="287337" cy="1871663"/>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7294" name="Rectangle 14"/>
          <p:cNvSpPr>
            <a:spLocks noChangeArrowheads="1"/>
          </p:cNvSpPr>
          <p:nvPr/>
        </p:nvSpPr>
        <p:spPr bwMode="auto">
          <a:xfrm>
            <a:off x="4645025" y="2613025"/>
            <a:ext cx="287338" cy="1871663"/>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7295" name="Rectangle 15"/>
          <p:cNvSpPr>
            <a:spLocks noChangeArrowheads="1"/>
          </p:cNvSpPr>
          <p:nvPr/>
        </p:nvSpPr>
        <p:spPr bwMode="auto">
          <a:xfrm>
            <a:off x="5221288" y="2613025"/>
            <a:ext cx="287337" cy="1871663"/>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7296" name="Rectangle 16"/>
          <p:cNvSpPr>
            <a:spLocks noChangeArrowheads="1"/>
          </p:cNvSpPr>
          <p:nvPr/>
        </p:nvSpPr>
        <p:spPr bwMode="auto">
          <a:xfrm>
            <a:off x="5510213" y="2613025"/>
            <a:ext cx="287337" cy="1871663"/>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7297" name="Rectangle 17"/>
          <p:cNvSpPr>
            <a:spLocks noChangeArrowheads="1"/>
          </p:cNvSpPr>
          <p:nvPr/>
        </p:nvSpPr>
        <p:spPr bwMode="auto">
          <a:xfrm>
            <a:off x="5797550" y="2613025"/>
            <a:ext cx="287338" cy="1871663"/>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grpSp>
        <p:nvGrpSpPr>
          <p:cNvPr id="2" name="Group 18"/>
          <p:cNvGrpSpPr>
            <a:grpSpLocks/>
          </p:cNvGrpSpPr>
          <p:nvPr/>
        </p:nvGrpSpPr>
        <p:grpSpPr bwMode="auto">
          <a:xfrm>
            <a:off x="1476375" y="2613025"/>
            <a:ext cx="3744913" cy="1871663"/>
            <a:chOff x="930" y="1661"/>
            <a:chExt cx="2359" cy="1179"/>
          </a:xfrm>
        </p:grpSpPr>
        <p:sp>
          <p:nvSpPr>
            <p:cNvPr id="97328" name="Rectangle 19"/>
            <p:cNvSpPr>
              <a:spLocks noChangeArrowheads="1"/>
            </p:cNvSpPr>
            <p:nvPr/>
          </p:nvSpPr>
          <p:spPr bwMode="auto">
            <a:xfrm>
              <a:off x="930" y="1661"/>
              <a:ext cx="181" cy="1179"/>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7329" name="Rectangle 20"/>
            <p:cNvSpPr>
              <a:spLocks noChangeArrowheads="1"/>
            </p:cNvSpPr>
            <p:nvPr/>
          </p:nvSpPr>
          <p:spPr bwMode="auto">
            <a:xfrm>
              <a:off x="1656" y="1661"/>
              <a:ext cx="181" cy="1179"/>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7330" name="Rectangle 21"/>
            <p:cNvSpPr>
              <a:spLocks noChangeArrowheads="1"/>
            </p:cNvSpPr>
            <p:nvPr/>
          </p:nvSpPr>
          <p:spPr bwMode="auto">
            <a:xfrm>
              <a:off x="2382" y="1661"/>
              <a:ext cx="181" cy="1179"/>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7331" name="Rectangle 22"/>
            <p:cNvSpPr>
              <a:spLocks noChangeArrowheads="1"/>
            </p:cNvSpPr>
            <p:nvPr/>
          </p:nvSpPr>
          <p:spPr bwMode="auto">
            <a:xfrm>
              <a:off x="3108" y="1661"/>
              <a:ext cx="181" cy="1179"/>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grpSp>
      <p:sp>
        <p:nvSpPr>
          <p:cNvPr id="97299" name="Text Box 24"/>
          <p:cNvSpPr txBox="1">
            <a:spLocks noChangeArrowheads="1"/>
          </p:cNvSpPr>
          <p:nvPr/>
        </p:nvSpPr>
        <p:spPr bwMode="auto">
          <a:xfrm>
            <a:off x="5292725" y="2109788"/>
            <a:ext cx="2913063" cy="641350"/>
          </a:xfrm>
          <a:prstGeom prst="rect">
            <a:avLst/>
          </a:prstGeom>
          <a:noFill/>
          <a:ln w="9525">
            <a:noFill/>
            <a:miter lim="800000"/>
            <a:headEnd/>
            <a:tailEnd/>
          </a:ln>
        </p:spPr>
        <p:txBody>
          <a:bodyPr>
            <a:spAutoFit/>
          </a:bodyPr>
          <a:lstStyle/>
          <a:p>
            <a:pPr>
              <a:lnSpc>
                <a:spcPct val="90000"/>
              </a:lnSpc>
            </a:pPr>
            <a:r>
              <a:rPr kumimoji="1" lang="en-US" altLang="zh-CN" sz="2000" dirty="0">
                <a:solidFill>
                  <a:srgbClr val="333399"/>
                </a:solidFill>
                <a:latin typeface="Arial" pitchFamily="34" charset="0"/>
                <a:ea typeface="黑体" pitchFamily="49" charset="-122"/>
              </a:rPr>
              <a:t>A </a:t>
            </a:r>
            <a:r>
              <a:rPr kumimoji="1" lang="zh-CN" altLang="en-US" sz="2000" dirty="0">
                <a:solidFill>
                  <a:srgbClr val="333399"/>
                </a:solidFill>
                <a:latin typeface="Arial" pitchFamily="34" charset="0"/>
                <a:ea typeface="黑体" pitchFamily="49" charset="-122"/>
              </a:rPr>
              <a:t>在</a:t>
            </a:r>
            <a:r>
              <a:rPr kumimoji="1" lang="zh-CN" altLang="en-US" sz="1400" dirty="0">
                <a:solidFill>
                  <a:srgbClr val="333399"/>
                </a:solidFill>
                <a:latin typeface="Arial" pitchFamily="34" charset="0"/>
                <a:ea typeface="黑体" pitchFamily="49" charset="-122"/>
              </a:rPr>
              <a:t> </a:t>
            </a:r>
            <a:r>
              <a:rPr kumimoji="1" lang="en-US" altLang="zh-CN" sz="2000" dirty="0">
                <a:solidFill>
                  <a:srgbClr val="333399"/>
                </a:solidFill>
                <a:latin typeface="Arial" pitchFamily="34" charset="0"/>
                <a:ea typeface="黑体" pitchFamily="49" charset="-122"/>
              </a:rPr>
              <a:t>TDM</a:t>
            </a:r>
            <a:r>
              <a:rPr kumimoji="1" lang="en-US" altLang="zh-CN" sz="1400" dirty="0">
                <a:solidFill>
                  <a:srgbClr val="333399"/>
                </a:solidFill>
                <a:latin typeface="Arial" pitchFamily="34" charset="0"/>
                <a:ea typeface="黑体" pitchFamily="49" charset="-122"/>
              </a:rPr>
              <a:t> </a:t>
            </a:r>
            <a:r>
              <a:rPr kumimoji="1" lang="zh-CN" altLang="en-US" sz="2000" dirty="0">
                <a:solidFill>
                  <a:srgbClr val="333399"/>
                </a:solidFill>
                <a:latin typeface="Arial" pitchFamily="34" charset="0"/>
                <a:ea typeface="黑体" pitchFamily="49" charset="-122"/>
              </a:rPr>
              <a:t>帧中</a:t>
            </a:r>
          </a:p>
          <a:p>
            <a:pPr>
              <a:lnSpc>
                <a:spcPct val="90000"/>
              </a:lnSpc>
            </a:pPr>
            <a:r>
              <a:rPr kumimoji="1" lang="zh-CN" altLang="en-US" sz="2000" dirty="0">
                <a:solidFill>
                  <a:srgbClr val="333399"/>
                </a:solidFill>
                <a:latin typeface="Arial" pitchFamily="34" charset="0"/>
                <a:ea typeface="黑体" pitchFamily="49" charset="-122"/>
              </a:rPr>
              <a:t>的位置不变</a:t>
            </a:r>
          </a:p>
        </p:txBody>
      </p:sp>
      <p:sp>
        <p:nvSpPr>
          <p:cNvPr id="97300" name="Line 25"/>
          <p:cNvSpPr>
            <a:spLocks noChangeShapeType="1"/>
          </p:cNvSpPr>
          <p:nvPr/>
        </p:nvSpPr>
        <p:spPr bwMode="auto">
          <a:xfrm>
            <a:off x="1619250" y="2252663"/>
            <a:ext cx="4098925" cy="0"/>
          </a:xfrm>
          <a:prstGeom prst="line">
            <a:avLst/>
          </a:prstGeom>
          <a:noFill/>
          <a:ln w="28575">
            <a:solidFill>
              <a:srgbClr val="333399"/>
            </a:solidFill>
            <a:round/>
            <a:headEnd/>
            <a:tailEnd/>
          </a:ln>
        </p:spPr>
        <p:txBody>
          <a:bodyPr/>
          <a:lstStyle/>
          <a:p>
            <a:endParaRPr lang="zh-CN" altLang="en-US"/>
          </a:p>
        </p:txBody>
      </p:sp>
      <p:sp>
        <p:nvSpPr>
          <p:cNvPr id="97301" name="Line 26"/>
          <p:cNvSpPr>
            <a:spLocks noChangeShapeType="1"/>
          </p:cNvSpPr>
          <p:nvPr/>
        </p:nvSpPr>
        <p:spPr bwMode="auto">
          <a:xfrm>
            <a:off x="1619250" y="2252663"/>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7302" name="Line 27"/>
          <p:cNvSpPr>
            <a:spLocks noChangeShapeType="1"/>
          </p:cNvSpPr>
          <p:nvPr/>
        </p:nvSpPr>
        <p:spPr bwMode="auto">
          <a:xfrm>
            <a:off x="2765425" y="2252663"/>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7303" name="Line 28"/>
          <p:cNvSpPr>
            <a:spLocks noChangeShapeType="1"/>
          </p:cNvSpPr>
          <p:nvPr/>
        </p:nvSpPr>
        <p:spPr bwMode="auto">
          <a:xfrm>
            <a:off x="3913188" y="2252663"/>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7304" name="Line 29"/>
          <p:cNvSpPr>
            <a:spLocks noChangeShapeType="1"/>
          </p:cNvSpPr>
          <p:nvPr/>
        </p:nvSpPr>
        <p:spPr bwMode="auto">
          <a:xfrm>
            <a:off x="5059363" y="2252663"/>
            <a:ext cx="0" cy="288925"/>
          </a:xfrm>
          <a:prstGeom prst="line">
            <a:avLst/>
          </a:prstGeom>
          <a:noFill/>
          <a:ln w="28575">
            <a:solidFill>
              <a:srgbClr val="333399"/>
            </a:solidFill>
            <a:round/>
            <a:headEnd/>
            <a:tailEnd type="triangle" w="med" len="med"/>
          </a:ln>
        </p:spPr>
        <p:txBody>
          <a:bodyPr/>
          <a:lstStyle/>
          <a:p>
            <a:endParaRPr lang="zh-CN" altLang="en-US"/>
          </a:p>
        </p:txBody>
      </p:sp>
      <p:grpSp>
        <p:nvGrpSpPr>
          <p:cNvPr id="3" name="Group 30"/>
          <p:cNvGrpSpPr>
            <a:grpSpLocks/>
          </p:cNvGrpSpPr>
          <p:nvPr/>
        </p:nvGrpSpPr>
        <p:grpSpPr bwMode="auto">
          <a:xfrm>
            <a:off x="1476375" y="4557713"/>
            <a:ext cx="1150938" cy="509587"/>
            <a:chOff x="930" y="2886"/>
            <a:chExt cx="725" cy="321"/>
          </a:xfrm>
        </p:grpSpPr>
        <p:sp>
          <p:nvSpPr>
            <p:cNvPr id="97326" name="Text Box 31"/>
            <p:cNvSpPr txBox="1">
              <a:spLocks noChangeArrowheads="1"/>
            </p:cNvSpPr>
            <p:nvPr/>
          </p:nvSpPr>
          <p:spPr bwMode="auto">
            <a:xfrm>
              <a:off x="975"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7327"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4" name="Group 33"/>
          <p:cNvGrpSpPr>
            <a:grpSpLocks/>
          </p:cNvGrpSpPr>
          <p:nvPr/>
        </p:nvGrpSpPr>
        <p:grpSpPr bwMode="auto">
          <a:xfrm>
            <a:off x="2627313" y="4557713"/>
            <a:ext cx="1150937" cy="509587"/>
            <a:chOff x="1655" y="2886"/>
            <a:chExt cx="725" cy="321"/>
          </a:xfrm>
        </p:grpSpPr>
        <p:sp>
          <p:nvSpPr>
            <p:cNvPr id="97324" name="Text Box 34"/>
            <p:cNvSpPr txBox="1">
              <a:spLocks noChangeArrowheads="1"/>
            </p:cNvSpPr>
            <p:nvPr/>
          </p:nvSpPr>
          <p:spPr bwMode="auto">
            <a:xfrm>
              <a:off x="1700"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7325"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5" name="Group 36"/>
          <p:cNvGrpSpPr>
            <a:grpSpLocks/>
          </p:cNvGrpSpPr>
          <p:nvPr/>
        </p:nvGrpSpPr>
        <p:grpSpPr bwMode="auto">
          <a:xfrm>
            <a:off x="3778250" y="4557713"/>
            <a:ext cx="1150938" cy="509587"/>
            <a:chOff x="2380" y="2886"/>
            <a:chExt cx="725" cy="321"/>
          </a:xfrm>
        </p:grpSpPr>
        <p:sp>
          <p:nvSpPr>
            <p:cNvPr id="97322" name="Text Box 37"/>
            <p:cNvSpPr txBox="1">
              <a:spLocks noChangeArrowheads="1"/>
            </p:cNvSpPr>
            <p:nvPr/>
          </p:nvSpPr>
          <p:spPr bwMode="auto">
            <a:xfrm>
              <a:off x="2426"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7323"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6" name="Group 39"/>
          <p:cNvGrpSpPr>
            <a:grpSpLocks/>
          </p:cNvGrpSpPr>
          <p:nvPr/>
        </p:nvGrpSpPr>
        <p:grpSpPr bwMode="auto">
          <a:xfrm>
            <a:off x="4929188" y="4557713"/>
            <a:ext cx="1150937" cy="509587"/>
            <a:chOff x="3105" y="2886"/>
            <a:chExt cx="725" cy="321"/>
          </a:xfrm>
        </p:grpSpPr>
        <p:sp>
          <p:nvSpPr>
            <p:cNvPr id="97320" name="Text Box 40"/>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7321"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sp>
        <p:nvSpPr>
          <p:cNvPr id="97309" name="Rectangle 42"/>
          <p:cNvSpPr>
            <a:spLocks noChangeArrowheads="1"/>
          </p:cNvSpPr>
          <p:nvPr/>
        </p:nvSpPr>
        <p:spPr bwMode="auto">
          <a:xfrm>
            <a:off x="6442075" y="3298825"/>
            <a:ext cx="434975" cy="393700"/>
          </a:xfrm>
          <a:prstGeom prst="rect">
            <a:avLst/>
          </a:prstGeom>
          <a:noFill/>
          <a:ln w="12700">
            <a:noFill/>
            <a:miter lim="800000"/>
            <a:headEnd/>
            <a:tailEnd/>
          </a:ln>
        </p:spPr>
        <p:txBody>
          <a:bodyPr wrap="none" lIns="90488" tIns="44450" rIns="90488" bIns="44450">
            <a:spAutoFit/>
          </a:bodyPr>
          <a:lstStyle/>
          <a:p>
            <a:pPr algn="l" defTabSz="762000" eaLnBrk="0" hangingPunct="0"/>
            <a:r>
              <a:rPr kumimoji="1" lang="en-US" altLang="zh-CN" sz="2000" b="1">
                <a:solidFill>
                  <a:srgbClr val="333399"/>
                </a:solidFill>
                <a:latin typeface="Times New Roman" pitchFamily="18" charset="0"/>
              </a:rPr>
              <a:t>…</a:t>
            </a:r>
          </a:p>
        </p:txBody>
      </p:sp>
      <p:sp>
        <p:nvSpPr>
          <p:cNvPr id="97310" name="Line 43"/>
          <p:cNvSpPr>
            <a:spLocks noChangeShapeType="1"/>
          </p:cNvSpPr>
          <p:nvPr/>
        </p:nvSpPr>
        <p:spPr bwMode="auto">
          <a:xfrm rot="-5400000">
            <a:off x="-7938" y="3644901"/>
            <a:ext cx="2968625" cy="0"/>
          </a:xfrm>
          <a:prstGeom prst="line">
            <a:avLst/>
          </a:prstGeom>
          <a:noFill/>
          <a:ln w="28575">
            <a:solidFill>
              <a:srgbClr val="333399"/>
            </a:solidFill>
            <a:round/>
            <a:headEnd/>
            <a:tailEnd type="triangle" w="sm" len="med"/>
          </a:ln>
        </p:spPr>
        <p:txBody>
          <a:bodyPr wrap="none" anchor="ctr"/>
          <a:lstStyle/>
          <a:p>
            <a:endParaRPr lang="zh-CN" altLang="en-US"/>
          </a:p>
        </p:txBody>
      </p:sp>
      <p:grpSp>
        <p:nvGrpSpPr>
          <p:cNvPr id="7" name="Group 44"/>
          <p:cNvGrpSpPr>
            <a:grpSpLocks/>
          </p:cNvGrpSpPr>
          <p:nvPr/>
        </p:nvGrpSpPr>
        <p:grpSpPr bwMode="auto">
          <a:xfrm>
            <a:off x="6084888" y="4557713"/>
            <a:ext cx="1150937" cy="509587"/>
            <a:chOff x="3105" y="2886"/>
            <a:chExt cx="725" cy="321"/>
          </a:xfrm>
        </p:grpSpPr>
        <p:sp>
          <p:nvSpPr>
            <p:cNvPr id="97318" name="Text Box 45"/>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7319"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7312" name="Group 52"/>
          <p:cNvGrpSpPr>
            <a:grpSpLocks/>
          </p:cNvGrpSpPr>
          <p:nvPr/>
        </p:nvGrpSpPr>
        <p:grpSpPr bwMode="auto">
          <a:xfrm>
            <a:off x="2627313" y="2468563"/>
            <a:ext cx="4610100" cy="2376487"/>
            <a:chOff x="1655" y="1570"/>
            <a:chExt cx="2904" cy="1497"/>
          </a:xfrm>
        </p:grpSpPr>
        <p:sp>
          <p:nvSpPr>
            <p:cNvPr id="97313" name="Line 47"/>
            <p:cNvSpPr>
              <a:spLocks noChangeShapeType="1"/>
            </p:cNvSpPr>
            <p:nvPr/>
          </p:nvSpPr>
          <p:spPr bwMode="auto">
            <a:xfrm>
              <a:off x="1655" y="1570"/>
              <a:ext cx="0" cy="1497"/>
            </a:xfrm>
            <a:prstGeom prst="line">
              <a:avLst/>
            </a:prstGeom>
            <a:noFill/>
            <a:ln w="28575">
              <a:solidFill>
                <a:schemeClr val="hlink"/>
              </a:solidFill>
              <a:prstDash val="dash"/>
              <a:round/>
              <a:headEnd/>
              <a:tailEnd/>
            </a:ln>
          </p:spPr>
          <p:txBody>
            <a:bodyPr/>
            <a:lstStyle/>
            <a:p>
              <a:endParaRPr lang="zh-CN" altLang="en-US"/>
            </a:p>
          </p:txBody>
        </p:sp>
        <p:sp>
          <p:nvSpPr>
            <p:cNvPr id="97314" name="Line 48"/>
            <p:cNvSpPr>
              <a:spLocks noChangeShapeType="1"/>
            </p:cNvSpPr>
            <p:nvPr/>
          </p:nvSpPr>
          <p:spPr bwMode="auto">
            <a:xfrm>
              <a:off x="2381" y="1570"/>
              <a:ext cx="0" cy="1497"/>
            </a:xfrm>
            <a:prstGeom prst="line">
              <a:avLst/>
            </a:prstGeom>
            <a:noFill/>
            <a:ln w="28575">
              <a:solidFill>
                <a:schemeClr val="hlink"/>
              </a:solidFill>
              <a:prstDash val="dash"/>
              <a:round/>
              <a:headEnd/>
              <a:tailEnd/>
            </a:ln>
          </p:spPr>
          <p:txBody>
            <a:bodyPr/>
            <a:lstStyle/>
            <a:p>
              <a:endParaRPr lang="zh-CN" altLang="en-US"/>
            </a:p>
          </p:txBody>
        </p:sp>
        <p:sp>
          <p:nvSpPr>
            <p:cNvPr id="97315" name="Line 49"/>
            <p:cNvSpPr>
              <a:spLocks noChangeShapeType="1"/>
            </p:cNvSpPr>
            <p:nvPr/>
          </p:nvSpPr>
          <p:spPr bwMode="auto">
            <a:xfrm>
              <a:off x="3107" y="1570"/>
              <a:ext cx="0" cy="1497"/>
            </a:xfrm>
            <a:prstGeom prst="line">
              <a:avLst/>
            </a:prstGeom>
            <a:noFill/>
            <a:ln w="28575">
              <a:solidFill>
                <a:schemeClr val="hlink"/>
              </a:solidFill>
              <a:prstDash val="dash"/>
              <a:round/>
              <a:headEnd/>
              <a:tailEnd/>
            </a:ln>
          </p:spPr>
          <p:txBody>
            <a:bodyPr/>
            <a:lstStyle/>
            <a:p>
              <a:endParaRPr lang="zh-CN" altLang="en-US"/>
            </a:p>
          </p:txBody>
        </p:sp>
        <p:sp>
          <p:nvSpPr>
            <p:cNvPr id="97316" name="Line 50"/>
            <p:cNvSpPr>
              <a:spLocks noChangeShapeType="1"/>
            </p:cNvSpPr>
            <p:nvPr/>
          </p:nvSpPr>
          <p:spPr bwMode="auto">
            <a:xfrm>
              <a:off x="3833" y="1570"/>
              <a:ext cx="0" cy="1497"/>
            </a:xfrm>
            <a:prstGeom prst="line">
              <a:avLst/>
            </a:prstGeom>
            <a:noFill/>
            <a:ln w="28575">
              <a:solidFill>
                <a:schemeClr val="hlink"/>
              </a:solidFill>
              <a:prstDash val="dash"/>
              <a:round/>
              <a:headEnd/>
              <a:tailEnd/>
            </a:ln>
          </p:spPr>
          <p:txBody>
            <a:bodyPr/>
            <a:lstStyle/>
            <a:p>
              <a:endParaRPr lang="zh-CN" altLang="en-US"/>
            </a:p>
          </p:txBody>
        </p:sp>
        <p:sp>
          <p:nvSpPr>
            <p:cNvPr id="97317" name="Line 51"/>
            <p:cNvSpPr>
              <a:spLocks noChangeShapeType="1"/>
            </p:cNvSpPr>
            <p:nvPr/>
          </p:nvSpPr>
          <p:spPr bwMode="auto">
            <a:xfrm>
              <a:off x="4559" y="1570"/>
              <a:ext cx="0" cy="1497"/>
            </a:xfrm>
            <a:prstGeom prst="line">
              <a:avLst/>
            </a:prstGeom>
            <a:noFill/>
            <a:ln w="28575">
              <a:solidFill>
                <a:schemeClr val="hlink"/>
              </a:solidFill>
              <a:prstDash val="dash"/>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2000"/>
                            </p:stCondLst>
                            <p:childTnLst>
                              <p:par>
                                <p:cTn id="20" presetID="35" presetClass="emph" presetSubtype="0" repeatCount="4000" fill="hold" nodeType="afterEffect">
                                  <p:stCondLst>
                                    <p:cond delay="0"/>
                                  </p:stCondLst>
                                  <p:childTnLst>
                                    <p:anim calcmode="discrete" valueType="str">
                                      <p:cBhvr>
                                        <p:cTn id="21" dur="500" fill="hold"/>
                                        <p:tgtEl>
                                          <p:spTgt spid="2"/>
                                        </p:tgtEl>
                                        <p:attrNameLst>
                                          <p:attrName>style.visibility</p:attrName>
                                        </p:attrNameLst>
                                      </p:cBhvr>
                                      <p:tavLst>
                                        <p:tav tm="0">
                                          <p:val>
                                            <p:strVal val="hidden"/>
                                          </p:val>
                                        </p:tav>
                                        <p:tav tm="50000">
                                          <p:val>
                                            <p:strVal val="visible"/>
                                          </p:val>
                                        </p:tav>
                                      </p:tavLst>
                                    </p:anim>
                                  </p:childTnLst>
                                </p:cTn>
                              </p:par>
                            </p:childTnLst>
                          </p:cTn>
                        </p:par>
                        <p:par>
                          <p:cTn id="22" fill="hold">
                            <p:stCondLst>
                              <p:cond delay="4000"/>
                            </p:stCondLst>
                            <p:childTnLst>
                              <p:par>
                                <p:cTn id="23" presetID="1" presetClass="entr" presetSubtype="0"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a:t>时分复用 </a:t>
            </a:r>
          </a:p>
        </p:txBody>
      </p:sp>
      <p:sp>
        <p:nvSpPr>
          <p:cNvPr id="98307"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p:spPr>
        <p:txBody>
          <a:bodyPr wrap="none" anchor="ctr"/>
          <a:lstStyle/>
          <a:p>
            <a:endParaRPr lang="zh-CN" altLang="en-US"/>
          </a:p>
        </p:txBody>
      </p:sp>
      <p:sp>
        <p:nvSpPr>
          <p:cNvPr id="98308" name="Text Box 4"/>
          <p:cNvSpPr txBox="1">
            <a:spLocks noChangeArrowheads="1"/>
          </p:cNvSpPr>
          <p:nvPr/>
        </p:nvSpPr>
        <p:spPr bwMode="auto">
          <a:xfrm>
            <a:off x="784225" y="2012950"/>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频率</a:t>
            </a:r>
          </a:p>
        </p:txBody>
      </p:sp>
      <p:sp>
        <p:nvSpPr>
          <p:cNvPr id="98309" name="Text Box 5"/>
          <p:cNvSpPr txBox="1">
            <a:spLocks noChangeArrowheads="1"/>
          </p:cNvSpPr>
          <p:nvPr/>
        </p:nvSpPr>
        <p:spPr bwMode="auto">
          <a:xfrm>
            <a:off x="7593013" y="4937125"/>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时间</a:t>
            </a:r>
          </a:p>
        </p:txBody>
      </p:sp>
      <p:sp>
        <p:nvSpPr>
          <p:cNvPr id="98310" name="Rectangle 6"/>
          <p:cNvSpPr>
            <a:spLocks noChangeArrowheads="1"/>
          </p:cNvSpPr>
          <p:nvPr/>
        </p:nvSpPr>
        <p:spPr bwMode="auto">
          <a:xfrm>
            <a:off x="2052638"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8311" name="Rectangle 7"/>
          <p:cNvSpPr>
            <a:spLocks noChangeArrowheads="1"/>
          </p:cNvSpPr>
          <p:nvPr/>
        </p:nvSpPr>
        <p:spPr bwMode="auto">
          <a:xfrm>
            <a:off x="2339975"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8312" name="Rectangle 8"/>
          <p:cNvSpPr>
            <a:spLocks noChangeArrowheads="1"/>
          </p:cNvSpPr>
          <p:nvPr/>
        </p:nvSpPr>
        <p:spPr bwMode="auto">
          <a:xfrm>
            <a:off x="3205163"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8313" name="Rectangle 9"/>
          <p:cNvSpPr>
            <a:spLocks noChangeArrowheads="1"/>
          </p:cNvSpPr>
          <p:nvPr/>
        </p:nvSpPr>
        <p:spPr bwMode="auto">
          <a:xfrm>
            <a:off x="3492500"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8314" name="Rectangle 10"/>
          <p:cNvSpPr>
            <a:spLocks noChangeArrowheads="1"/>
          </p:cNvSpPr>
          <p:nvPr/>
        </p:nvSpPr>
        <p:spPr bwMode="auto">
          <a:xfrm>
            <a:off x="4357688"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8315" name="Rectangle 11"/>
          <p:cNvSpPr>
            <a:spLocks noChangeArrowheads="1"/>
          </p:cNvSpPr>
          <p:nvPr/>
        </p:nvSpPr>
        <p:spPr bwMode="auto">
          <a:xfrm>
            <a:off x="4645025"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8316" name="Rectangle 12"/>
          <p:cNvSpPr>
            <a:spLocks noChangeArrowheads="1"/>
          </p:cNvSpPr>
          <p:nvPr/>
        </p:nvSpPr>
        <p:spPr bwMode="auto">
          <a:xfrm>
            <a:off x="147637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8317" name="Rectangle 13"/>
          <p:cNvSpPr>
            <a:spLocks noChangeArrowheads="1"/>
          </p:cNvSpPr>
          <p:nvPr/>
        </p:nvSpPr>
        <p:spPr bwMode="auto">
          <a:xfrm>
            <a:off x="262890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8318" name="Rectangle 14"/>
          <p:cNvSpPr>
            <a:spLocks noChangeArrowheads="1"/>
          </p:cNvSpPr>
          <p:nvPr/>
        </p:nvSpPr>
        <p:spPr bwMode="auto">
          <a:xfrm>
            <a:off x="378142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8319" name="Rectangle 15"/>
          <p:cNvSpPr>
            <a:spLocks noChangeArrowheads="1"/>
          </p:cNvSpPr>
          <p:nvPr/>
        </p:nvSpPr>
        <p:spPr bwMode="auto">
          <a:xfrm>
            <a:off x="493395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grpSp>
        <p:nvGrpSpPr>
          <p:cNvPr id="2" name="Group 16"/>
          <p:cNvGrpSpPr>
            <a:grpSpLocks/>
          </p:cNvGrpSpPr>
          <p:nvPr/>
        </p:nvGrpSpPr>
        <p:grpSpPr bwMode="auto">
          <a:xfrm>
            <a:off x="1763713" y="2636838"/>
            <a:ext cx="3744912" cy="1871662"/>
            <a:chOff x="1111" y="1661"/>
            <a:chExt cx="2359" cy="1179"/>
          </a:xfrm>
        </p:grpSpPr>
        <p:sp>
          <p:nvSpPr>
            <p:cNvPr id="98352" name="Rectangle 17"/>
            <p:cNvSpPr>
              <a:spLocks noChangeArrowheads="1"/>
            </p:cNvSpPr>
            <p:nvPr/>
          </p:nvSpPr>
          <p:spPr bwMode="auto">
            <a:xfrm>
              <a:off x="1111" y="1661"/>
              <a:ext cx="181" cy="1179"/>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8353" name="Rectangle 18"/>
            <p:cNvSpPr>
              <a:spLocks noChangeArrowheads="1"/>
            </p:cNvSpPr>
            <p:nvPr/>
          </p:nvSpPr>
          <p:spPr bwMode="auto">
            <a:xfrm>
              <a:off x="1837" y="1661"/>
              <a:ext cx="181" cy="1179"/>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8354" name="Rectangle 19"/>
            <p:cNvSpPr>
              <a:spLocks noChangeArrowheads="1"/>
            </p:cNvSpPr>
            <p:nvPr/>
          </p:nvSpPr>
          <p:spPr bwMode="auto">
            <a:xfrm>
              <a:off x="2563" y="1661"/>
              <a:ext cx="181" cy="1179"/>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8355" name="Rectangle 20"/>
            <p:cNvSpPr>
              <a:spLocks noChangeArrowheads="1"/>
            </p:cNvSpPr>
            <p:nvPr/>
          </p:nvSpPr>
          <p:spPr bwMode="auto">
            <a:xfrm>
              <a:off x="3289" y="1661"/>
              <a:ext cx="181" cy="1179"/>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grpSp>
      <p:sp>
        <p:nvSpPr>
          <p:cNvPr id="98321" name="Rectangle 21"/>
          <p:cNvSpPr>
            <a:spLocks noChangeArrowheads="1"/>
          </p:cNvSpPr>
          <p:nvPr/>
        </p:nvSpPr>
        <p:spPr bwMode="auto">
          <a:xfrm>
            <a:off x="5510213"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8322" name="Rectangle 22"/>
          <p:cNvSpPr>
            <a:spLocks noChangeArrowheads="1"/>
          </p:cNvSpPr>
          <p:nvPr/>
        </p:nvSpPr>
        <p:spPr bwMode="auto">
          <a:xfrm>
            <a:off x="5797550"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8323" name="Text Box 24"/>
          <p:cNvSpPr txBox="1">
            <a:spLocks noChangeArrowheads="1"/>
          </p:cNvSpPr>
          <p:nvPr/>
        </p:nvSpPr>
        <p:spPr bwMode="auto">
          <a:xfrm>
            <a:off x="6030913" y="2133600"/>
            <a:ext cx="1835150" cy="641350"/>
          </a:xfrm>
          <a:prstGeom prst="rect">
            <a:avLst/>
          </a:prstGeom>
          <a:noFill/>
          <a:ln w="9525">
            <a:noFill/>
            <a:miter lim="800000"/>
            <a:headEnd/>
            <a:tailEnd/>
          </a:ln>
        </p:spPr>
        <p:txBody>
          <a:bodyPr wrap="none">
            <a:spAutoFit/>
          </a:bodyPr>
          <a:lstStyle/>
          <a:p>
            <a:pPr>
              <a:lnSpc>
                <a:spcPct val="90000"/>
              </a:lnSpc>
            </a:pPr>
            <a:r>
              <a:rPr kumimoji="1" lang="en-US" altLang="zh-CN" sz="2000" dirty="0">
                <a:solidFill>
                  <a:srgbClr val="333399"/>
                </a:solidFill>
                <a:latin typeface="Arial" pitchFamily="34" charset="0"/>
                <a:ea typeface="黑体" pitchFamily="49" charset="-122"/>
              </a:rPr>
              <a:t>B </a:t>
            </a:r>
            <a:r>
              <a:rPr kumimoji="1" lang="zh-CN" altLang="en-US" sz="2000" dirty="0">
                <a:solidFill>
                  <a:srgbClr val="333399"/>
                </a:solidFill>
                <a:latin typeface="Arial" pitchFamily="34" charset="0"/>
                <a:ea typeface="黑体" pitchFamily="49" charset="-122"/>
              </a:rPr>
              <a:t>在</a:t>
            </a:r>
            <a:r>
              <a:rPr kumimoji="1" lang="zh-CN" altLang="en-US" sz="1400" dirty="0">
                <a:solidFill>
                  <a:srgbClr val="333399"/>
                </a:solidFill>
                <a:latin typeface="Arial" pitchFamily="34" charset="0"/>
                <a:ea typeface="黑体" pitchFamily="49" charset="-122"/>
              </a:rPr>
              <a:t> </a:t>
            </a:r>
            <a:r>
              <a:rPr kumimoji="1" lang="en-US" altLang="zh-CN" sz="2000" dirty="0">
                <a:solidFill>
                  <a:srgbClr val="333399"/>
                </a:solidFill>
                <a:latin typeface="Arial" pitchFamily="34" charset="0"/>
                <a:ea typeface="黑体" pitchFamily="49" charset="-122"/>
              </a:rPr>
              <a:t>TDM</a:t>
            </a:r>
            <a:r>
              <a:rPr kumimoji="1" lang="en-US" altLang="zh-CN" sz="1400" dirty="0">
                <a:solidFill>
                  <a:srgbClr val="333399"/>
                </a:solidFill>
                <a:latin typeface="Arial" pitchFamily="34" charset="0"/>
                <a:ea typeface="黑体" pitchFamily="49" charset="-122"/>
              </a:rPr>
              <a:t> </a:t>
            </a:r>
            <a:r>
              <a:rPr kumimoji="1" lang="zh-CN" altLang="en-US" sz="2000" dirty="0">
                <a:solidFill>
                  <a:srgbClr val="333399"/>
                </a:solidFill>
                <a:latin typeface="Arial" pitchFamily="34" charset="0"/>
                <a:ea typeface="黑体" pitchFamily="49" charset="-122"/>
              </a:rPr>
              <a:t>帧中</a:t>
            </a:r>
          </a:p>
          <a:p>
            <a:pPr>
              <a:lnSpc>
                <a:spcPct val="90000"/>
              </a:lnSpc>
            </a:pPr>
            <a:r>
              <a:rPr kumimoji="1" lang="zh-CN" altLang="en-US" sz="2000" dirty="0">
                <a:solidFill>
                  <a:srgbClr val="333399"/>
                </a:solidFill>
                <a:latin typeface="Arial" pitchFamily="34" charset="0"/>
                <a:ea typeface="黑体" pitchFamily="49" charset="-122"/>
              </a:rPr>
              <a:t>的位置不变</a:t>
            </a:r>
          </a:p>
        </p:txBody>
      </p:sp>
      <p:sp>
        <p:nvSpPr>
          <p:cNvPr id="98324" name="Line 25"/>
          <p:cNvSpPr>
            <a:spLocks noChangeShapeType="1"/>
          </p:cNvSpPr>
          <p:nvPr/>
        </p:nvSpPr>
        <p:spPr bwMode="auto">
          <a:xfrm>
            <a:off x="1901825" y="2276475"/>
            <a:ext cx="4121150" cy="0"/>
          </a:xfrm>
          <a:prstGeom prst="line">
            <a:avLst/>
          </a:prstGeom>
          <a:noFill/>
          <a:ln w="28575">
            <a:solidFill>
              <a:srgbClr val="333399"/>
            </a:solidFill>
            <a:round/>
            <a:headEnd/>
            <a:tailEnd/>
          </a:ln>
        </p:spPr>
        <p:txBody>
          <a:bodyPr/>
          <a:lstStyle/>
          <a:p>
            <a:endParaRPr lang="zh-CN" altLang="en-US"/>
          </a:p>
        </p:txBody>
      </p:sp>
      <p:sp>
        <p:nvSpPr>
          <p:cNvPr id="98325" name="Line 26"/>
          <p:cNvSpPr>
            <a:spLocks noChangeShapeType="1"/>
          </p:cNvSpPr>
          <p:nvPr/>
        </p:nvSpPr>
        <p:spPr bwMode="auto">
          <a:xfrm>
            <a:off x="1901825"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8326" name="Line 27"/>
          <p:cNvSpPr>
            <a:spLocks noChangeShapeType="1"/>
          </p:cNvSpPr>
          <p:nvPr/>
        </p:nvSpPr>
        <p:spPr bwMode="auto">
          <a:xfrm>
            <a:off x="3054350"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8327" name="Line 28"/>
          <p:cNvSpPr>
            <a:spLocks noChangeShapeType="1"/>
          </p:cNvSpPr>
          <p:nvPr/>
        </p:nvSpPr>
        <p:spPr bwMode="auto">
          <a:xfrm>
            <a:off x="4206875"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8328" name="Line 29"/>
          <p:cNvSpPr>
            <a:spLocks noChangeShapeType="1"/>
          </p:cNvSpPr>
          <p:nvPr/>
        </p:nvSpPr>
        <p:spPr bwMode="auto">
          <a:xfrm>
            <a:off x="5360988" y="2276475"/>
            <a:ext cx="0" cy="288925"/>
          </a:xfrm>
          <a:prstGeom prst="line">
            <a:avLst/>
          </a:prstGeom>
          <a:noFill/>
          <a:ln w="28575">
            <a:solidFill>
              <a:srgbClr val="333399"/>
            </a:solidFill>
            <a:round/>
            <a:headEnd/>
            <a:tailEnd type="triangle" w="med" len="med"/>
          </a:ln>
        </p:spPr>
        <p:txBody>
          <a:bodyPr/>
          <a:lstStyle/>
          <a:p>
            <a:endParaRPr lang="zh-CN" altLang="en-US"/>
          </a:p>
        </p:txBody>
      </p:sp>
      <p:grpSp>
        <p:nvGrpSpPr>
          <p:cNvPr id="98329" name="Group 30"/>
          <p:cNvGrpSpPr>
            <a:grpSpLocks/>
          </p:cNvGrpSpPr>
          <p:nvPr/>
        </p:nvGrpSpPr>
        <p:grpSpPr bwMode="auto">
          <a:xfrm>
            <a:off x="1476375" y="4581525"/>
            <a:ext cx="1150938" cy="509588"/>
            <a:chOff x="930" y="2886"/>
            <a:chExt cx="725" cy="321"/>
          </a:xfrm>
        </p:grpSpPr>
        <p:sp>
          <p:nvSpPr>
            <p:cNvPr id="98350" name="Text Box 31"/>
            <p:cNvSpPr txBox="1">
              <a:spLocks noChangeArrowheads="1"/>
            </p:cNvSpPr>
            <p:nvPr/>
          </p:nvSpPr>
          <p:spPr bwMode="auto">
            <a:xfrm>
              <a:off x="975"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dirty="0">
                  <a:solidFill>
                    <a:srgbClr val="333399"/>
                  </a:solidFill>
                  <a:latin typeface="Arial" pitchFamily="34" charset="0"/>
                  <a:ea typeface="黑体" pitchFamily="49" charset="-122"/>
                </a:rPr>
                <a:t>TDM </a:t>
              </a:r>
              <a:r>
                <a:rPr kumimoji="1" lang="zh-CN" altLang="en-US" sz="2000" dirty="0">
                  <a:solidFill>
                    <a:srgbClr val="333399"/>
                  </a:solidFill>
                  <a:latin typeface="Arial" pitchFamily="34" charset="0"/>
                  <a:ea typeface="黑体" pitchFamily="49" charset="-122"/>
                </a:rPr>
                <a:t>帧</a:t>
              </a:r>
            </a:p>
          </p:txBody>
        </p:sp>
        <p:sp>
          <p:nvSpPr>
            <p:cNvPr id="98351"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8330" name="Group 33"/>
          <p:cNvGrpSpPr>
            <a:grpSpLocks/>
          </p:cNvGrpSpPr>
          <p:nvPr/>
        </p:nvGrpSpPr>
        <p:grpSpPr bwMode="auto">
          <a:xfrm>
            <a:off x="2627313" y="4581525"/>
            <a:ext cx="1150937" cy="509588"/>
            <a:chOff x="1655" y="2886"/>
            <a:chExt cx="725" cy="321"/>
          </a:xfrm>
        </p:grpSpPr>
        <p:sp>
          <p:nvSpPr>
            <p:cNvPr id="98348" name="Text Box 34"/>
            <p:cNvSpPr txBox="1">
              <a:spLocks noChangeArrowheads="1"/>
            </p:cNvSpPr>
            <p:nvPr/>
          </p:nvSpPr>
          <p:spPr bwMode="auto">
            <a:xfrm>
              <a:off x="1700"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8349"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8331" name="Group 36"/>
          <p:cNvGrpSpPr>
            <a:grpSpLocks/>
          </p:cNvGrpSpPr>
          <p:nvPr/>
        </p:nvGrpSpPr>
        <p:grpSpPr bwMode="auto">
          <a:xfrm>
            <a:off x="3778250" y="4581525"/>
            <a:ext cx="1150938" cy="509588"/>
            <a:chOff x="2380" y="2886"/>
            <a:chExt cx="725" cy="321"/>
          </a:xfrm>
        </p:grpSpPr>
        <p:sp>
          <p:nvSpPr>
            <p:cNvPr id="98346" name="Text Box 37"/>
            <p:cNvSpPr txBox="1">
              <a:spLocks noChangeArrowheads="1"/>
            </p:cNvSpPr>
            <p:nvPr/>
          </p:nvSpPr>
          <p:spPr bwMode="auto">
            <a:xfrm>
              <a:off x="2426"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8347"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8332" name="Group 39"/>
          <p:cNvGrpSpPr>
            <a:grpSpLocks/>
          </p:cNvGrpSpPr>
          <p:nvPr/>
        </p:nvGrpSpPr>
        <p:grpSpPr bwMode="auto">
          <a:xfrm>
            <a:off x="4929188" y="4581525"/>
            <a:ext cx="1150937" cy="509588"/>
            <a:chOff x="3105" y="2886"/>
            <a:chExt cx="725" cy="321"/>
          </a:xfrm>
        </p:grpSpPr>
        <p:sp>
          <p:nvSpPr>
            <p:cNvPr id="98344" name="Text Box 40"/>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8345"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sp>
        <p:nvSpPr>
          <p:cNvPr id="98333" name="Rectangle 42"/>
          <p:cNvSpPr>
            <a:spLocks noChangeArrowheads="1"/>
          </p:cNvSpPr>
          <p:nvPr/>
        </p:nvSpPr>
        <p:spPr bwMode="auto">
          <a:xfrm>
            <a:off x="6513513" y="3322638"/>
            <a:ext cx="434975" cy="393700"/>
          </a:xfrm>
          <a:prstGeom prst="rect">
            <a:avLst/>
          </a:prstGeom>
          <a:noFill/>
          <a:ln w="12700">
            <a:noFill/>
            <a:miter lim="800000"/>
            <a:headEnd/>
            <a:tailEnd/>
          </a:ln>
        </p:spPr>
        <p:txBody>
          <a:bodyPr wrap="none" lIns="90488" tIns="44450" rIns="90488" bIns="44450">
            <a:spAutoFit/>
          </a:bodyPr>
          <a:lstStyle/>
          <a:p>
            <a:pPr algn="l" defTabSz="762000" eaLnBrk="0" hangingPunct="0"/>
            <a:r>
              <a:rPr kumimoji="1" lang="en-US" altLang="zh-CN" sz="2000" b="1">
                <a:solidFill>
                  <a:srgbClr val="333399"/>
                </a:solidFill>
                <a:latin typeface="Times New Roman" pitchFamily="18" charset="0"/>
              </a:rPr>
              <a:t>…</a:t>
            </a:r>
          </a:p>
        </p:txBody>
      </p:sp>
      <p:sp>
        <p:nvSpPr>
          <p:cNvPr id="98334"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p:spPr>
        <p:txBody>
          <a:bodyPr wrap="none" anchor="ctr"/>
          <a:lstStyle/>
          <a:p>
            <a:endParaRPr lang="zh-CN" altLang="en-US"/>
          </a:p>
        </p:txBody>
      </p:sp>
      <p:grpSp>
        <p:nvGrpSpPr>
          <p:cNvPr id="98335" name="Group 44"/>
          <p:cNvGrpSpPr>
            <a:grpSpLocks/>
          </p:cNvGrpSpPr>
          <p:nvPr/>
        </p:nvGrpSpPr>
        <p:grpSpPr bwMode="auto">
          <a:xfrm>
            <a:off x="6084888" y="4581525"/>
            <a:ext cx="1150937" cy="509588"/>
            <a:chOff x="3105" y="2886"/>
            <a:chExt cx="725" cy="321"/>
          </a:xfrm>
        </p:grpSpPr>
        <p:sp>
          <p:nvSpPr>
            <p:cNvPr id="98342" name="Text Box 45"/>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8343"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8336" name="Group 47"/>
          <p:cNvGrpSpPr>
            <a:grpSpLocks/>
          </p:cNvGrpSpPr>
          <p:nvPr/>
        </p:nvGrpSpPr>
        <p:grpSpPr bwMode="auto">
          <a:xfrm>
            <a:off x="2627313" y="2492375"/>
            <a:ext cx="4610100" cy="2376488"/>
            <a:chOff x="1655" y="1570"/>
            <a:chExt cx="2904" cy="1497"/>
          </a:xfrm>
        </p:grpSpPr>
        <p:sp>
          <p:nvSpPr>
            <p:cNvPr id="98337" name="Line 48"/>
            <p:cNvSpPr>
              <a:spLocks noChangeShapeType="1"/>
            </p:cNvSpPr>
            <p:nvPr/>
          </p:nvSpPr>
          <p:spPr bwMode="auto">
            <a:xfrm>
              <a:off x="1655" y="1570"/>
              <a:ext cx="0" cy="1497"/>
            </a:xfrm>
            <a:prstGeom prst="line">
              <a:avLst/>
            </a:prstGeom>
            <a:noFill/>
            <a:ln w="28575">
              <a:solidFill>
                <a:schemeClr val="hlink"/>
              </a:solidFill>
              <a:prstDash val="dash"/>
              <a:round/>
              <a:headEnd/>
              <a:tailEnd/>
            </a:ln>
          </p:spPr>
          <p:txBody>
            <a:bodyPr/>
            <a:lstStyle/>
            <a:p>
              <a:endParaRPr lang="zh-CN" altLang="en-US"/>
            </a:p>
          </p:txBody>
        </p:sp>
        <p:sp>
          <p:nvSpPr>
            <p:cNvPr id="98338" name="Line 49"/>
            <p:cNvSpPr>
              <a:spLocks noChangeShapeType="1"/>
            </p:cNvSpPr>
            <p:nvPr/>
          </p:nvSpPr>
          <p:spPr bwMode="auto">
            <a:xfrm>
              <a:off x="2381" y="1570"/>
              <a:ext cx="0" cy="1497"/>
            </a:xfrm>
            <a:prstGeom prst="line">
              <a:avLst/>
            </a:prstGeom>
            <a:noFill/>
            <a:ln w="28575">
              <a:solidFill>
                <a:schemeClr val="hlink"/>
              </a:solidFill>
              <a:prstDash val="dash"/>
              <a:round/>
              <a:headEnd/>
              <a:tailEnd/>
            </a:ln>
          </p:spPr>
          <p:txBody>
            <a:bodyPr/>
            <a:lstStyle/>
            <a:p>
              <a:endParaRPr lang="zh-CN" altLang="en-US"/>
            </a:p>
          </p:txBody>
        </p:sp>
        <p:sp>
          <p:nvSpPr>
            <p:cNvPr id="98339" name="Line 50"/>
            <p:cNvSpPr>
              <a:spLocks noChangeShapeType="1"/>
            </p:cNvSpPr>
            <p:nvPr/>
          </p:nvSpPr>
          <p:spPr bwMode="auto">
            <a:xfrm>
              <a:off x="3107" y="1570"/>
              <a:ext cx="0" cy="1497"/>
            </a:xfrm>
            <a:prstGeom prst="line">
              <a:avLst/>
            </a:prstGeom>
            <a:noFill/>
            <a:ln w="28575">
              <a:solidFill>
                <a:schemeClr val="hlink"/>
              </a:solidFill>
              <a:prstDash val="dash"/>
              <a:round/>
              <a:headEnd/>
              <a:tailEnd/>
            </a:ln>
          </p:spPr>
          <p:txBody>
            <a:bodyPr/>
            <a:lstStyle/>
            <a:p>
              <a:endParaRPr lang="zh-CN" altLang="en-US"/>
            </a:p>
          </p:txBody>
        </p:sp>
        <p:sp>
          <p:nvSpPr>
            <p:cNvPr id="98340" name="Line 51"/>
            <p:cNvSpPr>
              <a:spLocks noChangeShapeType="1"/>
            </p:cNvSpPr>
            <p:nvPr/>
          </p:nvSpPr>
          <p:spPr bwMode="auto">
            <a:xfrm>
              <a:off x="3833" y="1570"/>
              <a:ext cx="0" cy="1497"/>
            </a:xfrm>
            <a:prstGeom prst="line">
              <a:avLst/>
            </a:prstGeom>
            <a:noFill/>
            <a:ln w="28575">
              <a:solidFill>
                <a:schemeClr val="hlink"/>
              </a:solidFill>
              <a:prstDash val="dash"/>
              <a:round/>
              <a:headEnd/>
              <a:tailEnd/>
            </a:ln>
          </p:spPr>
          <p:txBody>
            <a:bodyPr/>
            <a:lstStyle/>
            <a:p>
              <a:endParaRPr lang="zh-CN" altLang="en-US"/>
            </a:p>
          </p:txBody>
        </p:sp>
        <p:sp>
          <p:nvSpPr>
            <p:cNvPr id="98341" name="Line 52"/>
            <p:cNvSpPr>
              <a:spLocks noChangeShapeType="1"/>
            </p:cNvSpPr>
            <p:nvPr/>
          </p:nvSpPr>
          <p:spPr bwMode="auto">
            <a:xfrm>
              <a:off x="4559" y="1570"/>
              <a:ext cx="0" cy="1497"/>
            </a:xfrm>
            <a:prstGeom prst="line">
              <a:avLst/>
            </a:prstGeom>
            <a:noFill/>
            <a:ln w="28575">
              <a:solidFill>
                <a:schemeClr val="hlink"/>
              </a:solidFill>
              <a:prstDash val="dash"/>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zh-CN" altLang="en-US"/>
              <a:t>时分复用 </a:t>
            </a:r>
          </a:p>
        </p:txBody>
      </p:sp>
      <p:sp>
        <p:nvSpPr>
          <p:cNvPr id="99331"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p:spPr>
        <p:txBody>
          <a:bodyPr wrap="none" anchor="ctr"/>
          <a:lstStyle/>
          <a:p>
            <a:endParaRPr lang="zh-CN" altLang="en-US"/>
          </a:p>
        </p:txBody>
      </p:sp>
      <p:sp>
        <p:nvSpPr>
          <p:cNvPr id="99332" name="Text Box 4"/>
          <p:cNvSpPr txBox="1">
            <a:spLocks noChangeArrowheads="1"/>
          </p:cNvSpPr>
          <p:nvPr/>
        </p:nvSpPr>
        <p:spPr bwMode="auto">
          <a:xfrm>
            <a:off x="784225" y="2012950"/>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频率</a:t>
            </a:r>
          </a:p>
        </p:txBody>
      </p:sp>
      <p:sp>
        <p:nvSpPr>
          <p:cNvPr id="99333" name="Text Box 5"/>
          <p:cNvSpPr txBox="1">
            <a:spLocks noChangeArrowheads="1"/>
          </p:cNvSpPr>
          <p:nvPr/>
        </p:nvSpPr>
        <p:spPr bwMode="auto">
          <a:xfrm>
            <a:off x="7593013" y="4937125"/>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时间</a:t>
            </a:r>
          </a:p>
        </p:txBody>
      </p:sp>
      <p:sp>
        <p:nvSpPr>
          <p:cNvPr id="99334" name="Rectangle 6"/>
          <p:cNvSpPr>
            <a:spLocks noChangeArrowheads="1"/>
          </p:cNvSpPr>
          <p:nvPr/>
        </p:nvSpPr>
        <p:spPr bwMode="auto">
          <a:xfrm>
            <a:off x="1763713"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9335" name="Rectangle 7"/>
          <p:cNvSpPr>
            <a:spLocks noChangeArrowheads="1"/>
          </p:cNvSpPr>
          <p:nvPr/>
        </p:nvSpPr>
        <p:spPr bwMode="auto">
          <a:xfrm>
            <a:off x="2339975"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9336" name="Rectangle 8"/>
          <p:cNvSpPr>
            <a:spLocks noChangeArrowheads="1"/>
          </p:cNvSpPr>
          <p:nvPr/>
        </p:nvSpPr>
        <p:spPr bwMode="auto">
          <a:xfrm>
            <a:off x="2916238"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9337" name="Rectangle 9"/>
          <p:cNvSpPr>
            <a:spLocks noChangeArrowheads="1"/>
          </p:cNvSpPr>
          <p:nvPr/>
        </p:nvSpPr>
        <p:spPr bwMode="auto">
          <a:xfrm>
            <a:off x="3492500"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9338" name="Rectangle 10"/>
          <p:cNvSpPr>
            <a:spLocks noChangeArrowheads="1"/>
          </p:cNvSpPr>
          <p:nvPr/>
        </p:nvSpPr>
        <p:spPr bwMode="auto">
          <a:xfrm>
            <a:off x="4068763"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99339" name="Rectangle 11"/>
          <p:cNvSpPr>
            <a:spLocks noChangeArrowheads="1"/>
          </p:cNvSpPr>
          <p:nvPr/>
        </p:nvSpPr>
        <p:spPr bwMode="auto">
          <a:xfrm>
            <a:off x="4645025"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9340" name="Rectangle 12"/>
          <p:cNvSpPr>
            <a:spLocks noChangeArrowheads="1"/>
          </p:cNvSpPr>
          <p:nvPr/>
        </p:nvSpPr>
        <p:spPr bwMode="auto">
          <a:xfrm>
            <a:off x="147637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9341" name="Rectangle 13"/>
          <p:cNvSpPr>
            <a:spLocks noChangeArrowheads="1"/>
          </p:cNvSpPr>
          <p:nvPr/>
        </p:nvSpPr>
        <p:spPr bwMode="auto">
          <a:xfrm>
            <a:off x="262890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9342" name="Rectangle 14"/>
          <p:cNvSpPr>
            <a:spLocks noChangeArrowheads="1"/>
          </p:cNvSpPr>
          <p:nvPr/>
        </p:nvSpPr>
        <p:spPr bwMode="auto">
          <a:xfrm>
            <a:off x="378142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9343" name="Rectangle 15"/>
          <p:cNvSpPr>
            <a:spLocks noChangeArrowheads="1"/>
          </p:cNvSpPr>
          <p:nvPr/>
        </p:nvSpPr>
        <p:spPr bwMode="auto">
          <a:xfrm>
            <a:off x="493395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99344" name="Rectangle 16"/>
          <p:cNvSpPr>
            <a:spLocks noChangeArrowheads="1"/>
          </p:cNvSpPr>
          <p:nvPr/>
        </p:nvSpPr>
        <p:spPr bwMode="auto">
          <a:xfrm>
            <a:off x="5221288"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grpSp>
        <p:nvGrpSpPr>
          <p:cNvPr id="2" name="Group 17"/>
          <p:cNvGrpSpPr>
            <a:grpSpLocks/>
          </p:cNvGrpSpPr>
          <p:nvPr/>
        </p:nvGrpSpPr>
        <p:grpSpPr bwMode="auto">
          <a:xfrm>
            <a:off x="2052638" y="2636838"/>
            <a:ext cx="3744912" cy="1871662"/>
            <a:chOff x="1293" y="1661"/>
            <a:chExt cx="2359" cy="1179"/>
          </a:xfrm>
        </p:grpSpPr>
        <p:sp>
          <p:nvSpPr>
            <p:cNvPr id="99376" name="Rectangle 18"/>
            <p:cNvSpPr>
              <a:spLocks noChangeArrowheads="1"/>
            </p:cNvSpPr>
            <p:nvPr/>
          </p:nvSpPr>
          <p:spPr bwMode="auto">
            <a:xfrm>
              <a:off x="1293" y="1661"/>
              <a:ext cx="181" cy="1179"/>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9377" name="Rectangle 19"/>
            <p:cNvSpPr>
              <a:spLocks noChangeArrowheads="1"/>
            </p:cNvSpPr>
            <p:nvPr/>
          </p:nvSpPr>
          <p:spPr bwMode="auto">
            <a:xfrm>
              <a:off x="2019" y="1661"/>
              <a:ext cx="181" cy="1179"/>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9378" name="Rectangle 20"/>
            <p:cNvSpPr>
              <a:spLocks noChangeArrowheads="1"/>
            </p:cNvSpPr>
            <p:nvPr/>
          </p:nvSpPr>
          <p:spPr bwMode="auto">
            <a:xfrm>
              <a:off x="2745" y="1661"/>
              <a:ext cx="181" cy="1179"/>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99379" name="Rectangle 21"/>
            <p:cNvSpPr>
              <a:spLocks noChangeArrowheads="1"/>
            </p:cNvSpPr>
            <p:nvPr/>
          </p:nvSpPr>
          <p:spPr bwMode="auto">
            <a:xfrm>
              <a:off x="3471" y="1661"/>
              <a:ext cx="181" cy="1179"/>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grpSp>
      <p:sp>
        <p:nvSpPr>
          <p:cNvPr id="99346" name="Rectangle 22"/>
          <p:cNvSpPr>
            <a:spLocks noChangeArrowheads="1"/>
          </p:cNvSpPr>
          <p:nvPr/>
        </p:nvSpPr>
        <p:spPr bwMode="auto">
          <a:xfrm>
            <a:off x="5797550" y="2636838"/>
            <a:ext cx="287338" cy="1871662"/>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99347" name="Text Box 24"/>
          <p:cNvSpPr txBox="1">
            <a:spLocks noChangeArrowheads="1"/>
          </p:cNvSpPr>
          <p:nvPr/>
        </p:nvSpPr>
        <p:spPr bwMode="auto">
          <a:xfrm>
            <a:off x="6286500" y="2133600"/>
            <a:ext cx="1849438" cy="641350"/>
          </a:xfrm>
          <a:prstGeom prst="rect">
            <a:avLst/>
          </a:prstGeom>
          <a:noFill/>
          <a:ln w="9525">
            <a:noFill/>
            <a:miter lim="800000"/>
            <a:headEnd/>
            <a:tailEnd/>
          </a:ln>
        </p:spPr>
        <p:txBody>
          <a:bodyPr wrap="none">
            <a:spAutoFit/>
          </a:bodyPr>
          <a:lstStyle/>
          <a:p>
            <a:pPr>
              <a:lnSpc>
                <a:spcPct val="90000"/>
              </a:lnSpc>
            </a:pPr>
            <a:r>
              <a:rPr kumimoji="1" lang="en-US" altLang="zh-CN" sz="2000">
                <a:solidFill>
                  <a:srgbClr val="333399"/>
                </a:solidFill>
                <a:latin typeface="Arial" pitchFamily="34" charset="0"/>
                <a:ea typeface="黑体" pitchFamily="49" charset="-122"/>
              </a:rPr>
              <a:t>C </a:t>
            </a:r>
            <a:r>
              <a:rPr kumimoji="1" lang="zh-CN" altLang="en-US" sz="2000">
                <a:solidFill>
                  <a:srgbClr val="333399"/>
                </a:solidFill>
                <a:latin typeface="Arial" pitchFamily="34" charset="0"/>
                <a:ea typeface="黑体" pitchFamily="49" charset="-122"/>
              </a:rPr>
              <a:t>在</a:t>
            </a:r>
            <a:r>
              <a:rPr kumimoji="1" lang="zh-CN" altLang="en-US" sz="1400">
                <a:solidFill>
                  <a:srgbClr val="333399"/>
                </a:solidFill>
                <a:latin typeface="Arial" pitchFamily="34" charset="0"/>
                <a:ea typeface="黑体" pitchFamily="49" charset="-122"/>
              </a:rPr>
              <a:t> </a:t>
            </a:r>
            <a:r>
              <a:rPr kumimoji="1" lang="en-US" altLang="zh-CN" sz="2000">
                <a:solidFill>
                  <a:srgbClr val="333399"/>
                </a:solidFill>
                <a:latin typeface="Arial" pitchFamily="34" charset="0"/>
                <a:ea typeface="黑体" pitchFamily="49" charset="-122"/>
              </a:rPr>
              <a:t>TDM</a:t>
            </a:r>
            <a:r>
              <a:rPr kumimoji="1" lang="en-US" altLang="zh-CN" sz="1400">
                <a:solidFill>
                  <a:srgbClr val="333399"/>
                </a:solidFill>
                <a:latin typeface="Arial" pitchFamily="34" charset="0"/>
                <a:ea typeface="黑体" pitchFamily="49" charset="-122"/>
              </a:rPr>
              <a:t> </a:t>
            </a:r>
            <a:r>
              <a:rPr kumimoji="1" lang="zh-CN" altLang="en-US" sz="2000">
                <a:solidFill>
                  <a:srgbClr val="333399"/>
                </a:solidFill>
                <a:latin typeface="Arial" pitchFamily="34" charset="0"/>
                <a:ea typeface="黑体" pitchFamily="49" charset="-122"/>
              </a:rPr>
              <a:t>帧中</a:t>
            </a:r>
          </a:p>
          <a:p>
            <a:pPr>
              <a:lnSpc>
                <a:spcPct val="90000"/>
              </a:lnSpc>
            </a:pPr>
            <a:r>
              <a:rPr kumimoji="1" lang="zh-CN" altLang="en-US" sz="2000">
                <a:solidFill>
                  <a:srgbClr val="333399"/>
                </a:solidFill>
                <a:latin typeface="Arial" pitchFamily="34" charset="0"/>
                <a:ea typeface="黑体" pitchFamily="49" charset="-122"/>
              </a:rPr>
              <a:t>的位置不变</a:t>
            </a:r>
          </a:p>
        </p:txBody>
      </p:sp>
      <p:sp>
        <p:nvSpPr>
          <p:cNvPr id="99348" name="Line 25"/>
          <p:cNvSpPr>
            <a:spLocks noChangeShapeType="1"/>
          </p:cNvSpPr>
          <p:nvPr/>
        </p:nvSpPr>
        <p:spPr bwMode="auto">
          <a:xfrm>
            <a:off x="2181225" y="2276475"/>
            <a:ext cx="4105275" cy="0"/>
          </a:xfrm>
          <a:prstGeom prst="line">
            <a:avLst/>
          </a:prstGeom>
          <a:noFill/>
          <a:ln w="28575">
            <a:solidFill>
              <a:srgbClr val="333399"/>
            </a:solidFill>
            <a:round/>
            <a:headEnd/>
            <a:tailEnd/>
          </a:ln>
        </p:spPr>
        <p:txBody>
          <a:bodyPr/>
          <a:lstStyle/>
          <a:p>
            <a:endParaRPr lang="zh-CN" altLang="en-US"/>
          </a:p>
        </p:txBody>
      </p:sp>
      <p:sp>
        <p:nvSpPr>
          <p:cNvPr id="99349" name="Line 26"/>
          <p:cNvSpPr>
            <a:spLocks noChangeShapeType="1"/>
          </p:cNvSpPr>
          <p:nvPr/>
        </p:nvSpPr>
        <p:spPr bwMode="auto">
          <a:xfrm>
            <a:off x="2181225"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9350" name="Line 27"/>
          <p:cNvSpPr>
            <a:spLocks noChangeShapeType="1"/>
          </p:cNvSpPr>
          <p:nvPr/>
        </p:nvSpPr>
        <p:spPr bwMode="auto">
          <a:xfrm>
            <a:off x="3328988"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9351" name="Line 28"/>
          <p:cNvSpPr>
            <a:spLocks noChangeShapeType="1"/>
          </p:cNvSpPr>
          <p:nvPr/>
        </p:nvSpPr>
        <p:spPr bwMode="auto">
          <a:xfrm>
            <a:off x="4478338"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99352" name="Line 29"/>
          <p:cNvSpPr>
            <a:spLocks noChangeShapeType="1"/>
          </p:cNvSpPr>
          <p:nvPr/>
        </p:nvSpPr>
        <p:spPr bwMode="auto">
          <a:xfrm>
            <a:off x="5627688" y="2276475"/>
            <a:ext cx="0" cy="288925"/>
          </a:xfrm>
          <a:prstGeom prst="line">
            <a:avLst/>
          </a:prstGeom>
          <a:noFill/>
          <a:ln w="28575">
            <a:solidFill>
              <a:srgbClr val="333399"/>
            </a:solidFill>
            <a:round/>
            <a:headEnd/>
            <a:tailEnd type="triangle" w="med" len="med"/>
          </a:ln>
        </p:spPr>
        <p:txBody>
          <a:bodyPr/>
          <a:lstStyle/>
          <a:p>
            <a:endParaRPr lang="zh-CN" altLang="en-US"/>
          </a:p>
        </p:txBody>
      </p:sp>
      <p:grpSp>
        <p:nvGrpSpPr>
          <p:cNvPr id="99353" name="Group 30"/>
          <p:cNvGrpSpPr>
            <a:grpSpLocks/>
          </p:cNvGrpSpPr>
          <p:nvPr/>
        </p:nvGrpSpPr>
        <p:grpSpPr bwMode="auto">
          <a:xfrm>
            <a:off x="1476375" y="4581525"/>
            <a:ext cx="1150938" cy="509588"/>
            <a:chOff x="930" y="2886"/>
            <a:chExt cx="725" cy="321"/>
          </a:xfrm>
        </p:grpSpPr>
        <p:sp>
          <p:nvSpPr>
            <p:cNvPr id="99374" name="Text Box 31"/>
            <p:cNvSpPr txBox="1">
              <a:spLocks noChangeArrowheads="1"/>
            </p:cNvSpPr>
            <p:nvPr/>
          </p:nvSpPr>
          <p:spPr bwMode="auto">
            <a:xfrm>
              <a:off x="975"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9375"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9354" name="Group 33"/>
          <p:cNvGrpSpPr>
            <a:grpSpLocks/>
          </p:cNvGrpSpPr>
          <p:nvPr/>
        </p:nvGrpSpPr>
        <p:grpSpPr bwMode="auto">
          <a:xfrm>
            <a:off x="2627313" y="4581525"/>
            <a:ext cx="1150937" cy="509588"/>
            <a:chOff x="1655" y="2886"/>
            <a:chExt cx="725" cy="321"/>
          </a:xfrm>
        </p:grpSpPr>
        <p:sp>
          <p:nvSpPr>
            <p:cNvPr id="99372" name="Text Box 34"/>
            <p:cNvSpPr txBox="1">
              <a:spLocks noChangeArrowheads="1"/>
            </p:cNvSpPr>
            <p:nvPr/>
          </p:nvSpPr>
          <p:spPr bwMode="auto">
            <a:xfrm>
              <a:off x="1700"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9373"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9355" name="Group 36"/>
          <p:cNvGrpSpPr>
            <a:grpSpLocks/>
          </p:cNvGrpSpPr>
          <p:nvPr/>
        </p:nvGrpSpPr>
        <p:grpSpPr bwMode="auto">
          <a:xfrm>
            <a:off x="3778250" y="4581525"/>
            <a:ext cx="1150938" cy="509588"/>
            <a:chOff x="2380" y="2886"/>
            <a:chExt cx="725" cy="321"/>
          </a:xfrm>
        </p:grpSpPr>
        <p:sp>
          <p:nvSpPr>
            <p:cNvPr id="99370" name="Text Box 37"/>
            <p:cNvSpPr txBox="1">
              <a:spLocks noChangeArrowheads="1"/>
            </p:cNvSpPr>
            <p:nvPr/>
          </p:nvSpPr>
          <p:spPr bwMode="auto">
            <a:xfrm>
              <a:off x="2426"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9371"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9356" name="Group 39"/>
          <p:cNvGrpSpPr>
            <a:grpSpLocks/>
          </p:cNvGrpSpPr>
          <p:nvPr/>
        </p:nvGrpSpPr>
        <p:grpSpPr bwMode="auto">
          <a:xfrm>
            <a:off x="4929188" y="4581525"/>
            <a:ext cx="1150937" cy="509588"/>
            <a:chOff x="3105" y="2886"/>
            <a:chExt cx="725" cy="321"/>
          </a:xfrm>
        </p:grpSpPr>
        <p:sp>
          <p:nvSpPr>
            <p:cNvPr id="99368" name="Text Box 40"/>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9369"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sp>
        <p:nvSpPr>
          <p:cNvPr id="99357" name="Rectangle 42"/>
          <p:cNvSpPr>
            <a:spLocks noChangeArrowheads="1"/>
          </p:cNvSpPr>
          <p:nvPr/>
        </p:nvSpPr>
        <p:spPr bwMode="auto">
          <a:xfrm>
            <a:off x="6443663" y="3322638"/>
            <a:ext cx="434975" cy="393700"/>
          </a:xfrm>
          <a:prstGeom prst="rect">
            <a:avLst/>
          </a:prstGeom>
          <a:noFill/>
          <a:ln w="12700">
            <a:noFill/>
            <a:miter lim="800000"/>
            <a:headEnd/>
            <a:tailEnd/>
          </a:ln>
        </p:spPr>
        <p:txBody>
          <a:bodyPr wrap="none" lIns="90488" tIns="44450" rIns="90488" bIns="44450">
            <a:spAutoFit/>
          </a:bodyPr>
          <a:lstStyle/>
          <a:p>
            <a:pPr algn="l" defTabSz="762000" eaLnBrk="0" hangingPunct="0"/>
            <a:r>
              <a:rPr kumimoji="1" lang="en-US" altLang="zh-CN" sz="2000" b="1">
                <a:solidFill>
                  <a:srgbClr val="333399"/>
                </a:solidFill>
                <a:latin typeface="Times New Roman" pitchFamily="18" charset="0"/>
              </a:rPr>
              <a:t>…</a:t>
            </a:r>
          </a:p>
        </p:txBody>
      </p:sp>
      <p:sp>
        <p:nvSpPr>
          <p:cNvPr id="99358"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p:spPr>
        <p:txBody>
          <a:bodyPr wrap="none" anchor="ctr"/>
          <a:lstStyle/>
          <a:p>
            <a:endParaRPr lang="zh-CN" altLang="en-US"/>
          </a:p>
        </p:txBody>
      </p:sp>
      <p:grpSp>
        <p:nvGrpSpPr>
          <p:cNvPr id="99359" name="Group 44"/>
          <p:cNvGrpSpPr>
            <a:grpSpLocks/>
          </p:cNvGrpSpPr>
          <p:nvPr/>
        </p:nvGrpSpPr>
        <p:grpSpPr bwMode="auto">
          <a:xfrm>
            <a:off x="6084888" y="4581525"/>
            <a:ext cx="1150937" cy="509588"/>
            <a:chOff x="3105" y="2886"/>
            <a:chExt cx="725" cy="321"/>
          </a:xfrm>
        </p:grpSpPr>
        <p:sp>
          <p:nvSpPr>
            <p:cNvPr id="99366" name="Text Box 45"/>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99367"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99360" name="Group 47"/>
          <p:cNvGrpSpPr>
            <a:grpSpLocks/>
          </p:cNvGrpSpPr>
          <p:nvPr/>
        </p:nvGrpSpPr>
        <p:grpSpPr bwMode="auto">
          <a:xfrm>
            <a:off x="2627313" y="2492375"/>
            <a:ext cx="4610100" cy="2376488"/>
            <a:chOff x="1655" y="1570"/>
            <a:chExt cx="2904" cy="1497"/>
          </a:xfrm>
        </p:grpSpPr>
        <p:sp>
          <p:nvSpPr>
            <p:cNvPr id="99361" name="Line 48"/>
            <p:cNvSpPr>
              <a:spLocks noChangeShapeType="1"/>
            </p:cNvSpPr>
            <p:nvPr/>
          </p:nvSpPr>
          <p:spPr bwMode="auto">
            <a:xfrm>
              <a:off x="1655" y="1570"/>
              <a:ext cx="0" cy="1497"/>
            </a:xfrm>
            <a:prstGeom prst="line">
              <a:avLst/>
            </a:prstGeom>
            <a:noFill/>
            <a:ln w="28575">
              <a:solidFill>
                <a:schemeClr val="hlink"/>
              </a:solidFill>
              <a:prstDash val="dash"/>
              <a:round/>
              <a:headEnd/>
              <a:tailEnd/>
            </a:ln>
          </p:spPr>
          <p:txBody>
            <a:bodyPr/>
            <a:lstStyle/>
            <a:p>
              <a:endParaRPr lang="zh-CN" altLang="en-US"/>
            </a:p>
          </p:txBody>
        </p:sp>
        <p:sp>
          <p:nvSpPr>
            <p:cNvPr id="99362" name="Line 49"/>
            <p:cNvSpPr>
              <a:spLocks noChangeShapeType="1"/>
            </p:cNvSpPr>
            <p:nvPr/>
          </p:nvSpPr>
          <p:spPr bwMode="auto">
            <a:xfrm>
              <a:off x="2381" y="1570"/>
              <a:ext cx="0" cy="1497"/>
            </a:xfrm>
            <a:prstGeom prst="line">
              <a:avLst/>
            </a:prstGeom>
            <a:noFill/>
            <a:ln w="28575">
              <a:solidFill>
                <a:schemeClr val="hlink"/>
              </a:solidFill>
              <a:prstDash val="dash"/>
              <a:round/>
              <a:headEnd/>
              <a:tailEnd/>
            </a:ln>
          </p:spPr>
          <p:txBody>
            <a:bodyPr/>
            <a:lstStyle/>
            <a:p>
              <a:endParaRPr lang="zh-CN" altLang="en-US"/>
            </a:p>
          </p:txBody>
        </p:sp>
        <p:sp>
          <p:nvSpPr>
            <p:cNvPr id="99363" name="Line 50"/>
            <p:cNvSpPr>
              <a:spLocks noChangeShapeType="1"/>
            </p:cNvSpPr>
            <p:nvPr/>
          </p:nvSpPr>
          <p:spPr bwMode="auto">
            <a:xfrm>
              <a:off x="3107" y="1570"/>
              <a:ext cx="0" cy="1497"/>
            </a:xfrm>
            <a:prstGeom prst="line">
              <a:avLst/>
            </a:prstGeom>
            <a:noFill/>
            <a:ln w="28575">
              <a:solidFill>
                <a:schemeClr val="hlink"/>
              </a:solidFill>
              <a:prstDash val="dash"/>
              <a:round/>
              <a:headEnd/>
              <a:tailEnd/>
            </a:ln>
          </p:spPr>
          <p:txBody>
            <a:bodyPr/>
            <a:lstStyle/>
            <a:p>
              <a:endParaRPr lang="zh-CN" altLang="en-US"/>
            </a:p>
          </p:txBody>
        </p:sp>
        <p:sp>
          <p:nvSpPr>
            <p:cNvPr id="99364" name="Line 51"/>
            <p:cNvSpPr>
              <a:spLocks noChangeShapeType="1"/>
            </p:cNvSpPr>
            <p:nvPr/>
          </p:nvSpPr>
          <p:spPr bwMode="auto">
            <a:xfrm>
              <a:off x="3833" y="1570"/>
              <a:ext cx="0" cy="1497"/>
            </a:xfrm>
            <a:prstGeom prst="line">
              <a:avLst/>
            </a:prstGeom>
            <a:noFill/>
            <a:ln w="28575">
              <a:solidFill>
                <a:schemeClr val="hlink"/>
              </a:solidFill>
              <a:prstDash val="dash"/>
              <a:round/>
              <a:headEnd/>
              <a:tailEnd/>
            </a:ln>
          </p:spPr>
          <p:txBody>
            <a:bodyPr/>
            <a:lstStyle/>
            <a:p>
              <a:endParaRPr lang="zh-CN" altLang="en-US"/>
            </a:p>
          </p:txBody>
        </p:sp>
        <p:sp>
          <p:nvSpPr>
            <p:cNvPr id="99365" name="Line 52"/>
            <p:cNvSpPr>
              <a:spLocks noChangeShapeType="1"/>
            </p:cNvSpPr>
            <p:nvPr/>
          </p:nvSpPr>
          <p:spPr bwMode="auto">
            <a:xfrm>
              <a:off x="4559" y="1570"/>
              <a:ext cx="0" cy="1497"/>
            </a:xfrm>
            <a:prstGeom prst="line">
              <a:avLst/>
            </a:prstGeom>
            <a:noFill/>
            <a:ln w="28575">
              <a:solidFill>
                <a:schemeClr val="hlink"/>
              </a:solidFill>
              <a:prstDash val="dash"/>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zh-CN" altLang="en-US"/>
              <a:t>时分复用 </a:t>
            </a:r>
          </a:p>
        </p:txBody>
      </p:sp>
      <p:sp>
        <p:nvSpPr>
          <p:cNvPr id="100355" name="Line 3"/>
          <p:cNvSpPr>
            <a:spLocks noChangeShapeType="1"/>
          </p:cNvSpPr>
          <p:nvPr/>
        </p:nvSpPr>
        <p:spPr bwMode="auto">
          <a:xfrm flipV="1">
            <a:off x="1476375" y="5146675"/>
            <a:ext cx="6116638" cy="11113"/>
          </a:xfrm>
          <a:prstGeom prst="line">
            <a:avLst/>
          </a:prstGeom>
          <a:noFill/>
          <a:ln w="28575">
            <a:solidFill>
              <a:srgbClr val="333399"/>
            </a:solidFill>
            <a:round/>
            <a:headEnd/>
            <a:tailEnd type="triangle" w="sm" len="med"/>
          </a:ln>
        </p:spPr>
        <p:txBody>
          <a:bodyPr wrap="none" anchor="ctr"/>
          <a:lstStyle/>
          <a:p>
            <a:endParaRPr lang="zh-CN" altLang="en-US"/>
          </a:p>
        </p:txBody>
      </p:sp>
      <p:sp>
        <p:nvSpPr>
          <p:cNvPr id="100356" name="Text Box 4"/>
          <p:cNvSpPr txBox="1">
            <a:spLocks noChangeArrowheads="1"/>
          </p:cNvSpPr>
          <p:nvPr/>
        </p:nvSpPr>
        <p:spPr bwMode="auto">
          <a:xfrm>
            <a:off x="784225" y="2012950"/>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频率</a:t>
            </a:r>
          </a:p>
        </p:txBody>
      </p:sp>
      <p:sp>
        <p:nvSpPr>
          <p:cNvPr id="100357" name="Text Box 5"/>
          <p:cNvSpPr txBox="1">
            <a:spLocks noChangeArrowheads="1"/>
          </p:cNvSpPr>
          <p:nvPr/>
        </p:nvSpPr>
        <p:spPr bwMode="auto">
          <a:xfrm>
            <a:off x="7593013" y="4937125"/>
            <a:ext cx="692150" cy="366713"/>
          </a:xfrm>
          <a:prstGeom prst="rect">
            <a:avLst/>
          </a:prstGeom>
          <a:noFill/>
          <a:ln w="9525">
            <a:noFill/>
            <a:miter lim="800000"/>
            <a:headEnd/>
            <a:tailEnd/>
          </a:ln>
        </p:spPr>
        <p:txBody>
          <a:bodyPr wrap="none">
            <a:spAutoFit/>
          </a:bodyPr>
          <a:lstStyle/>
          <a:p>
            <a:pPr algn="l">
              <a:lnSpc>
                <a:spcPct val="90000"/>
              </a:lnSpc>
            </a:pPr>
            <a:r>
              <a:rPr kumimoji="1" lang="zh-CN" altLang="en-US" sz="2000">
                <a:solidFill>
                  <a:srgbClr val="333399"/>
                </a:solidFill>
                <a:latin typeface="Times New Roman" pitchFamily="18" charset="0"/>
                <a:ea typeface="黑体" pitchFamily="49" charset="-122"/>
              </a:rPr>
              <a:t>时间</a:t>
            </a:r>
          </a:p>
        </p:txBody>
      </p:sp>
      <p:sp>
        <p:nvSpPr>
          <p:cNvPr id="100358" name="Rectangle 6"/>
          <p:cNvSpPr>
            <a:spLocks noChangeArrowheads="1"/>
          </p:cNvSpPr>
          <p:nvPr/>
        </p:nvSpPr>
        <p:spPr bwMode="auto">
          <a:xfrm>
            <a:off x="1763713"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100359" name="Rectangle 7"/>
          <p:cNvSpPr>
            <a:spLocks noChangeArrowheads="1"/>
          </p:cNvSpPr>
          <p:nvPr/>
        </p:nvSpPr>
        <p:spPr bwMode="auto">
          <a:xfrm>
            <a:off x="2052638"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100360" name="Rectangle 8"/>
          <p:cNvSpPr>
            <a:spLocks noChangeArrowheads="1"/>
          </p:cNvSpPr>
          <p:nvPr/>
        </p:nvSpPr>
        <p:spPr bwMode="auto">
          <a:xfrm>
            <a:off x="2916238"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100361" name="Rectangle 9"/>
          <p:cNvSpPr>
            <a:spLocks noChangeArrowheads="1"/>
          </p:cNvSpPr>
          <p:nvPr/>
        </p:nvSpPr>
        <p:spPr bwMode="auto">
          <a:xfrm>
            <a:off x="3205163"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100362" name="Rectangle 10"/>
          <p:cNvSpPr>
            <a:spLocks noChangeArrowheads="1"/>
          </p:cNvSpPr>
          <p:nvPr/>
        </p:nvSpPr>
        <p:spPr bwMode="auto">
          <a:xfrm>
            <a:off x="4068763"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100363" name="Rectangle 11"/>
          <p:cNvSpPr>
            <a:spLocks noChangeArrowheads="1"/>
          </p:cNvSpPr>
          <p:nvPr/>
        </p:nvSpPr>
        <p:spPr bwMode="auto">
          <a:xfrm>
            <a:off x="4357688"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sp>
        <p:nvSpPr>
          <p:cNvPr id="100364" name="Rectangle 12"/>
          <p:cNvSpPr>
            <a:spLocks noChangeArrowheads="1"/>
          </p:cNvSpPr>
          <p:nvPr/>
        </p:nvSpPr>
        <p:spPr bwMode="auto">
          <a:xfrm>
            <a:off x="147637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100365" name="Rectangle 13"/>
          <p:cNvSpPr>
            <a:spLocks noChangeArrowheads="1"/>
          </p:cNvSpPr>
          <p:nvPr/>
        </p:nvSpPr>
        <p:spPr bwMode="auto">
          <a:xfrm>
            <a:off x="262890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100366" name="Rectangle 14"/>
          <p:cNvSpPr>
            <a:spLocks noChangeArrowheads="1"/>
          </p:cNvSpPr>
          <p:nvPr/>
        </p:nvSpPr>
        <p:spPr bwMode="auto">
          <a:xfrm>
            <a:off x="3781425"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100367" name="Rectangle 15"/>
          <p:cNvSpPr>
            <a:spLocks noChangeArrowheads="1"/>
          </p:cNvSpPr>
          <p:nvPr/>
        </p:nvSpPr>
        <p:spPr bwMode="auto">
          <a:xfrm>
            <a:off x="4933950" y="2636838"/>
            <a:ext cx="287338" cy="1871662"/>
          </a:xfrm>
          <a:prstGeom prst="rect">
            <a:avLst/>
          </a:prstGeom>
          <a:solidFill>
            <a:srgbClr val="CCECFF"/>
          </a:solidFill>
          <a:ln w="9525">
            <a:noFill/>
            <a:miter lim="800000"/>
            <a:headEnd/>
            <a:tailEnd/>
          </a:ln>
        </p:spPr>
        <p:txBody>
          <a:bodyPr wrap="none" anchor="ctr"/>
          <a:lstStyle/>
          <a:p>
            <a:r>
              <a:rPr lang="en-US" altLang="zh-CN">
                <a:solidFill>
                  <a:srgbClr val="333399"/>
                </a:solidFill>
                <a:latin typeface="Arial" pitchFamily="34" charset="0"/>
              </a:rPr>
              <a:t>A</a:t>
            </a:r>
          </a:p>
        </p:txBody>
      </p:sp>
      <p:sp>
        <p:nvSpPr>
          <p:cNvPr id="100368" name="Rectangle 16"/>
          <p:cNvSpPr>
            <a:spLocks noChangeArrowheads="1"/>
          </p:cNvSpPr>
          <p:nvPr/>
        </p:nvSpPr>
        <p:spPr bwMode="auto">
          <a:xfrm>
            <a:off x="5221288" y="2636838"/>
            <a:ext cx="287337" cy="1871662"/>
          </a:xfrm>
          <a:prstGeom prst="rect">
            <a:avLst/>
          </a:prstGeom>
          <a:solidFill>
            <a:srgbClr val="FFFF99"/>
          </a:solidFill>
          <a:ln w="9525">
            <a:noFill/>
            <a:miter lim="800000"/>
            <a:headEnd/>
            <a:tailEnd/>
          </a:ln>
        </p:spPr>
        <p:txBody>
          <a:bodyPr wrap="none" anchor="ctr"/>
          <a:lstStyle/>
          <a:p>
            <a:r>
              <a:rPr lang="en-US" altLang="zh-CN">
                <a:solidFill>
                  <a:srgbClr val="333399"/>
                </a:solidFill>
                <a:latin typeface="Arial" pitchFamily="34" charset="0"/>
              </a:rPr>
              <a:t>B</a:t>
            </a:r>
          </a:p>
        </p:txBody>
      </p:sp>
      <p:sp>
        <p:nvSpPr>
          <p:cNvPr id="100369" name="Rectangle 17"/>
          <p:cNvSpPr>
            <a:spLocks noChangeArrowheads="1"/>
          </p:cNvSpPr>
          <p:nvPr/>
        </p:nvSpPr>
        <p:spPr bwMode="auto">
          <a:xfrm>
            <a:off x="5510213" y="2636838"/>
            <a:ext cx="287337" cy="1871662"/>
          </a:xfrm>
          <a:prstGeom prst="rect">
            <a:avLst/>
          </a:prstGeom>
          <a:solidFill>
            <a:srgbClr val="FFCCFF"/>
          </a:solidFill>
          <a:ln w="9525">
            <a:noFill/>
            <a:miter lim="800000"/>
            <a:headEnd/>
            <a:tailEnd/>
          </a:ln>
        </p:spPr>
        <p:txBody>
          <a:bodyPr wrap="none" anchor="ctr"/>
          <a:lstStyle/>
          <a:p>
            <a:r>
              <a:rPr lang="en-US" altLang="zh-CN">
                <a:solidFill>
                  <a:srgbClr val="333399"/>
                </a:solidFill>
                <a:latin typeface="Arial" pitchFamily="34" charset="0"/>
              </a:rPr>
              <a:t>C</a:t>
            </a:r>
          </a:p>
        </p:txBody>
      </p:sp>
      <p:grpSp>
        <p:nvGrpSpPr>
          <p:cNvPr id="2" name="Group 18"/>
          <p:cNvGrpSpPr>
            <a:grpSpLocks/>
          </p:cNvGrpSpPr>
          <p:nvPr/>
        </p:nvGrpSpPr>
        <p:grpSpPr bwMode="auto">
          <a:xfrm>
            <a:off x="2339975" y="2636838"/>
            <a:ext cx="3744913" cy="1871662"/>
            <a:chOff x="1474" y="1661"/>
            <a:chExt cx="2359" cy="1179"/>
          </a:xfrm>
        </p:grpSpPr>
        <p:sp>
          <p:nvSpPr>
            <p:cNvPr id="100400" name="Rectangle 19"/>
            <p:cNvSpPr>
              <a:spLocks noChangeArrowheads="1"/>
            </p:cNvSpPr>
            <p:nvPr/>
          </p:nvSpPr>
          <p:spPr bwMode="auto">
            <a:xfrm>
              <a:off x="1474" y="1661"/>
              <a:ext cx="181" cy="1179"/>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100401" name="Rectangle 20"/>
            <p:cNvSpPr>
              <a:spLocks noChangeArrowheads="1"/>
            </p:cNvSpPr>
            <p:nvPr/>
          </p:nvSpPr>
          <p:spPr bwMode="auto">
            <a:xfrm>
              <a:off x="2200" y="1661"/>
              <a:ext cx="181" cy="1179"/>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100402" name="Rectangle 21"/>
            <p:cNvSpPr>
              <a:spLocks noChangeArrowheads="1"/>
            </p:cNvSpPr>
            <p:nvPr/>
          </p:nvSpPr>
          <p:spPr bwMode="auto">
            <a:xfrm>
              <a:off x="2926" y="1661"/>
              <a:ext cx="181" cy="1179"/>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sp>
          <p:nvSpPr>
            <p:cNvPr id="100403" name="Rectangle 22"/>
            <p:cNvSpPr>
              <a:spLocks noChangeArrowheads="1"/>
            </p:cNvSpPr>
            <p:nvPr/>
          </p:nvSpPr>
          <p:spPr bwMode="auto">
            <a:xfrm>
              <a:off x="3652" y="1661"/>
              <a:ext cx="181" cy="1179"/>
            </a:xfrm>
            <a:prstGeom prst="rect">
              <a:avLst/>
            </a:prstGeom>
            <a:solidFill>
              <a:srgbClr val="66FF99"/>
            </a:solidFill>
            <a:ln w="9525">
              <a:noFill/>
              <a:miter lim="800000"/>
              <a:headEnd/>
              <a:tailEnd/>
            </a:ln>
          </p:spPr>
          <p:txBody>
            <a:bodyPr wrap="none" anchor="ctr"/>
            <a:lstStyle/>
            <a:p>
              <a:r>
                <a:rPr lang="en-US" altLang="zh-CN">
                  <a:solidFill>
                    <a:srgbClr val="333399"/>
                  </a:solidFill>
                  <a:latin typeface="Arial" pitchFamily="34" charset="0"/>
                </a:rPr>
                <a:t>D</a:t>
              </a:r>
            </a:p>
          </p:txBody>
        </p:sp>
      </p:grpSp>
      <p:sp>
        <p:nvSpPr>
          <p:cNvPr id="100371" name="Text Box 24"/>
          <p:cNvSpPr txBox="1">
            <a:spLocks noChangeArrowheads="1"/>
          </p:cNvSpPr>
          <p:nvPr/>
        </p:nvSpPr>
        <p:spPr bwMode="auto">
          <a:xfrm>
            <a:off x="6624638" y="2133600"/>
            <a:ext cx="1890712" cy="641350"/>
          </a:xfrm>
          <a:prstGeom prst="rect">
            <a:avLst/>
          </a:prstGeom>
          <a:noFill/>
          <a:ln w="9525">
            <a:noFill/>
            <a:miter lim="800000"/>
            <a:headEnd/>
            <a:tailEnd/>
          </a:ln>
        </p:spPr>
        <p:txBody>
          <a:bodyPr wrap="none">
            <a:spAutoFit/>
          </a:bodyPr>
          <a:lstStyle/>
          <a:p>
            <a:pPr>
              <a:lnSpc>
                <a:spcPct val="90000"/>
              </a:lnSpc>
            </a:pPr>
            <a:r>
              <a:rPr kumimoji="1" lang="en-US" altLang="zh-CN" sz="2000">
                <a:solidFill>
                  <a:srgbClr val="333399"/>
                </a:solidFill>
                <a:latin typeface="Arial" pitchFamily="34" charset="0"/>
                <a:ea typeface="黑体" pitchFamily="49" charset="-122"/>
              </a:rPr>
              <a:t>D </a:t>
            </a:r>
            <a:r>
              <a:rPr kumimoji="1" lang="zh-CN" altLang="en-US" sz="2000">
                <a:solidFill>
                  <a:srgbClr val="333399"/>
                </a:solidFill>
                <a:latin typeface="Arial" pitchFamily="34" charset="0"/>
                <a:ea typeface="黑体" pitchFamily="49" charset="-122"/>
              </a:rPr>
              <a:t>在 </a:t>
            </a: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帧中</a:t>
            </a:r>
          </a:p>
          <a:p>
            <a:pPr>
              <a:lnSpc>
                <a:spcPct val="90000"/>
              </a:lnSpc>
            </a:pPr>
            <a:r>
              <a:rPr kumimoji="1" lang="zh-CN" altLang="en-US" sz="2000">
                <a:solidFill>
                  <a:srgbClr val="333399"/>
                </a:solidFill>
                <a:latin typeface="Arial" pitchFamily="34" charset="0"/>
                <a:ea typeface="黑体" pitchFamily="49" charset="-122"/>
              </a:rPr>
              <a:t>的位置不变</a:t>
            </a:r>
          </a:p>
        </p:txBody>
      </p:sp>
      <p:sp>
        <p:nvSpPr>
          <p:cNvPr id="100372" name="Line 25"/>
          <p:cNvSpPr>
            <a:spLocks noChangeShapeType="1"/>
          </p:cNvSpPr>
          <p:nvPr/>
        </p:nvSpPr>
        <p:spPr bwMode="auto">
          <a:xfrm>
            <a:off x="2484438" y="2276475"/>
            <a:ext cx="4138612" cy="0"/>
          </a:xfrm>
          <a:prstGeom prst="line">
            <a:avLst/>
          </a:prstGeom>
          <a:noFill/>
          <a:ln w="28575">
            <a:solidFill>
              <a:srgbClr val="333399"/>
            </a:solidFill>
            <a:round/>
            <a:headEnd/>
            <a:tailEnd/>
          </a:ln>
        </p:spPr>
        <p:txBody>
          <a:bodyPr/>
          <a:lstStyle/>
          <a:p>
            <a:endParaRPr lang="zh-CN" altLang="en-US"/>
          </a:p>
        </p:txBody>
      </p:sp>
      <p:sp>
        <p:nvSpPr>
          <p:cNvPr id="100373" name="Line 26"/>
          <p:cNvSpPr>
            <a:spLocks noChangeShapeType="1"/>
          </p:cNvSpPr>
          <p:nvPr/>
        </p:nvSpPr>
        <p:spPr bwMode="auto">
          <a:xfrm>
            <a:off x="2484438"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100374" name="Line 27"/>
          <p:cNvSpPr>
            <a:spLocks noChangeShapeType="1"/>
          </p:cNvSpPr>
          <p:nvPr/>
        </p:nvSpPr>
        <p:spPr bwMode="auto">
          <a:xfrm>
            <a:off x="3641725"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100375" name="Line 28"/>
          <p:cNvSpPr>
            <a:spLocks noChangeShapeType="1"/>
          </p:cNvSpPr>
          <p:nvPr/>
        </p:nvSpPr>
        <p:spPr bwMode="auto">
          <a:xfrm>
            <a:off x="4800600" y="2276475"/>
            <a:ext cx="0" cy="288925"/>
          </a:xfrm>
          <a:prstGeom prst="line">
            <a:avLst/>
          </a:prstGeom>
          <a:noFill/>
          <a:ln w="28575">
            <a:solidFill>
              <a:srgbClr val="333399"/>
            </a:solidFill>
            <a:round/>
            <a:headEnd/>
            <a:tailEnd type="triangle" w="med" len="med"/>
          </a:ln>
        </p:spPr>
        <p:txBody>
          <a:bodyPr/>
          <a:lstStyle/>
          <a:p>
            <a:endParaRPr lang="zh-CN" altLang="en-US"/>
          </a:p>
        </p:txBody>
      </p:sp>
      <p:sp>
        <p:nvSpPr>
          <p:cNvPr id="100376" name="Line 29"/>
          <p:cNvSpPr>
            <a:spLocks noChangeShapeType="1"/>
          </p:cNvSpPr>
          <p:nvPr/>
        </p:nvSpPr>
        <p:spPr bwMode="auto">
          <a:xfrm>
            <a:off x="5957888" y="2276475"/>
            <a:ext cx="0" cy="288925"/>
          </a:xfrm>
          <a:prstGeom prst="line">
            <a:avLst/>
          </a:prstGeom>
          <a:noFill/>
          <a:ln w="28575">
            <a:solidFill>
              <a:srgbClr val="333399"/>
            </a:solidFill>
            <a:round/>
            <a:headEnd/>
            <a:tailEnd type="triangle" w="med" len="med"/>
          </a:ln>
        </p:spPr>
        <p:txBody>
          <a:bodyPr/>
          <a:lstStyle/>
          <a:p>
            <a:endParaRPr lang="zh-CN" altLang="en-US"/>
          </a:p>
        </p:txBody>
      </p:sp>
      <p:grpSp>
        <p:nvGrpSpPr>
          <p:cNvPr id="100377" name="Group 30"/>
          <p:cNvGrpSpPr>
            <a:grpSpLocks/>
          </p:cNvGrpSpPr>
          <p:nvPr/>
        </p:nvGrpSpPr>
        <p:grpSpPr bwMode="auto">
          <a:xfrm>
            <a:off x="1476375" y="4581525"/>
            <a:ext cx="1150938" cy="509588"/>
            <a:chOff x="930" y="2886"/>
            <a:chExt cx="725" cy="321"/>
          </a:xfrm>
        </p:grpSpPr>
        <p:sp>
          <p:nvSpPr>
            <p:cNvPr id="100398" name="Text Box 31"/>
            <p:cNvSpPr txBox="1">
              <a:spLocks noChangeArrowheads="1"/>
            </p:cNvSpPr>
            <p:nvPr/>
          </p:nvSpPr>
          <p:spPr bwMode="auto">
            <a:xfrm>
              <a:off x="975"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100399"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100378" name="Group 33"/>
          <p:cNvGrpSpPr>
            <a:grpSpLocks/>
          </p:cNvGrpSpPr>
          <p:nvPr/>
        </p:nvGrpSpPr>
        <p:grpSpPr bwMode="auto">
          <a:xfrm>
            <a:off x="2627313" y="4581525"/>
            <a:ext cx="1150937" cy="509588"/>
            <a:chOff x="1655" y="2886"/>
            <a:chExt cx="725" cy="321"/>
          </a:xfrm>
        </p:grpSpPr>
        <p:sp>
          <p:nvSpPr>
            <p:cNvPr id="100396" name="Text Box 34"/>
            <p:cNvSpPr txBox="1">
              <a:spLocks noChangeArrowheads="1"/>
            </p:cNvSpPr>
            <p:nvPr/>
          </p:nvSpPr>
          <p:spPr bwMode="auto">
            <a:xfrm>
              <a:off x="1700"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10039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100379" name="Group 36"/>
          <p:cNvGrpSpPr>
            <a:grpSpLocks/>
          </p:cNvGrpSpPr>
          <p:nvPr/>
        </p:nvGrpSpPr>
        <p:grpSpPr bwMode="auto">
          <a:xfrm>
            <a:off x="3778250" y="4581525"/>
            <a:ext cx="1150938" cy="509588"/>
            <a:chOff x="2380" y="2886"/>
            <a:chExt cx="725" cy="321"/>
          </a:xfrm>
        </p:grpSpPr>
        <p:sp>
          <p:nvSpPr>
            <p:cNvPr id="100394" name="Text Box 37"/>
            <p:cNvSpPr txBox="1">
              <a:spLocks noChangeArrowheads="1"/>
            </p:cNvSpPr>
            <p:nvPr/>
          </p:nvSpPr>
          <p:spPr bwMode="auto">
            <a:xfrm>
              <a:off x="2426"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100395"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100380" name="Group 39"/>
          <p:cNvGrpSpPr>
            <a:grpSpLocks/>
          </p:cNvGrpSpPr>
          <p:nvPr/>
        </p:nvGrpSpPr>
        <p:grpSpPr bwMode="auto">
          <a:xfrm>
            <a:off x="4929188" y="4581525"/>
            <a:ext cx="1150937" cy="509588"/>
            <a:chOff x="3105" y="2886"/>
            <a:chExt cx="725" cy="321"/>
          </a:xfrm>
        </p:grpSpPr>
        <p:sp>
          <p:nvSpPr>
            <p:cNvPr id="100392" name="Text Box 40"/>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10039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sp>
        <p:nvSpPr>
          <p:cNvPr id="100381" name="Rectangle 42"/>
          <p:cNvSpPr>
            <a:spLocks noChangeArrowheads="1"/>
          </p:cNvSpPr>
          <p:nvPr/>
        </p:nvSpPr>
        <p:spPr bwMode="auto">
          <a:xfrm>
            <a:off x="6442075" y="3322638"/>
            <a:ext cx="434975" cy="393700"/>
          </a:xfrm>
          <a:prstGeom prst="rect">
            <a:avLst/>
          </a:prstGeom>
          <a:noFill/>
          <a:ln w="12700">
            <a:noFill/>
            <a:miter lim="800000"/>
            <a:headEnd/>
            <a:tailEnd/>
          </a:ln>
        </p:spPr>
        <p:txBody>
          <a:bodyPr wrap="none" lIns="90488" tIns="44450" rIns="90488" bIns="44450">
            <a:spAutoFit/>
          </a:bodyPr>
          <a:lstStyle/>
          <a:p>
            <a:pPr algn="l" defTabSz="762000" eaLnBrk="0" hangingPunct="0"/>
            <a:r>
              <a:rPr kumimoji="1" lang="en-US" altLang="zh-CN" sz="2000" b="1">
                <a:solidFill>
                  <a:srgbClr val="333399"/>
                </a:solidFill>
                <a:latin typeface="Times New Roman" pitchFamily="18" charset="0"/>
              </a:rPr>
              <a:t>…</a:t>
            </a:r>
          </a:p>
        </p:txBody>
      </p:sp>
      <p:sp>
        <p:nvSpPr>
          <p:cNvPr id="100382" name="Line 43"/>
          <p:cNvSpPr>
            <a:spLocks noChangeShapeType="1"/>
          </p:cNvSpPr>
          <p:nvPr/>
        </p:nvSpPr>
        <p:spPr bwMode="auto">
          <a:xfrm rot="-5400000">
            <a:off x="-7938" y="3668713"/>
            <a:ext cx="2968625" cy="0"/>
          </a:xfrm>
          <a:prstGeom prst="line">
            <a:avLst/>
          </a:prstGeom>
          <a:noFill/>
          <a:ln w="28575">
            <a:solidFill>
              <a:srgbClr val="333399"/>
            </a:solidFill>
            <a:round/>
            <a:headEnd/>
            <a:tailEnd type="triangle" w="sm" len="med"/>
          </a:ln>
        </p:spPr>
        <p:txBody>
          <a:bodyPr wrap="none" anchor="ctr"/>
          <a:lstStyle/>
          <a:p>
            <a:endParaRPr lang="zh-CN" altLang="en-US"/>
          </a:p>
        </p:txBody>
      </p:sp>
      <p:grpSp>
        <p:nvGrpSpPr>
          <p:cNvPr id="100383" name="Group 44"/>
          <p:cNvGrpSpPr>
            <a:grpSpLocks/>
          </p:cNvGrpSpPr>
          <p:nvPr/>
        </p:nvGrpSpPr>
        <p:grpSpPr bwMode="auto">
          <a:xfrm>
            <a:off x="6084888" y="4581525"/>
            <a:ext cx="1150937" cy="509588"/>
            <a:chOff x="3105" y="2886"/>
            <a:chExt cx="725" cy="321"/>
          </a:xfrm>
        </p:grpSpPr>
        <p:sp>
          <p:nvSpPr>
            <p:cNvPr id="100390" name="Text Box 45"/>
            <p:cNvSpPr txBox="1">
              <a:spLocks noChangeArrowheads="1"/>
            </p:cNvSpPr>
            <p:nvPr/>
          </p:nvSpPr>
          <p:spPr bwMode="auto">
            <a:xfrm>
              <a:off x="3152" y="2976"/>
              <a:ext cx="667" cy="231"/>
            </a:xfrm>
            <a:prstGeom prst="rect">
              <a:avLst/>
            </a:prstGeom>
            <a:noFill/>
            <a:ln w="9525">
              <a:noFill/>
              <a:miter lim="800000"/>
              <a:headEnd/>
              <a:tailEnd/>
            </a:ln>
          </p:spPr>
          <p:txBody>
            <a:bodyPr wrap="none">
              <a:spAutoFit/>
            </a:bodyPr>
            <a:lstStyle/>
            <a:p>
              <a:pPr algn="l">
                <a:lnSpc>
                  <a:spcPct val="90000"/>
                </a:lnSpc>
              </a:pPr>
              <a:r>
                <a:rPr kumimoji="1" lang="en-US" altLang="zh-CN" sz="2000">
                  <a:solidFill>
                    <a:srgbClr val="333399"/>
                  </a:solidFill>
                  <a:latin typeface="Arial" pitchFamily="34" charset="0"/>
                  <a:ea typeface="黑体" pitchFamily="49" charset="-122"/>
                </a:rPr>
                <a:t>TDM </a:t>
              </a:r>
              <a:r>
                <a:rPr kumimoji="1" lang="zh-CN" altLang="en-US" sz="2000">
                  <a:solidFill>
                    <a:srgbClr val="333399"/>
                  </a:solidFill>
                  <a:latin typeface="Arial" pitchFamily="34" charset="0"/>
                  <a:ea typeface="黑体" pitchFamily="49" charset="-122"/>
                </a:rPr>
                <a:t>帧</a:t>
              </a:r>
            </a:p>
          </p:txBody>
        </p:sp>
        <p:sp>
          <p:nvSpPr>
            <p:cNvPr id="100391"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333399"/>
              </a:solidFill>
              <a:round/>
              <a:headEnd/>
              <a:tailEnd/>
            </a:ln>
          </p:spPr>
          <p:txBody>
            <a:bodyPr wrap="none" anchor="ctr"/>
            <a:lstStyle/>
            <a:p>
              <a:endParaRPr lang="zh-CN" altLang="en-US"/>
            </a:p>
          </p:txBody>
        </p:sp>
      </p:grpSp>
      <p:grpSp>
        <p:nvGrpSpPr>
          <p:cNvPr id="100384" name="Group 47"/>
          <p:cNvGrpSpPr>
            <a:grpSpLocks/>
          </p:cNvGrpSpPr>
          <p:nvPr/>
        </p:nvGrpSpPr>
        <p:grpSpPr bwMode="auto">
          <a:xfrm>
            <a:off x="2627313" y="2492375"/>
            <a:ext cx="4610100" cy="2376488"/>
            <a:chOff x="1655" y="1570"/>
            <a:chExt cx="2904" cy="1497"/>
          </a:xfrm>
        </p:grpSpPr>
        <p:sp>
          <p:nvSpPr>
            <p:cNvPr id="100385" name="Line 48"/>
            <p:cNvSpPr>
              <a:spLocks noChangeShapeType="1"/>
            </p:cNvSpPr>
            <p:nvPr/>
          </p:nvSpPr>
          <p:spPr bwMode="auto">
            <a:xfrm>
              <a:off x="1655" y="1570"/>
              <a:ext cx="0" cy="1497"/>
            </a:xfrm>
            <a:prstGeom prst="line">
              <a:avLst/>
            </a:prstGeom>
            <a:noFill/>
            <a:ln w="28575">
              <a:solidFill>
                <a:schemeClr val="hlink"/>
              </a:solidFill>
              <a:prstDash val="dash"/>
              <a:round/>
              <a:headEnd/>
              <a:tailEnd/>
            </a:ln>
          </p:spPr>
          <p:txBody>
            <a:bodyPr/>
            <a:lstStyle/>
            <a:p>
              <a:endParaRPr lang="zh-CN" altLang="en-US"/>
            </a:p>
          </p:txBody>
        </p:sp>
        <p:sp>
          <p:nvSpPr>
            <p:cNvPr id="100386" name="Line 49"/>
            <p:cNvSpPr>
              <a:spLocks noChangeShapeType="1"/>
            </p:cNvSpPr>
            <p:nvPr/>
          </p:nvSpPr>
          <p:spPr bwMode="auto">
            <a:xfrm>
              <a:off x="2381" y="1570"/>
              <a:ext cx="0" cy="1497"/>
            </a:xfrm>
            <a:prstGeom prst="line">
              <a:avLst/>
            </a:prstGeom>
            <a:noFill/>
            <a:ln w="28575">
              <a:solidFill>
                <a:schemeClr val="hlink"/>
              </a:solidFill>
              <a:prstDash val="dash"/>
              <a:round/>
              <a:headEnd/>
              <a:tailEnd/>
            </a:ln>
          </p:spPr>
          <p:txBody>
            <a:bodyPr/>
            <a:lstStyle/>
            <a:p>
              <a:endParaRPr lang="zh-CN" altLang="en-US"/>
            </a:p>
          </p:txBody>
        </p:sp>
        <p:sp>
          <p:nvSpPr>
            <p:cNvPr id="100387" name="Line 50"/>
            <p:cNvSpPr>
              <a:spLocks noChangeShapeType="1"/>
            </p:cNvSpPr>
            <p:nvPr/>
          </p:nvSpPr>
          <p:spPr bwMode="auto">
            <a:xfrm>
              <a:off x="3107" y="1570"/>
              <a:ext cx="0" cy="1497"/>
            </a:xfrm>
            <a:prstGeom prst="line">
              <a:avLst/>
            </a:prstGeom>
            <a:noFill/>
            <a:ln w="28575">
              <a:solidFill>
                <a:schemeClr val="hlink"/>
              </a:solidFill>
              <a:prstDash val="dash"/>
              <a:round/>
              <a:headEnd/>
              <a:tailEnd/>
            </a:ln>
          </p:spPr>
          <p:txBody>
            <a:bodyPr/>
            <a:lstStyle/>
            <a:p>
              <a:endParaRPr lang="zh-CN" altLang="en-US"/>
            </a:p>
          </p:txBody>
        </p:sp>
        <p:sp>
          <p:nvSpPr>
            <p:cNvPr id="100388" name="Line 51"/>
            <p:cNvSpPr>
              <a:spLocks noChangeShapeType="1"/>
            </p:cNvSpPr>
            <p:nvPr/>
          </p:nvSpPr>
          <p:spPr bwMode="auto">
            <a:xfrm>
              <a:off x="3833" y="1570"/>
              <a:ext cx="0" cy="1497"/>
            </a:xfrm>
            <a:prstGeom prst="line">
              <a:avLst/>
            </a:prstGeom>
            <a:noFill/>
            <a:ln w="28575">
              <a:solidFill>
                <a:schemeClr val="hlink"/>
              </a:solidFill>
              <a:prstDash val="dash"/>
              <a:round/>
              <a:headEnd/>
              <a:tailEnd/>
            </a:ln>
          </p:spPr>
          <p:txBody>
            <a:bodyPr/>
            <a:lstStyle/>
            <a:p>
              <a:endParaRPr lang="zh-CN" altLang="en-US"/>
            </a:p>
          </p:txBody>
        </p:sp>
        <p:sp>
          <p:nvSpPr>
            <p:cNvPr id="100389" name="Line 52"/>
            <p:cNvSpPr>
              <a:spLocks noChangeShapeType="1"/>
            </p:cNvSpPr>
            <p:nvPr/>
          </p:nvSpPr>
          <p:spPr bwMode="auto">
            <a:xfrm>
              <a:off x="4559" y="1570"/>
              <a:ext cx="0" cy="1497"/>
            </a:xfrm>
            <a:prstGeom prst="line">
              <a:avLst/>
            </a:prstGeom>
            <a:noFill/>
            <a:ln w="28575">
              <a:solidFill>
                <a:schemeClr val="hlink"/>
              </a:solidFill>
              <a:prstDash val="dash"/>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5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reeform 3"/>
          <p:cNvSpPr>
            <a:spLocks/>
          </p:cNvSpPr>
          <p:nvPr/>
        </p:nvSpPr>
        <p:spPr bwMode="auto">
          <a:xfrm>
            <a:off x="6011863" y="4413250"/>
            <a:ext cx="241300" cy="374650"/>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101379" name="Freeform 4"/>
          <p:cNvSpPr>
            <a:spLocks/>
          </p:cNvSpPr>
          <p:nvPr/>
        </p:nvSpPr>
        <p:spPr bwMode="auto">
          <a:xfrm>
            <a:off x="6975475" y="4413250"/>
            <a:ext cx="239713" cy="374650"/>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101380" name="Freeform 5"/>
          <p:cNvSpPr>
            <a:spLocks/>
          </p:cNvSpPr>
          <p:nvPr/>
        </p:nvSpPr>
        <p:spPr bwMode="auto">
          <a:xfrm>
            <a:off x="7456488" y="4413250"/>
            <a:ext cx="241300" cy="374650"/>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101381" name="Freeform 6"/>
          <p:cNvSpPr>
            <a:spLocks/>
          </p:cNvSpPr>
          <p:nvPr/>
        </p:nvSpPr>
        <p:spPr bwMode="auto">
          <a:xfrm>
            <a:off x="8178800" y="4413250"/>
            <a:ext cx="239713" cy="374650"/>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101382" name="Freeform 7"/>
          <p:cNvSpPr>
            <a:spLocks/>
          </p:cNvSpPr>
          <p:nvPr/>
        </p:nvSpPr>
        <p:spPr bwMode="auto">
          <a:xfrm>
            <a:off x="5772150" y="4413250"/>
            <a:ext cx="239713" cy="374650"/>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101383" name="Freeform 8"/>
          <p:cNvSpPr>
            <a:spLocks/>
          </p:cNvSpPr>
          <p:nvPr/>
        </p:nvSpPr>
        <p:spPr bwMode="auto">
          <a:xfrm>
            <a:off x="4808538" y="4416425"/>
            <a:ext cx="241300" cy="376238"/>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101384" name="Freeform 9"/>
          <p:cNvSpPr>
            <a:spLocks/>
          </p:cNvSpPr>
          <p:nvPr/>
        </p:nvSpPr>
        <p:spPr bwMode="auto">
          <a:xfrm>
            <a:off x="4568825" y="4416425"/>
            <a:ext cx="239713" cy="376238"/>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101385" name="Freeform 10"/>
          <p:cNvSpPr>
            <a:spLocks/>
          </p:cNvSpPr>
          <p:nvPr/>
        </p:nvSpPr>
        <p:spPr bwMode="auto">
          <a:xfrm>
            <a:off x="2320925" y="3284538"/>
            <a:ext cx="561975" cy="376237"/>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101386" name="Freeform 11"/>
          <p:cNvSpPr>
            <a:spLocks/>
          </p:cNvSpPr>
          <p:nvPr/>
        </p:nvSpPr>
        <p:spPr bwMode="auto">
          <a:xfrm>
            <a:off x="636588" y="4037013"/>
            <a:ext cx="1123950" cy="376237"/>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101387" name="Freeform 12"/>
          <p:cNvSpPr>
            <a:spLocks/>
          </p:cNvSpPr>
          <p:nvPr/>
        </p:nvSpPr>
        <p:spPr bwMode="auto">
          <a:xfrm>
            <a:off x="1198563" y="4787900"/>
            <a:ext cx="1122362" cy="376238"/>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101388" name="Freeform 13"/>
          <p:cNvSpPr>
            <a:spLocks/>
          </p:cNvSpPr>
          <p:nvPr/>
        </p:nvSpPr>
        <p:spPr bwMode="auto">
          <a:xfrm>
            <a:off x="2320925" y="5540375"/>
            <a:ext cx="561975" cy="376238"/>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101389" name="Text Box 14"/>
          <p:cNvSpPr txBox="1">
            <a:spLocks noChangeArrowheads="1"/>
          </p:cNvSpPr>
          <p:nvPr/>
        </p:nvSpPr>
        <p:spPr bwMode="auto">
          <a:xfrm>
            <a:off x="209550" y="3262313"/>
            <a:ext cx="354013"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1390" name="Text Box 15"/>
          <p:cNvSpPr txBox="1">
            <a:spLocks noChangeArrowheads="1"/>
          </p:cNvSpPr>
          <p:nvPr/>
        </p:nvSpPr>
        <p:spPr bwMode="auto">
          <a:xfrm>
            <a:off x="209550" y="4014788"/>
            <a:ext cx="354013"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1391" name="Text Box 16"/>
          <p:cNvSpPr txBox="1">
            <a:spLocks noChangeArrowheads="1"/>
          </p:cNvSpPr>
          <p:nvPr/>
        </p:nvSpPr>
        <p:spPr bwMode="auto">
          <a:xfrm>
            <a:off x="209550" y="4767263"/>
            <a:ext cx="3683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1392" name="Text Box 17"/>
          <p:cNvSpPr txBox="1">
            <a:spLocks noChangeArrowheads="1"/>
          </p:cNvSpPr>
          <p:nvPr/>
        </p:nvSpPr>
        <p:spPr bwMode="auto">
          <a:xfrm>
            <a:off x="209550" y="5519738"/>
            <a:ext cx="3683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1393" name="Line 18"/>
          <p:cNvSpPr>
            <a:spLocks noChangeShapeType="1"/>
          </p:cNvSpPr>
          <p:nvPr/>
        </p:nvSpPr>
        <p:spPr bwMode="auto">
          <a:xfrm>
            <a:off x="4406900" y="4787900"/>
            <a:ext cx="4252913" cy="0"/>
          </a:xfrm>
          <a:prstGeom prst="line">
            <a:avLst/>
          </a:prstGeom>
          <a:noFill/>
          <a:ln w="28575">
            <a:solidFill>
              <a:srgbClr val="333399"/>
            </a:solidFill>
            <a:round/>
            <a:headEnd/>
            <a:tailEnd type="triangle" w="sm" len="med"/>
          </a:ln>
        </p:spPr>
        <p:txBody>
          <a:bodyPr/>
          <a:lstStyle/>
          <a:p>
            <a:endParaRPr lang="zh-CN" altLang="en-US"/>
          </a:p>
        </p:txBody>
      </p:sp>
      <p:sp>
        <p:nvSpPr>
          <p:cNvPr id="101394" name="Line 19"/>
          <p:cNvSpPr>
            <a:spLocks noChangeShapeType="1"/>
          </p:cNvSpPr>
          <p:nvPr/>
        </p:nvSpPr>
        <p:spPr bwMode="auto">
          <a:xfrm>
            <a:off x="5049838" y="4694238"/>
            <a:ext cx="0" cy="93662"/>
          </a:xfrm>
          <a:prstGeom prst="line">
            <a:avLst/>
          </a:prstGeom>
          <a:noFill/>
          <a:ln w="9525">
            <a:solidFill>
              <a:schemeClr val="tx1"/>
            </a:solidFill>
            <a:round/>
            <a:headEnd/>
            <a:tailEnd/>
          </a:ln>
        </p:spPr>
        <p:txBody>
          <a:bodyPr/>
          <a:lstStyle/>
          <a:p>
            <a:endParaRPr lang="zh-CN" altLang="en-US"/>
          </a:p>
        </p:txBody>
      </p:sp>
      <p:sp>
        <p:nvSpPr>
          <p:cNvPr id="101395" name="Text Box 20"/>
          <p:cNvSpPr txBox="1">
            <a:spLocks noChangeArrowheads="1"/>
          </p:cNvSpPr>
          <p:nvPr/>
        </p:nvSpPr>
        <p:spPr bwMode="auto">
          <a:xfrm>
            <a:off x="2441575" y="3246438"/>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1396" name="Text Box 21"/>
          <p:cNvSpPr txBox="1">
            <a:spLocks noChangeArrowheads="1"/>
          </p:cNvSpPr>
          <p:nvPr/>
        </p:nvSpPr>
        <p:spPr bwMode="auto">
          <a:xfrm>
            <a:off x="7426325" y="4398963"/>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1397" name="Text Box 22"/>
          <p:cNvSpPr txBox="1">
            <a:spLocks noChangeArrowheads="1"/>
          </p:cNvSpPr>
          <p:nvPr/>
        </p:nvSpPr>
        <p:spPr bwMode="auto">
          <a:xfrm>
            <a:off x="4768850" y="4398963"/>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1398" name="Text Box 23"/>
          <p:cNvSpPr txBox="1">
            <a:spLocks noChangeArrowheads="1"/>
          </p:cNvSpPr>
          <p:nvPr/>
        </p:nvSpPr>
        <p:spPr bwMode="auto">
          <a:xfrm>
            <a:off x="739775" y="4033838"/>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1399" name="Text Box 24"/>
          <p:cNvSpPr txBox="1">
            <a:spLocks noChangeArrowheads="1"/>
          </p:cNvSpPr>
          <p:nvPr/>
        </p:nvSpPr>
        <p:spPr bwMode="auto">
          <a:xfrm>
            <a:off x="1893888" y="4757738"/>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1400" name="Text Box 25"/>
          <p:cNvSpPr txBox="1">
            <a:spLocks noChangeArrowheads="1"/>
          </p:cNvSpPr>
          <p:nvPr/>
        </p:nvSpPr>
        <p:spPr bwMode="auto">
          <a:xfrm>
            <a:off x="2408238" y="5514975"/>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1401" name="Text Box 26"/>
          <p:cNvSpPr txBox="1">
            <a:spLocks noChangeArrowheads="1"/>
          </p:cNvSpPr>
          <p:nvPr/>
        </p:nvSpPr>
        <p:spPr bwMode="auto">
          <a:xfrm>
            <a:off x="5738813" y="439896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1402" name="Text Box 27"/>
          <p:cNvSpPr txBox="1">
            <a:spLocks noChangeArrowheads="1"/>
          </p:cNvSpPr>
          <p:nvPr/>
        </p:nvSpPr>
        <p:spPr bwMode="auto">
          <a:xfrm>
            <a:off x="5972175" y="4398963"/>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1403" name="Text Box 28"/>
          <p:cNvSpPr txBox="1">
            <a:spLocks noChangeArrowheads="1"/>
          </p:cNvSpPr>
          <p:nvPr/>
        </p:nvSpPr>
        <p:spPr bwMode="auto">
          <a:xfrm>
            <a:off x="4541838" y="439896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1404" name="Text Box 29"/>
          <p:cNvSpPr txBox="1">
            <a:spLocks noChangeArrowheads="1"/>
          </p:cNvSpPr>
          <p:nvPr/>
        </p:nvSpPr>
        <p:spPr bwMode="auto">
          <a:xfrm>
            <a:off x="3103563" y="3262313"/>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1405" name="Text Box 30"/>
          <p:cNvSpPr txBox="1">
            <a:spLocks noChangeArrowheads="1"/>
          </p:cNvSpPr>
          <p:nvPr/>
        </p:nvSpPr>
        <p:spPr bwMode="auto">
          <a:xfrm>
            <a:off x="3103563" y="4032250"/>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1406" name="Text Box 31"/>
          <p:cNvSpPr txBox="1">
            <a:spLocks noChangeArrowheads="1"/>
          </p:cNvSpPr>
          <p:nvPr/>
        </p:nvSpPr>
        <p:spPr bwMode="auto">
          <a:xfrm>
            <a:off x="3103563" y="4802188"/>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1407" name="Text Box 32"/>
          <p:cNvSpPr txBox="1">
            <a:spLocks noChangeArrowheads="1"/>
          </p:cNvSpPr>
          <p:nvPr/>
        </p:nvSpPr>
        <p:spPr bwMode="auto">
          <a:xfrm>
            <a:off x="3103563" y="5572125"/>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1408" name="Text Box 33"/>
          <p:cNvSpPr txBox="1">
            <a:spLocks noChangeArrowheads="1"/>
          </p:cNvSpPr>
          <p:nvPr/>
        </p:nvSpPr>
        <p:spPr bwMode="auto">
          <a:xfrm>
            <a:off x="8639175" y="4391025"/>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1409" name="Line 34"/>
          <p:cNvSpPr>
            <a:spLocks noChangeShapeType="1"/>
          </p:cNvSpPr>
          <p:nvPr/>
        </p:nvSpPr>
        <p:spPr bwMode="auto">
          <a:xfrm>
            <a:off x="6734175" y="4694238"/>
            <a:ext cx="0" cy="93662"/>
          </a:xfrm>
          <a:prstGeom prst="line">
            <a:avLst/>
          </a:prstGeom>
          <a:noFill/>
          <a:ln w="9525">
            <a:solidFill>
              <a:schemeClr val="tx1"/>
            </a:solidFill>
            <a:round/>
            <a:headEnd/>
            <a:tailEnd/>
          </a:ln>
        </p:spPr>
        <p:txBody>
          <a:bodyPr/>
          <a:lstStyle/>
          <a:p>
            <a:endParaRPr lang="zh-CN" altLang="en-US"/>
          </a:p>
        </p:txBody>
      </p:sp>
      <p:sp>
        <p:nvSpPr>
          <p:cNvPr id="101410" name="Line 35"/>
          <p:cNvSpPr>
            <a:spLocks noChangeShapeType="1"/>
          </p:cNvSpPr>
          <p:nvPr/>
        </p:nvSpPr>
        <p:spPr bwMode="auto">
          <a:xfrm>
            <a:off x="1198563" y="4318000"/>
            <a:ext cx="0" cy="95250"/>
          </a:xfrm>
          <a:prstGeom prst="line">
            <a:avLst/>
          </a:prstGeom>
          <a:noFill/>
          <a:ln w="9525">
            <a:solidFill>
              <a:schemeClr val="tx1"/>
            </a:solidFill>
            <a:round/>
            <a:headEnd/>
            <a:tailEnd/>
          </a:ln>
        </p:spPr>
        <p:txBody>
          <a:bodyPr/>
          <a:lstStyle/>
          <a:p>
            <a:endParaRPr lang="zh-CN" altLang="en-US"/>
          </a:p>
        </p:txBody>
      </p:sp>
      <p:sp>
        <p:nvSpPr>
          <p:cNvPr id="101411" name="Line 36"/>
          <p:cNvSpPr>
            <a:spLocks noChangeShapeType="1"/>
          </p:cNvSpPr>
          <p:nvPr/>
        </p:nvSpPr>
        <p:spPr bwMode="auto">
          <a:xfrm>
            <a:off x="1760538" y="5070475"/>
            <a:ext cx="0" cy="93663"/>
          </a:xfrm>
          <a:prstGeom prst="line">
            <a:avLst/>
          </a:prstGeom>
          <a:noFill/>
          <a:ln w="9525">
            <a:solidFill>
              <a:schemeClr val="tx1"/>
            </a:solidFill>
            <a:round/>
            <a:headEnd/>
            <a:tailEnd/>
          </a:ln>
        </p:spPr>
        <p:txBody>
          <a:bodyPr/>
          <a:lstStyle/>
          <a:p>
            <a:endParaRPr lang="zh-CN" altLang="en-US"/>
          </a:p>
        </p:txBody>
      </p:sp>
      <p:sp>
        <p:nvSpPr>
          <p:cNvPr id="101412" name="Line 37"/>
          <p:cNvSpPr>
            <a:spLocks noChangeShapeType="1"/>
          </p:cNvSpPr>
          <p:nvPr/>
        </p:nvSpPr>
        <p:spPr bwMode="auto">
          <a:xfrm>
            <a:off x="2320925" y="4318000"/>
            <a:ext cx="0" cy="95250"/>
          </a:xfrm>
          <a:prstGeom prst="line">
            <a:avLst/>
          </a:prstGeom>
          <a:noFill/>
          <a:ln w="9525">
            <a:solidFill>
              <a:schemeClr val="tx1"/>
            </a:solidFill>
            <a:round/>
            <a:headEnd/>
            <a:tailEnd/>
          </a:ln>
        </p:spPr>
        <p:txBody>
          <a:bodyPr/>
          <a:lstStyle/>
          <a:p>
            <a:endParaRPr lang="zh-CN" altLang="en-US"/>
          </a:p>
        </p:txBody>
      </p:sp>
      <p:sp>
        <p:nvSpPr>
          <p:cNvPr id="101413" name="Line 38"/>
          <p:cNvSpPr>
            <a:spLocks noChangeShapeType="1"/>
          </p:cNvSpPr>
          <p:nvPr/>
        </p:nvSpPr>
        <p:spPr bwMode="auto">
          <a:xfrm>
            <a:off x="1198563" y="5822950"/>
            <a:ext cx="0" cy="93663"/>
          </a:xfrm>
          <a:prstGeom prst="line">
            <a:avLst/>
          </a:prstGeom>
          <a:noFill/>
          <a:ln w="9525">
            <a:solidFill>
              <a:schemeClr val="tx1"/>
            </a:solidFill>
            <a:round/>
            <a:headEnd/>
            <a:tailEnd/>
          </a:ln>
        </p:spPr>
        <p:txBody>
          <a:bodyPr/>
          <a:lstStyle/>
          <a:p>
            <a:endParaRPr lang="zh-CN" altLang="en-US"/>
          </a:p>
        </p:txBody>
      </p:sp>
      <p:sp>
        <p:nvSpPr>
          <p:cNvPr id="101414" name="Line 39"/>
          <p:cNvSpPr>
            <a:spLocks noChangeShapeType="1"/>
          </p:cNvSpPr>
          <p:nvPr/>
        </p:nvSpPr>
        <p:spPr bwMode="auto">
          <a:xfrm>
            <a:off x="2882900" y="5070475"/>
            <a:ext cx="0" cy="93663"/>
          </a:xfrm>
          <a:prstGeom prst="line">
            <a:avLst/>
          </a:prstGeom>
          <a:noFill/>
          <a:ln w="9525">
            <a:solidFill>
              <a:schemeClr val="tx1"/>
            </a:solidFill>
            <a:round/>
            <a:headEnd/>
            <a:tailEnd/>
          </a:ln>
        </p:spPr>
        <p:txBody>
          <a:bodyPr/>
          <a:lstStyle/>
          <a:p>
            <a:endParaRPr lang="zh-CN" altLang="en-US"/>
          </a:p>
        </p:txBody>
      </p:sp>
      <p:sp>
        <p:nvSpPr>
          <p:cNvPr id="101415" name="Line 40"/>
          <p:cNvSpPr>
            <a:spLocks noChangeShapeType="1"/>
          </p:cNvSpPr>
          <p:nvPr/>
        </p:nvSpPr>
        <p:spPr bwMode="auto">
          <a:xfrm>
            <a:off x="2320925" y="5822950"/>
            <a:ext cx="0" cy="93663"/>
          </a:xfrm>
          <a:prstGeom prst="line">
            <a:avLst/>
          </a:prstGeom>
          <a:noFill/>
          <a:ln w="9525">
            <a:solidFill>
              <a:schemeClr val="tx1"/>
            </a:solidFill>
            <a:round/>
            <a:headEnd/>
            <a:tailEnd/>
          </a:ln>
        </p:spPr>
        <p:txBody>
          <a:bodyPr/>
          <a:lstStyle/>
          <a:p>
            <a:endParaRPr lang="zh-CN" altLang="en-US"/>
          </a:p>
        </p:txBody>
      </p:sp>
      <p:sp>
        <p:nvSpPr>
          <p:cNvPr id="101416" name="Line 41"/>
          <p:cNvSpPr>
            <a:spLocks noChangeShapeType="1"/>
          </p:cNvSpPr>
          <p:nvPr/>
        </p:nvSpPr>
        <p:spPr bwMode="auto">
          <a:xfrm>
            <a:off x="4568825" y="4883150"/>
            <a:ext cx="0" cy="187325"/>
          </a:xfrm>
          <a:prstGeom prst="line">
            <a:avLst/>
          </a:prstGeom>
          <a:noFill/>
          <a:ln w="9525">
            <a:solidFill>
              <a:schemeClr val="tx1"/>
            </a:solidFill>
            <a:round/>
            <a:headEnd/>
            <a:tailEnd/>
          </a:ln>
        </p:spPr>
        <p:txBody>
          <a:bodyPr/>
          <a:lstStyle/>
          <a:p>
            <a:endParaRPr lang="zh-CN" altLang="en-US"/>
          </a:p>
        </p:txBody>
      </p:sp>
      <p:sp>
        <p:nvSpPr>
          <p:cNvPr id="101417" name="Line 42"/>
          <p:cNvSpPr>
            <a:spLocks noChangeShapeType="1"/>
          </p:cNvSpPr>
          <p:nvPr/>
        </p:nvSpPr>
        <p:spPr bwMode="auto">
          <a:xfrm>
            <a:off x="5530850" y="4883150"/>
            <a:ext cx="0" cy="187325"/>
          </a:xfrm>
          <a:prstGeom prst="line">
            <a:avLst/>
          </a:prstGeom>
          <a:noFill/>
          <a:ln w="9525">
            <a:solidFill>
              <a:schemeClr val="tx1"/>
            </a:solidFill>
            <a:round/>
            <a:headEnd/>
            <a:tailEnd/>
          </a:ln>
        </p:spPr>
        <p:txBody>
          <a:bodyPr/>
          <a:lstStyle/>
          <a:p>
            <a:endParaRPr lang="zh-CN" altLang="en-US"/>
          </a:p>
        </p:txBody>
      </p:sp>
      <p:sp>
        <p:nvSpPr>
          <p:cNvPr id="101418" name="Line 43"/>
          <p:cNvSpPr>
            <a:spLocks noChangeShapeType="1"/>
          </p:cNvSpPr>
          <p:nvPr/>
        </p:nvSpPr>
        <p:spPr bwMode="auto">
          <a:xfrm>
            <a:off x="6492875" y="4883150"/>
            <a:ext cx="0" cy="187325"/>
          </a:xfrm>
          <a:prstGeom prst="line">
            <a:avLst/>
          </a:prstGeom>
          <a:noFill/>
          <a:ln w="9525">
            <a:solidFill>
              <a:schemeClr val="tx1"/>
            </a:solidFill>
            <a:round/>
            <a:headEnd/>
            <a:tailEnd/>
          </a:ln>
        </p:spPr>
        <p:txBody>
          <a:bodyPr/>
          <a:lstStyle/>
          <a:p>
            <a:endParaRPr lang="zh-CN" altLang="en-US"/>
          </a:p>
        </p:txBody>
      </p:sp>
      <p:sp>
        <p:nvSpPr>
          <p:cNvPr id="101419" name="Line 44"/>
          <p:cNvSpPr>
            <a:spLocks noChangeShapeType="1"/>
          </p:cNvSpPr>
          <p:nvPr/>
        </p:nvSpPr>
        <p:spPr bwMode="auto">
          <a:xfrm>
            <a:off x="7456488" y="4883150"/>
            <a:ext cx="0" cy="187325"/>
          </a:xfrm>
          <a:prstGeom prst="line">
            <a:avLst/>
          </a:prstGeom>
          <a:noFill/>
          <a:ln w="9525">
            <a:solidFill>
              <a:schemeClr val="tx1"/>
            </a:solidFill>
            <a:round/>
            <a:headEnd/>
            <a:tailEnd/>
          </a:ln>
        </p:spPr>
        <p:txBody>
          <a:bodyPr/>
          <a:lstStyle/>
          <a:p>
            <a:endParaRPr lang="zh-CN" altLang="en-US"/>
          </a:p>
        </p:txBody>
      </p:sp>
      <p:sp>
        <p:nvSpPr>
          <p:cNvPr id="101420" name="Line 45"/>
          <p:cNvSpPr>
            <a:spLocks noChangeShapeType="1"/>
          </p:cNvSpPr>
          <p:nvPr/>
        </p:nvSpPr>
        <p:spPr bwMode="auto">
          <a:xfrm>
            <a:off x="4568825" y="4976813"/>
            <a:ext cx="962025"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01421" name="Line 46"/>
          <p:cNvSpPr>
            <a:spLocks noChangeShapeType="1"/>
          </p:cNvSpPr>
          <p:nvPr/>
        </p:nvSpPr>
        <p:spPr bwMode="auto">
          <a:xfrm>
            <a:off x="5530850" y="4976813"/>
            <a:ext cx="962025"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01422" name="Line 47"/>
          <p:cNvSpPr>
            <a:spLocks noChangeShapeType="1"/>
          </p:cNvSpPr>
          <p:nvPr/>
        </p:nvSpPr>
        <p:spPr bwMode="auto">
          <a:xfrm>
            <a:off x="6492875" y="4976813"/>
            <a:ext cx="963613"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01423" name="Text Box 48"/>
          <p:cNvSpPr txBox="1">
            <a:spLocks noChangeArrowheads="1"/>
          </p:cNvSpPr>
          <p:nvPr/>
        </p:nvSpPr>
        <p:spPr bwMode="auto">
          <a:xfrm>
            <a:off x="5772150" y="5697538"/>
            <a:ext cx="191928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4 </a:t>
            </a:r>
            <a:r>
              <a:rPr kumimoji="1" lang="zh-CN" altLang="en-US" sz="2000">
                <a:solidFill>
                  <a:srgbClr val="333399"/>
                </a:solidFill>
                <a:latin typeface="Arial" pitchFamily="34" charset="0"/>
                <a:ea typeface="黑体" pitchFamily="49" charset="-122"/>
              </a:rPr>
              <a:t>个时分复用帧</a:t>
            </a:r>
          </a:p>
        </p:txBody>
      </p:sp>
      <p:sp>
        <p:nvSpPr>
          <p:cNvPr id="101424" name="Text Box 49"/>
          <p:cNvSpPr txBox="1">
            <a:spLocks noChangeArrowheads="1"/>
          </p:cNvSpPr>
          <p:nvPr/>
        </p:nvSpPr>
        <p:spPr bwMode="auto">
          <a:xfrm>
            <a:off x="4808538" y="4926013"/>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#1</a:t>
            </a:r>
          </a:p>
        </p:txBody>
      </p:sp>
      <p:sp>
        <p:nvSpPr>
          <p:cNvPr id="101425" name="Line 50"/>
          <p:cNvSpPr>
            <a:spLocks noChangeShapeType="1"/>
          </p:cNvSpPr>
          <p:nvPr/>
        </p:nvSpPr>
        <p:spPr bwMode="auto">
          <a:xfrm>
            <a:off x="3276600" y="3714750"/>
            <a:ext cx="1050925" cy="698500"/>
          </a:xfrm>
          <a:prstGeom prst="line">
            <a:avLst/>
          </a:prstGeom>
          <a:noFill/>
          <a:ln w="28575">
            <a:solidFill>
              <a:srgbClr val="333399"/>
            </a:solidFill>
            <a:round/>
            <a:headEnd/>
            <a:tailEnd type="triangle" w="sm" len="med"/>
          </a:ln>
        </p:spPr>
        <p:txBody>
          <a:bodyPr/>
          <a:lstStyle/>
          <a:p>
            <a:endParaRPr lang="zh-CN" altLang="en-US"/>
          </a:p>
        </p:txBody>
      </p:sp>
      <p:sp>
        <p:nvSpPr>
          <p:cNvPr id="101426" name="Line 51"/>
          <p:cNvSpPr>
            <a:spLocks noChangeShapeType="1"/>
          </p:cNvSpPr>
          <p:nvPr/>
        </p:nvSpPr>
        <p:spPr bwMode="auto">
          <a:xfrm>
            <a:off x="3276600" y="4435475"/>
            <a:ext cx="969963" cy="165100"/>
          </a:xfrm>
          <a:prstGeom prst="line">
            <a:avLst/>
          </a:prstGeom>
          <a:noFill/>
          <a:ln w="28575">
            <a:solidFill>
              <a:srgbClr val="333399"/>
            </a:solidFill>
            <a:round/>
            <a:headEnd/>
            <a:tailEnd type="triangle" w="sm" len="med"/>
          </a:ln>
        </p:spPr>
        <p:txBody>
          <a:bodyPr/>
          <a:lstStyle/>
          <a:p>
            <a:endParaRPr lang="zh-CN" altLang="en-US"/>
          </a:p>
        </p:txBody>
      </p:sp>
      <p:sp>
        <p:nvSpPr>
          <p:cNvPr id="101427" name="Line 52"/>
          <p:cNvSpPr>
            <a:spLocks noChangeShapeType="1"/>
          </p:cNvSpPr>
          <p:nvPr/>
        </p:nvSpPr>
        <p:spPr bwMode="auto">
          <a:xfrm flipV="1">
            <a:off x="3348038" y="4787900"/>
            <a:ext cx="898525" cy="366713"/>
          </a:xfrm>
          <a:prstGeom prst="line">
            <a:avLst/>
          </a:prstGeom>
          <a:noFill/>
          <a:ln w="28575">
            <a:solidFill>
              <a:srgbClr val="333399"/>
            </a:solidFill>
            <a:round/>
            <a:headEnd/>
            <a:tailEnd type="triangle" w="sm" len="med"/>
          </a:ln>
        </p:spPr>
        <p:txBody>
          <a:bodyPr/>
          <a:lstStyle/>
          <a:p>
            <a:endParaRPr lang="zh-CN" altLang="en-US"/>
          </a:p>
        </p:txBody>
      </p:sp>
      <p:sp>
        <p:nvSpPr>
          <p:cNvPr id="101428" name="Line 53"/>
          <p:cNvSpPr>
            <a:spLocks noChangeShapeType="1"/>
          </p:cNvSpPr>
          <p:nvPr/>
        </p:nvSpPr>
        <p:spPr bwMode="auto">
          <a:xfrm flipV="1">
            <a:off x="3363913" y="4976813"/>
            <a:ext cx="963612" cy="846137"/>
          </a:xfrm>
          <a:prstGeom prst="line">
            <a:avLst/>
          </a:prstGeom>
          <a:noFill/>
          <a:ln w="28575">
            <a:solidFill>
              <a:srgbClr val="333399"/>
            </a:solidFill>
            <a:round/>
            <a:headEnd/>
            <a:tailEnd type="triangle" w="sm" len="med"/>
          </a:ln>
        </p:spPr>
        <p:txBody>
          <a:bodyPr/>
          <a:lstStyle/>
          <a:p>
            <a:endParaRPr lang="zh-CN" altLang="en-US"/>
          </a:p>
        </p:txBody>
      </p:sp>
      <p:sp>
        <p:nvSpPr>
          <p:cNvPr id="101429" name="Text Box 54"/>
          <p:cNvSpPr txBox="1">
            <a:spLocks noChangeArrowheads="1"/>
          </p:cNvSpPr>
          <p:nvPr/>
        </p:nvSpPr>
        <p:spPr bwMode="auto">
          <a:xfrm>
            <a:off x="3348038" y="5227638"/>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④</a:t>
            </a:r>
          </a:p>
        </p:txBody>
      </p:sp>
      <p:sp>
        <p:nvSpPr>
          <p:cNvPr id="101430" name="Text Box 55"/>
          <p:cNvSpPr txBox="1">
            <a:spLocks noChangeArrowheads="1"/>
          </p:cNvSpPr>
          <p:nvPr/>
        </p:nvSpPr>
        <p:spPr bwMode="auto">
          <a:xfrm>
            <a:off x="3397462" y="4673730"/>
            <a:ext cx="438150" cy="396875"/>
          </a:xfrm>
          <a:prstGeom prst="rect">
            <a:avLst/>
          </a:prstGeom>
          <a:noFill/>
          <a:ln w="9525">
            <a:noFill/>
            <a:miter lim="800000"/>
            <a:headEnd/>
            <a:tailEnd/>
          </a:ln>
        </p:spPr>
        <p:txBody>
          <a:bodyPr wrap="none">
            <a:spAutoFit/>
          </a:bodyPr>
          <a:lstStyle/>
          <a:p>
            <a:pPr algn="l"/>
            <a:r>
              <a:rPr kumimoji="1" lang="en-US" altLang="zh-CN" sz="2000" dirty="0">
                <a:solidFill>
                  <a:srgbClr val="333399"/>
                </a:solidFill>
                <a:latin typeface="Arial" pitchFamily="34" charset="0"/>
                <a:ea typeface="黑体" pitchFamily="49" charset="-122"/>
              </a:rPr>
              <a:t>③</a:t>
            </a:r>
          </a:p>
        </p:txBody>
      </p:sp>
      <p:sp>
        <p:nvSpPr>
          <p:cNvPr id="101431" name="Text Box 56"/>
          <p:cNvSpPr txBox="1">
            <a:spLocks noChangeArrowheads="1"/>
          </p:cNvSpPr>
          <p:nvPr/>
        </p:nvSpPr>
        <p:spPr bwMode="auto">
          <a:xfrm>
            <a:off x="3331566" y="4093369"/>
            <a:ext cx="438150" cy="396875"/>
          </a:xfrm>
          <a:prstGeom prst="rect">
            <a:avLst/>
          </a:prstGeom>
          <a:noFill/>
          <a:ln w="9525">
            <a:noFill/>
            <a:miter lim="800000"/>
            <a:headEnd/>
            <a:tailEnd/>
          </a:ln>
        </p:spPr>
        <p:txBody>
          <a:bodyPr wrap="none">
            <a:spAutoFit/>
          </a:bodyPr>
          <a:lstStyle/>
          <a:p>
            <a:pPr algn="l"/>
            <a:r>
              <a:rPr kumimoji="1" lang="en-US" altLang="zh-CN" sz="2000" dirty="0">
                <a:solidFill>
                  <a:srgbClr val="333399"/>
                </a:solidFill>
                <a:latin typeface="Arial" pitchFamily="34" charset="0"/>
                <a:ea typeface="黑体" pitchFamily="49" charset="-122"/>
              </a:rPr>
              <a:t>②</a:t>
            </a:r>
          </a:p>
        </p:txBody>
      </p:sp>
      <p:sp>
        <p:nvSpPr>
          <p:cNvPr id="101432" name="Text Box 57"/>
          <p:cNvSpPr txBox="1">
            <a:spLocks noChangeArrowheads="1"/>
          </p:cNvSpPr>
          <p:nvPr/>
        </p:nvSpPr>
        <p:spPr bwMode="auto">
          <a:xfrm>
            <a:off x="3419475" y="3498850"/>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①</a:t>
            </a:r>
          </a:p>
        </p:txBody>
      </p:sp>
      <p:sp>
        <p:nvSpPr>
          <p:cNvPr id="101433" name="Freeform 58"/>
          <p:cNvSpPr>
            <a:spLocks/>
          </p:cNvSpPr>
          <p:nvPr/>
        </p:nvSpPr>
        <p:spPr bwMode="auto">
          <a:xfrm>
            <a:off x="636588" y="3284538"/>
            <a:ext cx="561975" cy="376237"/>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101434" name="Line 59"/>
          <p:cNvSpPr>
            <a:spLocks noChangeShapeType="1"/>
          </p:cNvSpPr>
          <p:nvPr/>
        </p:nvSpPr>
        <p:spPr bwMode="auto">
          <a:xfrm>
            <a:off x="2882900" y="4318000"/>
            <a:ext cx="0" cy="95250"/>
          </a:xfrm>
          <a:prstGeom prst="line">
            <a:avLst/>
          </a:prstGeom>
          <a:noFill/>
          <a:ln w="9525">
            <a:solidFill>
              <a:schemeClr val="tx1"/>
            </a:solidFill>
            <a:round/>
            <a:headEnd/>
            <a:tailEnd/>
          </a:ln>
        </p:spPr>
        <p:txBody>
          <a:bodyPr/>
          <a:lstStyle/>
          <a:p>
            <a:endParaRPr lang="zh-CN" altLang="en-US"/>
          </a:p>
        </p:txBody>
      </p:sp>
      <p:sp>
        <p:nvSpPr>
          <p:cNvPr id="101435" name="Line 60"/>
          <p:cNvSpPr>
            <a:spLocks noChangeShapeType="1"/>
          </p:cNvSpPr>
          <p:nvPr/>
        </p:nvSpPr>
        <p:spPr bwMode="auto">
          <a:xfrm>
            <a:off x="636588" y="5803900"/>
            <a:ext cx="0" cy="93663"/>
          </a:xfrm>
          <a:prstGeom prst="line">
            <a:avLst/>
          </a:prstGeom>
          <a:noFill/>
          <a:ln w="9525">
            <a:solidFill>
              <a:schemeClr val="tx1"/>
            </a:solidFill>
            <a:round/>
            <a:headEnd/>
            <a:tailEnd/>
          </a:ln>
        </p:spPr>
        <p:txBody>
          <a:bodyPr/>
          <a:lstStyle/>
          <a:p>
            <a:endParaRPr lang="zh-CN" altLang="en-US"/>
          </a:p>
        </p:txBody>
      </p:sp>
      <p:sp>
        <p:nvSpPr>
          <p:cNvPr id="101436" name="Text Box 61"/>
          <p:cNvSpPr txBox="1">
            <a:spLocks noChangeArrowheads="1"/>
          </p:cNvSpPr>
          <p:nvPr/>
        </p:nvSpPr>
        <p:spPr bwMode="auto">
          <a:xfrm>
            <a:off x="739775" y="3243263"/>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1437" name="Text Box 62"/>
          <p:cNvSpPr txBox="1">
            <a:spLocks noChangeArrowheads="1"/>
          </p:cNvSpPr>
          <p:nvPr/>
        </p:nvSpPr>
        <p:spPr bwMode="auto">
          <a:xfrm>
            <a:off x="1328738" y="4745038"/>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1438" name="Text Box 63"/>
          <p:cNvSpPr txBox="1">
            <a:spLocks noChangeArrowheads="1"/>
          </p:cNvSpPr>
          <p:nvPr/>
        </p:nvSpPr>
        <p:spPr bwMode="auto">
          <a:xfrm>
            <a:off x="1355725" y="4037013"/>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1439" name="Line 64"/>
          <p:cNvSpPr>
            <a:spLocks noChangeShapeType="1"/>
          </p:cNvSpPr>
          <p:nvPr/>
        </p:nvSpPr>
        <p:spPr bwMode="auto">
          <a:xfrm>
            <a:off x="5289550" y="4694238"/>
            <a:ext cx="0" cy="93662"/>
          </a:xfrm>
          <a:prstGeom prst="line">
            <a:avLst/>
          </a:prstGeom>
          <a:noFill/>
          <a:ln w="9525">
            <a:solidFill>
              <a:schemeClr val="tx1"/>
            </a:solidFill>
            <a:round/>
            <a:headEnd/>
            <a:tailEnd/>
          </a:ln>
        </p:spPr>
        <p:txBody>
          <a:bodyPr/>
          <a:lstStyle/>
          <a:p>
            <a:endParaRPr lang="zh-CN" altLang="en-US"/>
          </a:p>
        </p:txBody>
      </p:sp>
      <p:sp>
        <p:nvSpPr>
          <p:cNvPr id="101440" name="Line 65"/>
          <p:cNvSpPr>
            <a:spLocks noChangeShapeType="1"/>
          </p:cNvSpPr>
          <p:nvPr/>
        </p:nvSpPr>
        <p:spPr bwMode="auto">
          <a:xfrm>
            <a:off x="5530850" y="4694238"/>
            <a:ext cx="0" cy="93662"/>
          </a:xfrm>
          <a:prstGeom prst="line">
            <a:avLst/>
          </a:prstGeom>
          <a:noFill/>
          <a:ln w="9525">
            <a:solidFill>
              <a:schemeClr val="tx1"/>
            </a:solidFill>
            <a:round/>
            <a:headEnd/>
            <a:tailEnd/>
          </a:ln>
        </p:spPr>
        <p:txBody>
          <a:bodyPr/>
          <a:lstStyle/>
          <a:p>
            <a:endParaRPr lang="zh-CN" altLang="en-US"/>
          </a:p>
        </p:txBody>
      </p:sp>
      <p:sp>
        <p:nvSpPr>
          <p:cNvPr id="101441" name="Line 66"/>
          <p:cNvSpPr>
            <a:spLocks noChangeShapeType="1"/>
          </p:cNvSpPr>
          <p:nvPr/>
        </p:nvSpPr>
        <p:spPr bwMode="auto">
          <a:xfrm>
            <a:off x="7456488" y="4976813"/>
            <a:ext cx="962025"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01442" name="Line 67"/>
          <p:cNvSpPr>
            <a:spLocks noChangeShapeType="1"/>
          </p:cNvSpPr>
          <p:nvPr/>
        </p:nvSpPr>
        <p:spPr bwMode="auto">
          <a:xfrm>
            <a:off x="8418513" y="4883150"/>
            <a:ext cx="0" cy="187325"/>
          </a:xfrm>
          <a:prstGeom prst="line">
            <a:avLst/>
          </a:prstGeom>
          <a:noFill/>
          <a:ln w="9525">
            <a:solidFill>
              <a:schemeClr val="tx1"/>
            </a:solidFill>
            <a:round/>
            <a:headEnd/>
            <a:tailEnd/>
          </a:ln>
        </p:spPr>
        <p:txBody>
          <a:bodyPr/>
          <a:lstStyle/>
          <a:p>
            <a:endParaRPr lang="zh-CN" altLang="en-US"/>
          </a:p>
        </p:txBody>
      </p:sp>
      <p:sp>
        <p:nvSpPr>
          <p:cNvPr id="101443" name="Line 68"/>
          <p:cNvSpPr>
            <a:spLocks noChangeShapeType="1"/>
          </p:cNvSpPr>
          <p:nvPr/>
        </p:nvSpPr>
        <p:spPr bwMode="auto">
          <a:xfrm>
            <a:off x="7937500" y="4694238"/>
            <a:ext cx="0" cy="93662"/>
          </a:xfrm>
          <a:prstGeom prst="line">
            <a:avLst/>
          </a:prstGeom>
          <a:noFill/>
          <a:ln w="9525">
            <a:solidFill>
              <a:schemeClr val="tx1"/>
            </a:solidFill>
            <a:round/>
            <a:headEnd/>
            <a:tailEnd/>
          </a:ln>
        </p:spPr>
        <p:txBody>
          <a:bodyPr/>
          <a:lstStyle/>
          <a:p>
            <a:endParaRPr lang="zh-CN" altLang="en-US"/>
          </a:p>
        </p:txBody>
      </p:sp>
      <p:sp>
        <p:nvSpPr>
          <p:cNvPr id="101444" name="Line 69"/>
          <p:cNvSpPr>
            <a:spLocks noChangeShapeType="1"/>
          </p:cNvSpPr>
          <p:nvPr/>
        </p:nvSpPr>
        <p:spPr bwMode="auto">
          <a:xfrm>
            <a:off x="6492875" y="4694238"/>
            <a:ext cx="0" cy="93662"/>
          </a:xfrm>
          <a:prstGeom prst="line">
            <a:avLst/>
          </a:prstGeom>
          <a:noFill/>
          <a:ln w="9525">
            <a:solidFill>
              <a:schemeClr val="tx1"/>
            </a:solidFill>
            <a:round/>
            <a:headEnd/>
            <a:tailEnd/>
          </a:ln>
        </p:spPr>
        <p:txBody>
          <a:bodyPr/>
          <a:lstStyle/>
          <a:p>
            <a:endParaRPr lang="zh-CN" altLang="en-US"/>
          </a:p>
        </p:txBody>
      </p:sp>
      <p:sp>
        <p:nvSpPr>
          <p:cNvPr id="101445" name="Text Box 70"/>
          <p:cNvSpPr txBox="1">
            <a:spLocks noChangeArrowheads="1"/>
          </p:cNvSpPr>
          <p:nvPr/>
        </p:nvSpPr>
        <p:spPr bwMode="auto">
          <a:xfrm>
            <a:off x="6954838" y="4398963"/>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1446" name="Text Box 71"/>
          <p:cNvSpPr txBox="1">
            <a:spLocks noChangeArrowheads="1"/>
          </p:cNvSpPr>
          <p:nvPr/>
        </p:nvSpPr>
        <p:spPr bwMode="auto">
          <a:xfrm>
            <a:off x="8139113" y="439896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1447" name="Text Box 72"/>
          <p:cNvSpPr txBox="1">
            <a:spLocks noChangeArrowheads="1"/>
          </p:cNvSpPr>
          <p:nvPr/>
        </p:nvSpPr>
        <p:spPr bwMode="auto">
          <a:xfrm>
            <a:off x="3286116" y="2857496"/>
            <a:ext cx="1200150" cy="396875"/>
          </a:xfrm>
          <a:prstGeom prst="rect">
            <a:avLst/>
          </a:prstGeom>
          <a:noFill/>
          <a:ln w="9525">
            <a:noFill/>
            <a:miter lim="800000"/>
            <a:headEnd/>
            <a:tailEnd/>
          </a:ln>
        </p:spPr>
        <p:txBody>
          <a:bodyPr wrap="none">
            <a:spAutoFit/>
          </a:bodyPr>
          <a:lstStyle/>
          <a:p>
            <a:pPr algn="l"/>
            <a:r>
              <a:rPr kumimoji="1" lang="zh-CN" altLang="en-US" sz="2000" dirty="0">
                <a:solidFill>
                  <a:srgbClr val="333399"/>
                </a:solidFill>
                <a:latin typeface="Arial" pitchFamily="34" charset="0"/>
                <a:ea typeface="黑体" pitchFamily="49" charset="-122"/>
              </a:rPr>
              <a:t>时分复用</a:t>
            </a:r>
          </a:p>
        </p:txBody>
      </p:sp>
      <p:sp>
        <p:nvSpPr>
          <p:cNvPr id="101448" name="Text Box 73"/>
          <p:cNvSpPr txBox="1">
            <a:spLocks noChangeArrowheads="1"/>
          </p:cNvSpPr>
          <p:nvPr/>
        </p:nvSpPr>
        <p:spPr bwMode="auto">
          <a:xfrm>
            <a:off x="5772150" y="4926013"/>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#2</a:t>
            </a:r>
          </a:p>
        </p:txBody>
      </p:sp>
      <p:sp>
        <p:nvSpPr>
          <p:cNvPr id="101449" name="Text Box 74"/>
          <p:cNvSpPr txBox="1">
            <a:spLocks noChangeArrowheads="1"/>
          </p:cNvSpPr>
          <p:nvPr/>
        </p:nvSpPr>
        <p:spPr bwMode="auto">
          <a:xfrm>
            <a:off x="6781800" y="4926013"/>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#3</a:t>
            </a:r>
          </a:p>
        </p:txBody>
      </p:sp>
      <p:sp>
        <p:nvSpPr>
          <p:cNvPr id="101450" name="Text Box 75"/>
          <p:cNvSpPr txBox="1">
            <a:spLocks noChangeArrowheads="1"/>
          </p:cNvSpPr>
          <p:nvPr/>
        </p:nvSpPr>
        <p:spPr bwMode="auto">
          <a:xfrm>
            <a:off x="7743825" y="4926013"/>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#4</a:t>
            </a:r>
          </a:p>
        </p:txBody>
      </p:sp>
      <p:sp>
        <p:nvSpPr>
          <p:cNvPr id="101451" name="Line 76"/>
          <p:cNvSpPr>
            <a:spLocks noChangeShapeType="1"/>
          </p:cNvSpPr>
          <p:nvPr/>
        </p:nvSpPr>
        <p:spPr bwMode="auto">
          <a:xfrm>
            <a:off x="5129213" y="5322888"/>
            <a:ext cx="1203325" cy="376237"/>
          </a:xfrm>
          <a:prstGeom prst="line">
            <a:avLst/>
          </a:prstGeom>
          <a:noFill/>
          <a:ln w="9525">
            <a:solidFill>
              <a:schemeClr val="tx1"/>
            </a:solidFill>
            <a:round/>
            <a:headEnd/>
            <a:tailEnd/>
          </a:ln>
        </p:spPr>
        <p:txBody>
          <a:bodyPr/>
          <a:lstStyle/>
          <a:p>
            <a:endParaRPr lang="zh-CN" altLang="en-US"/>
          </a:p>
        </p:txBody>
      </p:sp>
      <p:sp>
        <p:nvSpPr>
          <p:cNvPr id="101452" name="Line 77"/>
          <p:cNvSpPr>
            <a:spLocks noChangeShapeType="1"/>
          </p:cNvSpPr>
          <p:nvPr/>
        </p:nvSpPr>
        <p:spPr bwMode="auto">
          <a:xfrm>
            <a:off x="6011863" y="5322888"/>
            <a:ext cx="481012" cy="376237"/>
          </a:xfrm>
          <a:prstGeom prst="line">
            <a:avLst/>
          </a:prstGeom>
          <a:noFill/>
          <a:ln w="9525">
            <a:solidFill>
              <a:schemeClr val="tx1"/>
            </a:solidFill>
            <a:round/>
            <a:headEnd/>
            <a:tailEnd/>
          </a:ln>
        </p:spPr>
        <p:txBody>
          <a:bodyPr/>
          <a:lstStyle/>
          <a:p>
            <a:endParaRPr lang="zh-CN" altLang="en-US"/>
          </a:p>
        </p:txBody>
      </p:sp>
      <p:sp>
        <p:nvSpPr>
          <p:cNvPr id="101453" name="Line 78"/>
          <p:cNvSpPr>
            <a:spLocks noChangeShapeType="1"/>
          </p:cNvSpPr>
          <p:nvPr/>
        </p:nvSpPr>
        <p:spPr bwMode="auto">
          <a:xfrm flipH="1">
            <a:off x="6573838" y="5322888"/>
            <a:ext cx="401637" cy="376237"/>
          </a:xfrm>
          <a:prstGeom prst="line">
            <a:avLst/>
          </a:prstGeom>
          <a:noFill/>
          <a:ln w="9525">
            <a:solidFill>
              <a:schemeClr val="tx1"/>
            </a:solidFill>
            <a:round/>
            <a:headEnd/>
            <a:tailEnd/>
          </a:ln>
        </p:spPr>
        <p:txBody>
          <a:bodyPr/>
          <a:lstStyle/>
          <a:p>
            <a:endParaRPr lang="zh-CN" altLang="en-US"/>
          </a:p>
        </p:txBody>
      </p:sp>
      <p:sp>
        <p:nvSpPr>
          <p:cNvPr id="101454" name="Line 79"/>
          <p:cNvSpPr>
            <a:spLocks noChangeShapeType="1"/>
          </p:cNvSpPr>
          <p:nvPr/>
        </p:nvSpPr>
        <p:spPr bwMode="auto">
          <a:xfrm flipV="1">
            <a:off x="6734175" y="5322888"/>
            <a:ext cx="1203325" cy="376237"/>
          </a:xfrm>
          <a:prstGeom prst="line">
            <a:avLst/>
          </a:prstGeom>
          <a:noFill/>
          <a:ln w="9525">
            <a:solidFill>
              <a:schemeClr val="tx1"/>
            </a:solidFill>
            <a:round/>
            <a:headEnd/>
            <a:tailEnd/>
          </a:ln>
        </p:spPr>
        <p:txBody>
          <a:bodyPr/>
          <a:lstStyle/>
          <a:p>
            <a:endParaRPr lang="zh-CN" altLang="en-US"/>
          </a:p>
        </p:txBody>
      </p:sp>
      <p:sp>
        <p:nvSpPr>
          <p:cNvPr id="101455" name="Text Box 80"/>
          <p:cNvSpPr txBox="1">
            <a:spLocks noChangeArrowheads="1"/>
          </p:cNvSpPr>
          <p:nvPr/>
        </p:nvSpPr>
        <p:spPr bwMode="auto">
          <a:xfrm>
            <a:off x="93663" y="2689225"/>
            <a:ext cx="692150" cy="396875"/>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Arial" pitchFamily="34" charset="0"/>
                <a:ea typeface="黑体" pitchFamily="49" charset="-122"/>
              </a:rPr>
              <a:t>用户</a:t>
            </a:r>
          </a:p>
        </p:txBody>
      </p:sp>
      <p:sp>
        <p:nvSpPr>
          <p:cNvPr id="101456" name="Line 81"/>
          <p:cNvSpPr>
            <a:spLocks noChangeShapeType="1"/>
          </p:cNvSpPr>
          <p:nvPr/>
        </p:nvSpPr>
        <p:spPr bwMode="auto">
          <a:xfrm>
            <a:off x="557213" y="3660775"/>
            <a:ext cx="2646362" cy="0"/>
          </a:xfrm>
          <a:prstGeom prst="line">
            <a:avLst/>
          </a:prstGeom>
          <a:noFill/>
          <a:ln w="28575">
            <a:solidFill>
              <a:srgbClr val="333399"/>
            </a:solidFill>
            <a:round/>
            <a:headEnd/>
            <a:tailEnd type="triangle" w="sm" len="med"/>
          </a:ln>
        </p:spPr>
        <p:txBody>
          <a:bodyPr/>
          <a:lstStyle/>
          <a:p>
            <a:endParaRPr lang="zh-CN" altLang="en-US"/>
          </a:p>
        </p:txBody>
      </p:sp>
      <p:sp>
        <p:nvSpPr>
          <p:cNvPr id="101457" name="Line 82"/>
          <p:cNvSpPr>
            <a:spLocks noChangeShapeType="1"/>
          </p:cNvSpPr>
          <p:nvPr/>
        </p:nvSpPr>
        <p:spPr bwMode="auto">
          <a:xfrm>
            <a:off x="557213" y="4413250"/>
            <a:ext cx="2646362" cy="0"/>
          </a:xfrm>
          <a:prstGeom prst="line">
            <a:avLst/>
          </a:prstGeom>
          <a:noFill/>
          <a:ln w="28575">
            <a:solidFill>
              <a:srgbClr val="333399"/>
            </a:solidFill>
            <a:round/>
            <a:headEnd/>
            <a:tailEnd type="triangle" w="sm" len="med"/>
          </a:ln>
        </p:spPr>
        <p:txBody>
          <a:bodyPr/>
          <a:lstStyle/>
          <a:p>
            <a:endParaRPr lang="zh-CN" altLang="en-US"/>
          </a:p>
        </p:txBody>
      </p:sp>
      <p:sp>
        <p:nvSpPr>
          <p:cNvPr id="101458" name="Line 83"/>
          <p:cNvSpPr>
            <a:spLocks noChangeShapeType="1"/>
          </p:cNvSpPr>
          <p:nvPr/>
        </p:nvSpPr>
        <p:spPr bwMode="auto">
          <a:xfrm>
            <a:off x="557213" y="5164138"/>
            <a:ext cx="2646362" cy="0"/>
          </a:xfrm>
          <a:prstGeom prst="line">
            <a:avLst/>
          </a:prstGeom>
          <a:noFill/>
          <a:ln w="28575">
            <a:solidFill>
              <a:srgbClr val="333399"/>
            </a:solidFill>
            <a:round/>
            <a:headEnd/>
            <a:tailEnd type="triangle" w="sm" len="med"/>
          </a:ln>
        </p:spPr>
        <p:txBody>
          <a:bodyPr/>
          <a:lstStyle/>
          <a:p>
            <a:endParaRPr lang="zh-CN" altLang="en-US"/>
          </a:p>
        </p:txBody>
      </p:sp>
      <p:sp>
        <p:nvSpPr>
          <p:cNvPr id="101459" name="Line 84"/>
          <p:cNvSpPr>
            <a:spLocks noChangeShapeType="1"/>
          </p:cNvSpPr>
          <p:nvPr/>
        </p:nvSpPr>
        <p:spPr bwMode="auto">
          <a:xfrm>
            <a:off x="557213" y="5916613"/>
            <a:ext cx="2646362" cy="0"/>
          </a:xfrm>
          <a:prstGeom prst="line">
            <a:avLst/>
          </a:prstGeom>
          <a:noFill/>
          <a:ln w="28575">
            <a:solidFill>
              <a:srgbClr val="333399"/>
            </a:solidFill>
            <a:round/>
            <a:headEnd/>
            <a:tailEnd type="triangle" w="sm" len="med"/>
          </a:ln>
        </p:spPr>
        <p:txBody>
          <a:bodyPr/>
          <a:lstStyle/>
          <a:p>
            <a:endParaRPr lang="zh-CN" altLang="en-US"/>
          </a:p>
        </p:txBody>
      </p:sp>
      <p:grpSp>
        <p:nvGrpSpPr>
          <p:cNvPr id="101460" name="Group 85"/>
          <p:cNvGrpSpPr>
            <a:grpSpLocks/>
          </p:cNvGrpSpPr>
          <p:nvPr/>
        </p:nvGrpSpPr>
        <p:grpSpPr bwMode="auto">
          <a:xfrm>
            <a:off x="4572000" y="4219575"/>
            <a:ext cx="3830638" cy="1079500"/>
            <a:chOff x="1655" y="1570"/>
            <a:chExt cx="2904" cy="1497"/>
          </a:xfrm>
        </p:grpSpPr>
        <p:sp>
          <p:nvSpPr>
            <p:cNvPr id="101463" name="Line 86"/>
            <p:cNvSpPr>
              <a:spLocks noChangeShapeType="1"/>
            </p:cNvSpPr>
            <p:nvPr/>
          </p:nvSpPr>
          <p:spPr bwMode="auto">
            <a:xfrm>
              <a:off x="1655" y="1570"/>
              <a:ext cx="0" cy="1497"/>
            </a:xfrm>
            <a:prstGeom prst="line">
              <a:avLst/>
            </a:prstGeom>
            <a:noFill/>
            <a:ln w="28575">
              <a:solidFill>
                <a:schemeClr val="hlink"/>
              </a:solidFill>
              <a:prstDash val="dash"/>
              <a:round/>
              <a:headEnd/>
              <a:tailEnd/>
            </a:ln>
          </p:spPr>
          <p:txBody>
            <a:bodyPr/>
            <a:lstStyle/>
            <a:p>
              <a:endParaRPr lang="zh-CN" altLang="en-US"/>
            </a:p>
          </p:txBody>
        </p:sp>
        <p:sp>
          <p:nvSpPr>
            <p:cNvPr id="101464" name="Line 87"/>
            <p:cNvSpPr>
              <a:spLocks noChangeShapeType="1"/>
            </p:cNvSpPr>
            <p:nvPr/>
          </p:nvSpPr>
          <p:spPr bwMode="auto">
            <a:xfrm>
              <a:off x="2381" y="1570"/>
              <a:ext cx="0" cy="1497"/>
            </a:xfrm>
            <a:prstGeom prst="line">
              <a:avLst/>
            </a:prstGeom>
            <a:noFill/>
            <a:ln w="28575">
              <a:solidFill>
                <a:schemeClr val="hlink"/>
              </a:solidFill>
              <a:prstDash val="dash"/>
              <a:round/>
              <a:headEnd/>
              <a:tailEnd/>
            </a:ln>
          </p:spPr>
          <p:txBody>
            <a:bodyPr/>
            <a:lstStyle/>
            <a:p>
              <a:endParaRPr lang="zh-CN" altLang="en-US"/>
            </a:p>
          </p:txBody>
        </p:sp>
        <p:sp>
          <p:nvSpPr>
            <p:cNvPr id="101465" name="Line 88"/>
            <p:cNvSpPr>
              <a:spLocks noChangeShapeType="1"/>
            </p:cNvSpPr>
            <p:nvPr/>
          </p:nvSpPr>
          <p:spPr bwMode="auto">
            <a:xfrm>
              <a:off x="3107" y="1570"/>
              <a:ext cx="0" cy="1497"/>
            </a:xfrm>
            <a:prstGeom prst="line">
              <a:avLst/>
            </a:prstGeom>
            <a:noFill/>
            <a:ln w="28575">
              <a:solidFill>
                <a:schemeClr val="hlink"/>
              </a:solidFill>
              <a:prstDash val="dash"/>
              <a:round/>
              <a:headEnd/>
              <a:tailEnd/>
            </a:ln>
          </p:spPr>
          <p:txBody>
            <a:bodyPr/>
            <a:lstStyle/>
            <a:p>
              <a:endParaRPr lang="zh-CN" altLang="en-US"/>
            </a:p>
          </p:txBody>
        </p:sp>
        <p:sp>
          <p:nvSpPr>
            <p:cNvPr id="101466" name="Line 89"/>
            <p:cNvSpPr>
              <a:spLocks noChangeShapeType="1"/>
            </p:cNvSpPr>
            <p:nvPr/>
          </p:nvSpPr>
          <p:spPr bwMode="auto">
            <a:xfrm>
              <a:off x="3833" y="1570"/>
              <a:ext cx="0" cy="1497"/>
            </a:xfrm>
            <a:prstGeom prst="line">
              <a:avLst/>
            </a:prstGeom>
            <a:noFill/>
            <a:ln w="28575">
              <a:solidFill>
                <a:schemeClr val="hlink"/>
              </a:solidFill>
              <a:prstDash val="dash"/>
              <a:round/>
              <a:headEnd/>
              <a:tailEnd/>
            </a:ln>
          </p:spPr>
          <p:txBody>
            <a:bodyPr/>
            <a:lstStyle/>
            <a:p>
              <a:endParaRPr lang="zh-CN" altLang="en-US"/>
            </a:p>
          </p:txBody>
        </p:sp>
        <p:sp>
          <p:nvSpPr>
            <p:cNvPr id="101467" name="Line 90"/>
            <p:cNvSpPr>
              <a:spLocks noChangeShapeType="1"/>
            </p:cNvSpPr>
            <p:nvPr/>
          </p:nvSpPr>
          <p:spPr bwMode="auto">
            <a:xfrm>
              <a:off x="4559" y="1570"/>
              <a:ext cx="0" cy="1497"/>
            </a:xfrm>
            <a:prstGeom prst="line">
              <a:avLst/>
            </a:prstGeom>
            <a:noFill/>
            <a:ln w="28575">
              <a:solidFill>
                <a:schemeClr val="hlink"/>
              </a:solidFill>
              <a:prstDash val="dash"/>
              <a:round/>
              <a:headEnd/>
              <a:tailEnd/>
            </a:ln>
          </p:spPr>
          <p:txBody>
            <a:bodyPr/>
            <a:lstStyle/>
            <a:p>
              <a:endParaRPr lang="zh-CN" altLang="en-US"/>
            </a:p>
          </p:txBody>
        </p:sp>
      </p:grpSp>
      <p:sp>
        <p:nvSpPr>
          <p:cNvPr id="101461" name="Text Box 91"/>
          <p:cNvSpPr txBox="1">
            <a:spLocks noChangeArrowheads="1"/>
          </p:cNvSpPr>
          <p:nvPr/>
        </p:nvSpPr>
        <p:spPr bwMode="auto">
          <a:xfrm>
            <a:off x="355600" y="1052513"/>
            <a:ext cx="8537575" cy="830997"/>
          </a:xfrm>
          <a:prstGeom prst="rect">
            <a:avLst/>
          </a:prstGeom>
          <a:noFill/>
          <a:ln w="9525">
            <a:noFill/>
            <a:miter lim="800000"/>
            <a:headEnd/>
            <a:tailEnd/>
          </a:ln>
        </p:spPr>
        <p:txBody>
          <a:bodyPr wrap="square">
            <a:spAutoFit/>
          </a:bodyPr>
          <a:lstStyle/>
          <a:p>
            <a:pPr marL="342000" indent="-342000" algn="l">
              <a:spcBef>
                <a:spcPts val="600"/>
              </a:spcBef>
              <a:buClr>
                <a:schemeClr val="hlink"/>
              </a:buClr>
              <a:buFontTx/>
              <a:buChar char="•"/>
            </a:pPr>
            <a:r>
              <a:rPr lang="zh-CN" altLang="en-US" dirty="0">
                <a:latin typeface="+mn-lt"/>
                <a:ea typeface="+mn-ea"/>
              </a:rPr>
              <a:t>使用时分复用系统传送计算机数据时，由于计算机数据的突发性质，用户</a:t>
            </a:r>
            <a:r>
              <a:rPr lang="zh-CN" altLang="en-US" dirty="0">
                <a:solidFill>
                  <a:srgbClr val="C00000"/>
                </a:solidFill>
                <a:latin typeface="+mn-lt"/>
                <a:ea typeface="+mn-ea"/>
              </a:rPr>
              <a:t>对</a:t>
            </a:r>
            <a:r>
              <a:rPr lang="zh-CN" altLang="en-US" dirty="0">
                <a:latin typeface="+mn-lt"/>
                <a:ea typeface="+mn-ea"/>
              </a:rPr>
              <a:t>分配到的子信道的利用率一般</a:t>
            </a:r>
            <a:r>
              <a:rPr lang="zh-CN" altLang="en-US" dirty="0">
                <a:solidFill>
                  <a:srgbClr val="C00000"/>
                </a:solidFill>
                <a:latin typeface="+mn-lt"/>
                <a:ea typeface="+mn-ea"/>
              </a:rPr>
              <a:t>是不高的</a:t>
            </a:r>
            <a:r>
              <a:rPr lang="zh-CN" altLang="en-US" dirty="0">
                <a:latin typeface="+mn-lt"/>
                <a:ea typeface="+mn-ea"/>
              </a:rPr>
              <a:t>。 </a:t>
            </a:r>
          </a:p>
        </p:txBody>
      </p:sp>
      <p:sp>
        <p:nvSpPr>
          <p:cNvPr id="101462" name="Rectangle 92"/>
          <p:cNvSpPr>
            <a:spLocks noGrp="1" noChangeArrowheads="1"/>
          </p:cNvSpPr>
          <p:nvPr>
            <p:ph type="title"/>
          </p:nvPr>
        </p:nvSpPr>
        <p:spPr/>
        <p:txBody>
          <a:bodyPr/>
          <a:lstStyle/>
          <a:p>
            <a:pPr eaLnBrk="1" hangingPunct="1"/>
            <a:r>
              <a:rPr lang="zh-CN" altLang="en-US"/>
              <a:t>时分复用可能会造成线路资源的浪费</a:t>
            </a:r>
          </a:p>
        </p:txBody>
      </p:sp>
      <p:sp>
        <p:nvSpPr>
          <p:cNvPr id="93" name="矩形 92"/>
          <p:cNvSpPr/>
          <p:nvPr/>
        </p:nvSpPr>
        <p:spPr>
          <a:xfrm>
            <a:off x="1298165" y="5929330"/>
            <a:ext cx="1130695" cy="369332"/>
          </a:xfrm>
          <a:prstGeom prst="rect">
            <a:avLst/>
          </a:prstGeom>
        </p:spPr>
        <p:txBody>
          <a:bodyPr wrap="none">
            <a:spAutoFit/>
          </a:bodyPr>
          <a:lstStyle/>
          <a:p>
            <a:pPr eaLnBrk="1" hangingPunct="1"/>
            <a:r>
              <a:rPr lang="en-US" altLang="zh-CN" sz="1800" dirty="0"/>
              <a:t>time line </a:t>
            </a:r>
            <a:endParaRPr lang="zh-CN" altLang="zh-CN" sz="1800" dirty="0"/>
          </a:p>
        </p:txBody>
      </p:sp>
      <p:sp>
        <p:nvSpPr>
          <p:cNvPr id="94" name="矩形 93"/>
          <p:cNvSpPr/>
          <p:nvPr/>
        </p:nvSpPr>
        <p:spPr>
          <a:xfrm>
            <a:off x="4572000" y="3071810"/>
            <a:ext cx="4286280" cy="1107996"/>
          </a:xfrm>
          <a:prstGeom prst="rect">
            <a:avLst/>
          </a:prstGeom>
        </p:spPr>
        <p:txBody>
          <a:bodyPr wrap="square">
            <a:spAutoFit/>
          </a:bodyPr>
          <a:lstStyle/>
          <a:p>
            <a:pPr algn="l"/>
            <a:r>
              <a:rPr lang="zh-CN" altLang="zh-CN" sz="2200" dirty="0">
                <a:latin typeface="+mn-lt"/>
                <a:ea typeface="+mn-ea"/>
              </a:rPr>
              <a:t>当某用户暂时无数据发送时，在时分复用帧中分配给该用户的时隙只能处于空闲状态</a:t>
            </a:r>
            <a:r>
              <a:rPr lang="zh-CN" altLang="en-US" sz="2200" dirty="0">
                <a:latin typeface="+mn-lt"/>
                <a:ea typeface="黑体" pitchFamily="2" charset="-122"/>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3"/>
          <p:cNvPicPr>
            <a:picLocks noChangeAspect="1" noChangeArrowheads="1"/>
          </p:cNvPicPr>
          <p:nvPr/>
        </p:nvPicPr>
        <p:blipFill>
          <a:blip r:embed="rId3" cstate="print"/>
          <a:srcRect/>
          <a:stretch>
            <a:fillRect/>
          </a:stretch>
        </p:blipFill>
        <p:spPr bwMode="auto">
          <a:xfrm>
            <a:off x="1979613" y="1052513"/>
            <a:ext cx="5429250" cy="5172075"/>
          </a:xfrm>
          <a:prstGeom prst="rect">
            <a:avLst/>
          </a:prstGeom>
          <a:noFill/>
          <a:ln w="9525">
            <a:noFill/>
            <a:miter lim="800000"/>
            <a:headEnd/>
            <a:tailEnd/>
          </a:ln>
        </p:spPr>
      </p:pic>
      <p:sp>
        <p:nvSpPr>
          <p:cNvPr id="16387" name="Rectangle 4"/>
          <p:cNvSpPr>
            <a:spLocks noGrp="1" noChangeArrowheads="1"/>
          </p:cNvSpPr>
          <p:nvPr>
            <p:ph type="title"/>
          </p:nvPr>
        </p:nvSpPr>
        <p:spPr/>
        <p:txBody>
          <a:bodyPr/>
          <a:lstStyle/>
          <a:p>
            <a:pPr eaLnBrk="1" hangingPunct="1"/>
            <a:r>
              <a:rPr lang="en-US" altLang="zh-CN" sz="2400" dirty="0">
                <a:latin typeface="Gill Sans MT" panose="020B0502020104020203" pitchFamily="34" charset="0"/>
              </a:rPr>
              <a:t>Two signals with the same amplitude and phase, </a:t>
            </a:r>
            <a:br>
              <a:rPr lang="en-US" altLang="zh-CN" sz="2400" dirty="0">
                <a:latin typeface="Gill Sans MT" panose="020B0502020104020203" pitchFamily="34" charset="0"/>
              </a:rPr>
            </a:br>
            <a:r>
              <a:rPr lang="en-US" altLang="zh-CN" sz="2400" dirty="0">
                <a:latin typeface="Gill Sans MT" panose="020B0502020104020203" pitchFamily="34" charset="0"/>
              </a:rPr>
              <a:t>but different frequencies</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zh-CN" altLang="en-US" dirty="0"/>
              <a:t>统计时分复用</a:t>
            </a:r>
            <a:r>
              <a:rPr lang="en-US" altLang="zh-CN" dirty="0"/>
              <a:t>STDM (Statistic TDM)  </a:t>
            </a:r>
          </a:p>
        </p:txBody>
      </p:sp>
      <p:sp>
        <p:nvSpPr>
          <p:cNvPr id="102403" name="Freeform 85"/>
          <p:cNvSpPr>
            <a:spLocks/>
          </p:cNvSpPr>
          <p:nvPr/>
        </p:nvSpPr>
        <p:spPr bwMode="auto">
          <a:xfrm>
            <a:off x="6891338" y="3582988"/>
            <a:ext cx="269875"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102404" name="Freeform 86"/>
          <p:cNvSpPr>
            <a:spLocks/>
          </p:cNvSpPr>
          <p:nvPr/>
        </p:nvSpPr>
        <p:spPr bwMode="auto">
          <a:xfrm>
            <a:off x="7975600" y="3582988"/>
            <a:ext cx="269875"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102405" name="Freeform 87"/>
          <p:cNvSpPr>
            <a:spLocks/>
          </p:cNvSpPr>
          <p:nvPr/>
        </p:nvSpPr>
        <p:spPr bwMode="auto">
          <a:xfrm>
            <a:off x="7613650" y="3582988"/>
            <a:ext cx="271463"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CC00"/>
          </a:solidFill>
          <a:ln w="9525">
            <a:solidFill>
              <a:schemeClr val="tx1"/>
            </a:solidFill>
            <a:round/>
            <a:headEnd/>
            <a:tailEnd/>
          </a:ln>
        </p:spPr>
        <p:txBody>
          <a:bodyPr/>
          <a:lstStyle/>
          <a:p>
            <a:endParaRPr lang="zh-CN" altLang="en-US"/>
          </a:p>
        </p:txBody>
      </p:sp>
      <p:sp>
        <p:nvSpPr>
          <p:cNvPr id="102406" name="Freeform 88"/>
          <p:cNvSpPr>
            <a:spLocks/>
          </p:cNvSpPr>
          <p:nvPr/>
        </p:nvSpPr>
        <p:spPr bwMode="auto">
          <a:xfrm>
            <a:off x="7251700" y="3582988"/>
            <a:ext cx="271463"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CCECFF"/>
          </a:solidFill>
          <a:ln w="9525">
            <a:solidFill>
              <a:schemeClr val="tx1"/>
            </a:solidFill>
            <a:round/>
            <a:headEnd/>
            <a:tailEnd/>
          </a:ln>
        </p:spPr>
        <p:txBody>
          <a:bodyPr/>
          <a:lstStyle/>
          <a:p>
            <a:endParaRPr lang="zh-CN" altLang="en-US"/>
          </a:p>
        </p:txBody>
      </p:sp>
      <p:sp>
        <p:nvSpPr>
          <p:cNvPr id="102407" name="Freeform 89"/>
          <p:cNvSpPr>
            <a:spLocks/>
          </p:cNvSpPr>
          <p:nvPr/>
        </p:nvSpPr>
        <p:spPr bwMode="auto">
          <a:xfrm>
            <a:off x="6529388" y="3582988"/>
            <a:ext cx="271462"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102408" name="Freeform 90"/>
          <p:cNvSpPr>
            <a:spLocks/>
          </p:cNvSpPr>
          <p:nvPr/>
        </p:nvSpPr>
        <p:spPr bwMode="auto">
          <a:xfrm>
            <a:off x="6167438" y="3582988"/>
            <a:ext cx="271462"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FF99"/>
          </a:solidFill>
          <a:ln w="9525">
            <a:solidFill>
              <a:schemeClr val="tx1"/>
            </a:solidFill>
            <a:round/>
            <a:headEnd/>
            <a:tailEnd/>
          </a:ln>
        </p:spPr>
        <p:txBody>
          <a:bodyPr/>
          <a:lstStyle/>
          <a:p>
            <a:endParaRPr lang="zh-CN" altLang="en-US"/>
          </a:p>
        </p:txBody>
      </p:sp>
      <p:sp>
        <p:nvSpPr>
          <p:cNvPr id="102409" name="Freeform 91"/>
          <p:cNvSpPr>
            <a:spLocks/>
          </p:cNvSpPr>
          <p:nvPr/>
        </p:nvSpPr>
        <p:spPr bwMode="auto">
          <a:xfrm>
            <a:off x="5807075" y="3582988"/>
            <a:ext cx="269875" cy="403225"/>
          </a:xfrm>
          <a:custGeom>
            <a:avLst/>
            <a:gdLst>
              <a:gd name="T0" fmla="*/ 0 w 96"/>
              <a:gd name="T1" fmla="*/ 192 h 192"/>
              <a:gd name="T2" fmla="*/ 0 w 96"/>
              <a:gd name="T3" fmla="*/ 0 h 192"/>
              <a:gd name="T4" fmla="*/ 96 w 96"/>
              <a:gd name="T5" fmla="*/ 0 h 192"/>
              <a:gd name="T6" fmla="*/ 96 w 96"/>
              <a:gd name="T7" fmla="*/ 192 h 192"/>
              <a:gd name="T8" fmla="*/ 0 60000 65536"/>
              <a:gd name="T9" fmla="*/ 0 60000 65536"/>
              <a:gd name="T10" fmla="*/ 0 60000 65536"/>
              <a:gd name="T11" fmla="*/ 0 60000 65536"/>
              <a:gd name="T12" fmla="*/ 0 w 96"/>
              <a:gd name="T13" fmla="*/ 0 h 192"/>
              <a:gd name="T14" fmla="*/ 96 w 96"/>
              <a:gd name="T15" fmla="*/ 192 h 192"/>
            </a:gdLst>
            <a:ahLst/>
            <a:cxnLst>
              <a:cxn ang="T8">
                <a:pos x="T0" y="T1"/>
              </a:cxn>
              <a:cxn ang="T9">
                <a:pos x="T2" y="T3"/>
              </a:cxn>
              <a:cxn ang="T10">
                <a:pos x="T4" y="T5"/>
              </a:cxn>
              <a:cxn ang="T11">
                <a:pos x="T6" y="T7"/>
              </a:cxn>
            </a:cxnLst>
            <a:rect l="T12" t="T13" r="T14" b="T15"/>
            <a:pathLst>
              <a:path w="96" h="192">
                <a:moveTo>
                  <a:pt x="0" y="192"/>
                </a:moveTo>
                <a:lnTo>
                  <a:pt x="0" y="0"/>
                </a:lnTo>
                <a:lnTo>
                  <a:pt x="96" y="0"/>
                </a:lnTo>
                <a:lnTo>
                  <a:pt x="96" y="192"/>
                </a:lnTo>
              </a:path>
            </a:pathLst>
          </a:custGeom>
          <a:solidFill>
            <a:srgbClr val="FFCCFF"/>
          </a:solidFill>
          <a:ln w="9525">
            <a:solidFill>
              <a:schemeClr val="tx1"/>
            </a:solidFill>
            <a:round/>
            <a:headEnd/>
            <a:tailEnd/>
          </a:ln>
        </p:spPr>
        <p:txBody>
          <a:bodyPr/>
          <a:lstStyle/>
          <a:p>
            <a:endParaRPr lang="zh-CN" altLang="en-US"/>
          </a:p>
        </p:txBody>
      </p:sp>
      <p:sp>
        <p:nvSpPr>
          <p:cNvPr id="102410" name="Text Box 92"/>
          <p:cNvSpPr txBox="1">
            <a:spLocks noChangeArrowheads="1"/>
          </p:cNvSpPr>
          <p:nvPr/>
        </p:nvSpPr>
        <p:spPr bwMode="auto">
          <a:xfrm>
            <a:off x="660400" y="1700213"/>
            <a:ext cx="692150" cy="396875"/>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Arial" pitchFamily="34" charset="0"/>
                <a:ea typeface="黑体" pitchFamily="49" charset="-122"/>
              </a:rPr>
              <a:t>用户</a:t>
            </a:r>
          </a:p>
        </p:txBody>
      </p:sp>
      <p:sp>
        <p:nvSpPr>
          <p:cNvPr id="102411" name="Freeform 93"/>
          <p:cNvSpPr>
            <a:spLocks/>
          </p:cNvSpPr>
          <p:nvPr/>
        </p:nvSpPr>
        <p:spPr bwMode="auto">
          <a:xfrm>
            <a:off x="3186113" y="2374900"/>
            <a:ext cx="633412" cy="403225"/>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102412" name="Freeform 94"/>
          <p:cNvSpPr>
            <a:spLocks/>
          </p:cNvSpPr>
          <p:nvPr/>
        </p:nvSpPr>
        <p:spPr bwMode="auto">
          <a:xfrm>
            <a:off x="1289050" y="3181350"/>
            <a:ext cx="1265238" cy="401638"/>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FF99"/>
          </a:solidFill>
          <a:ln w="9525">
            <a:solidFill>
              <a:schemeClr val="tx1"/>
            </a:solidFill>
            <a:round/>
            <a:headEnd/>
            <a:tailEnd/>
          </a:ln>
        </p:spPr>
        <p:txBody>
          <a:bodyPr/>
          <a:lstStyle/>
          <a:p>
            <a:endParaRPr lang="zh-CN" altLang="en-US"/>
          </a:p>
        </p:txBody>
      </p:sp>
      <p:sp>
        <p:nvSpPr>
          <p:cNvPr id="102413" name="Freeform 95"/>
          <p:cNvSpPr>
            <a:spLocks/>
          </p:cNvSpPr>
          <p:nvPr/>
        </p:nvSpPr>
        <p:spPr bwMode="auto">
          <a:xfrm>
            <a:off x="1920875" y="3986213"/>
            <a:ext cx="1265238" cy="403225"/>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ECFF"/>
          </a:solidFill>
          <a:ln w="9525">
            <a:solidFill>
              <a:schemeClr val="tx1"/>
            </a:solidFill>
            <a:round/>
            <a:headEnd/>
            <a:tailEnd/>
          </a:ln>
        </p:spPr>
        <p:txBody>
          <a:bodyPr/>
          <a:lstStyle/>
          <a:p>
            <a:endParaRPr lang="zh-CN" altLang="en-US"/>
          </a:p>
        </p:txBody>
      </p:sp>
      <p:sp>
        <p:nvSpPr>
          <p:cNvPr id="102414" name="Freeform 96"/>
          <p:cNvSpPr>
            <a:spLocks/>
          </p:cNvSpPr>
          <p:nvPr/>
        </p:nvSpPr>
        <p:spPr bwMode="auto">
          <a:xfrm>
            <a:off x="2554288" y="4791075"/>
            <a:ext cx="631825" cy="403225"/>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CCCC00"/>
          </a:solidFill>
          <a:ln w="9525">
            <a:solidFill>
              <a:schemeClr val="tx1"/>
            </a:solidFill>
            <a:round/>
            <a:headEnd/>
            <a:tailEnd/>
          </a:ln>
        </p:spPr>
        <p:txBody>
          <a:bodyPr/>
          <a:lstStyle/>
          <a:p>
            <a:endParaRPr lang="zh-CN" altLang="en-US"/>
          </a:p>
        </p:txBody>
      </p:sp>
      <p:sp>
        <p:nvSpPr>
          <p:cNvPr id="102415" name="Text Box 97"/>
          <p:cNvSpPr txBox="1">
            <a:spLocks noChangeArrowheads="1"/>
          </p:cNvSpPr>
          <p:nvPr/>
        </p:nvSpPr>
        <p:spPr bwMode="auto">
          <a:xfrm>
            <a:off x="755650" y="2338388"/>
            <a:ext cx="354013"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2416" name="Text Box 98"/>
          <p:cNvSpPr txBox="1">
            <a:spLocks noChangeArrowheads="1"/>
          </p:cNvSpPr>
          <p:nvPr/>
        </p:nvSpPr>
        <p:spPr bwMode="auto">
          <a:xfrm>
            <a:off x="755650" y="3143250"/>
            <a:ext cx="354013"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2417" name="Text Box 99"/>
          <p:cNvSpPr txBox="1">
            <a:spLocks noChangeArrowheads="1"/>
          </p:cNvSpPr>
          <p:nvPr/>
        </p:nvSpPr>
        <p:spPr bwMode="auto">
          <a:xfrm>
            <a:off x="755650" y="3949700"/>
            <a:ext cx="3683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2418" name="Text Box 100"/>
          <p:cNvSpPr txBox="1">
            <a:spLocks noChangeArrowheads="1"/>
          </p:cNvSpPr>
          <p:nvPr/>
        </p:nvSpPr>
        <p:spPr bwMode="auto">
          <a:xfrm>
            <a:off x="755650" y="4754563"/>
            <a:ext cx="3683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2419" name="Line 101"/>
          <p:cNvSpPr>
            <a:spLocks noChangeShapeType="1"/>
          </p:cNvSpPr>
          <p:nvPr/>
        </p:nvSpPr>
        <p:spPr bwMode="auto">
          <a:xfrm>
            <a:off x="5535613" y="3986213"/>
            <a:ext cx="2981325" cy="0"/>
          </a:xfrm>
          <a:prstGeom prst="line">
            <a:avLst/>
          </a:prstGeom>
          <a:noFill/>
          <a:ln w="28575">
            <a:solidFill>
              <a:srgbClr val="333399"/>
            </a:solidFill>
            <a:round/>
            <a:headEnd/>
            <a:tailEnd type="triangle" w="sm" len="med"/>
          </a:ln>
        </p:spPr>
        <p:txBody>
          <a:bodyPr/>
          <a:lstStyle/>
          <a:p>
            <a:endParaRPr lang="zh-CN" altLang="en-US"/>
          </a:p>
        </p:txBody>
      </p:sp>
      <p:sp>
        <p:nvSpPr>
          <p:cNvPr id="102420" name="Text Box 102"/>
          <p:cNvSpPr txBox="1">
            <a:spLocks noChangeArrowheads="1"/>
          </p:cNvSpPr>
          <p:nvPr/>
        </p:nvSpPr>
        <p:spPr bwMode="auto">
          <a:xfrm>
            <a:off x="3322638" y="2359025"/>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2421" name="Text Box 105"/>
          <p:cNvSpPr txBox="1">
            <a:spLocks noChangeArrowheads="1"/>
          </p:cNvSpPr>
          <p:nvPr/>
        </p:nvSpPr>
        <p:spPr bwMode="auto">
          <a:xfrm>
            <a:off x="1477963" y="316706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2422" name="Text Box 106"/>
          <p:cNvSpPr txBox="1">
            <a:spLocks noChangeArrowheads="1"/>
          </p:cNvSpPr>
          <p:nvPr/>
        </p:nvSpPr>
        <p:spPr bwMode="auto">
          <a:xfrm>
            <a:off x="2705100" y="3962400"/>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2423" name="Text Box 107"/>
          <p:cNvSpPr txBox="1">
            <a:spLocks noChangeArrowheads="1"/>
          </p:cNvSpPr>
          <p:nvPr/>
        </p:nvSpPr>
        <p:spPr bwMode="auto">
          <a:xfrm>
            <a:off x="2708275" y="4791075"/>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2424" name="Text Box 111"/>
          <p:cNvSpPr txBox="1">
            <a:spLocks noChangeArrowheads="1"/>
          </p:cNvSpPr>
          <p:nvPr/>
        </p:nvSpPr>
        <p:spPr bwMode="auto">
          <a:xfrm>
            <a:off x="4067175" y="2414588"/>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2425" name="Text Box 112"/>
          <p:cNvSpPr txBox="1">
            <a:spLocks noChangeArrowheads="1"/>
          </p:cNvSpPr>
          <p:nvPr/>
        </p:nvSpPr>
        <p:spPr bwMode="auto">
          <a:xfrm>
            <a:off x="4067175" y="3238500"/>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2426" name="Text Box 113"/>
          <p:cNvSpPr txBox="1">
            <a:spLocks noChangeArrowheads="1"/>
          </p:cNvSpPr>
          <p:nvPr/>
        </p:nvSpPr>
        <p:spPr bwMode="auto">
          <a:xfrm>
            <a:off x="4067175" y="4064000"/>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2427" name="Text Box 114"/>
          <p:cNvSpPr txBox="1">
            <a:spLocks noChangeArrowheads="1"/>
          </p:cNvSpPr>
          <p:nvPr/>
        </p:nvSpPr>
        <p:spPr bwMode="auto">
          <a:xfrm>
            <a:off x="4067175" y="4887913"/>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2428" name="Text Box 115"/>
          <p:cNvSpPr txBox="1">
            <a:spLocks noChangeArrowheads="1"/>
          </p:cNvSpPr>
          <p:nvPr/>
        </p:nvSpPr>
        <p:spPr bwMode="auto">
          <a:xfrm>
            <a:off x="8426450" y="3708400"/>
            <a:ext cx="25400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t</a:t>
            </a:r>
          </a:p>
        </p:txBody>
      </p:sp>
      <p:sp>
        <p:nvSpPr>
          <p:cNvPr id="102429" name="Line 116"/>
          <p:cNvSpPr>
            <a:spLocks noChangeShapeType="1"/>
          </p:cNvSpPr>
          <p:nvPr/>
        </p:nvSpPr>
        <p:spPr bwMode="auto">
          <a:xfrm>
            <a:off x="1920875" y="3482975"/>
            <a:ext cx="0" cy="100013"/>
          </a:xfrm>
          <a:prstGeom prst="line">
            <a:avLst/>
          </a:prstGeom>
          <a:noFill/>
          <a:ln w="9525">
            <a:solidFill>
              <a:schemeClr val="tx1"/>
            </a:solidFill>
            <a:round/>
            <a:headEnd/>
            <a:tailEnd/>
          </a:ln>
        </p:spPr>
        <p:txBody>
          <a:bodyPr/>
          <a:lstStyle/>
          <a:p>
            <a:endParaRPr lang="zh-CN" altLang="en-US"/>
          </a:p>
        </p:txBody>
      </p:sp>
      <p:sp>
        <p:nvSpPr>
          <p:cNvPr id="102430" name="Line 117"/>
          <p:cNvSpPr>
            <a:spLocks noChangeShapeType="1"/>
          </p:cNvSpPr>
          <p:nvPr/>
        </p:nvSpPr>
        <p:spPr bwMode="auto">
          <a:xfrm>
            <a:off x="2554288" y="4287838"/>
            <a:ext cx="0" cy="101600"/>
          </a:xfrm>
          <a:prstGeom prst="line">
            <a:avLst/>
          </a:prstGeom>
          <a:noFill/>
          <a:ln w="9525">
            <a:solidFill>
              <a:schemeClr val="tx1"/>
            </a:solidFill>
            <a:round/>
            <a:headEnd/>
            <a:tailEnd/>
          </a:ln>
        </p:spPr>
        <p:txBody>
          <a:bodyPr/>
          <a:lstStyle/>
          <a:p>
            <a:endParaRPr lang="zh-CN" altLang="en-US"/>
          </a:p>
        </p:txBody>
      </p:sp>
      <p:sp>
        <p:nvSpPr>
          <p:cNvPr id="102431" name="Line 118"/>
          <p:cNvSpPr>
            <a:spLocks noChangeShapeType="1"/>
          </p:cNvSpPr>
          <p:nvPr/>
        </p:nvSpPr>
        <p:spPr bwMode="auto">
          <a:xfrm>
            <a:off x="3186113" y="3482975"/>
            <a:ext cx="0" cy="100013"/>
          </a:xfrm>
          <a:prstGeom prst="line">
            <a:avLst/>
          </a:prstGeom>
          <a:noFill/>
          <a:ln w="9525">
            <a:solidFill>
              <a:schemeClr val="tx1"/>
            </a:solidFill>
            <a:round/>
            <a:headEnd/>
            <a:tailEnd/>
          </a:ln>
        </p:spPr>
        <p:txBody>
          <a:bodyPr/>
          <a:lstStyle/>
          <a:p>
            <a:endParaRPr lang="zh-CN" altLang="en-US"/>
          </a:p>
        </p:txBody>
      </p:sp>
      <p:sp>
        <p:nvSpPr>
          <p:cNvPr id="102432" name="Line 119"/>
          <p:cNvSpPr>
            <a:spLocks noChangeShapeType="1"/>
          </p:cNvSpPr>
          <p:nvPr/>
        </p:nvSpPr>
        <p:spPr bwMode="auto">
          <a:xfrm>
            <a:off x="1920875" y="5094288"/>
            <a:ext cx="0" cy="100012"/>
          </a:xfrm>
          <a:prstGeom prst="line">
            <a:avLst/>
          </a:prstGeom>
          <a:noFill/>
          <a:ln w="9525">
            <a:solidFill>
              <a:schemeClr val="tx1"/>
            </a:solidFill>
            <a:round/>
            <a:headEnd/>
            <a:tailEnd/>
          </a:ln>
        </p:spPr>
        <p:txBody>
          <a:bodyPr/>
          <a:lstStyle/>
          <a:p>
            <a:endParaRPr lang="zh-CN" altLang="en-US"/>
          </a:p>
        </p:txBody>
      </p:sp>
      <p:sp>
        <p:nvSpPr>
          <p:cNvPr id="102433" name="Line 120"/>
          <p:cNvSpPr>
            <a:spLocks noChangeShapeType="1"/>
          </p:cNvSpPr>
          <p:nvPr/>
        </p:nvSpPr>
        <p:spPr bwMode="auto">
          <a:xfrm>
            <a:off x="3819525" y="4287838"/>
            <a:ext cx="0" cy="101600"/>
          </a:xfrm>
          <a:prstGeom prst="line">
            <a:avLst/>
          </a:prstGeom>
          <a:noFill/>
          <a:ln w="9525">
            <a:solidFill>
              <a:schemeClr val="tx1"/>
            </a:solidFill>
            <a:round/>
            <a:headEnd/>
            <a:tailEnd/>
          </a:ln>
        </p:spPr>
        <p:txBody>
          <a:bodyPr/>
          <a:lstStyle/>
          <a:p>
            <a:endParaRPr lang="zh-CN" altLang="en-US"/>
          </a:p>
        </p:txBody>
      </p:sp>
      <p:sp>
        <p:nvSpPr>
          <p:cNvPr id="102434" name="Line 121"/>
          <p:cNvSpPr>
            <a:spLocks noChangeShapeType="1"/>
          </p:cNvSpPr>
          <p:nvPr/>
        </p:nvSpPr>
        <p:spPr bwMode="auto">
          <a:xfrm>
            <a:off x="3819525" y="5094288"/>
            <a:ext cx="0" cy="100012"/>
          </a:xfrm>
          <a:prstGeom prst="line">
            <a:avLst/>
          </a:prstGeom>
          <a:noFill/>
          <a:ln w="9525">
            <a:solidFill>
              <a:schemeClr val="tx1"/>
            </a:solidFill>
            <a:round/>
            <a:headEnd/>
            <a:tailEnd/>
          </a:ln>
        </p:spPr>
        <p:txBody>
          <a:bodyPr/>
          <a:lstStyle/>
          <a:p>
            <a:endParaRPr lang="zh-CN" altLang="en-US"/>
          </a:p>
        </p:txBody>
      </p:sp>
      <p:sp>
        <p:nvSpPr>
          <p:cNvPr id="102435" name="Line 122"/>
          <p:cNvSpPr>
            <a:spLocks noChangeShapeType="1"/>
          </p:cNvSpPr>
          <p:nvPr/>
        </p:nvSpPr>
        <p:spPr bwMode="auto">
          <a:xfrm>
            <a:off x="5716588" y="4087813"/>
            <a:ext cx="0" cy="200025"/>
          </a:xfrm>
          <a:prstGeom prst="line">
            <a:avLst/>
          </a:prstGeom>
          <a:noFill/>
          <a:ln w="9525">
            <a:solidFill>
              <a:schemeClr val="tx1"/>
            </a:solidFill>
            <a:round/>
            <a:headEnd/>
            <a:tailEnd/>
          </a:ln>
        </p:spPr>
        <p:txBody>
          <a:bodyPr/>
          <a:lstStyle/>
          <a:p>
            <a:endParaRPr lang="zh-CN" altLang="en-US"/>
          </a:p>
        </p:txBody>
      </p:sp>
      <p:sp>
        <p:nvSpPr>
          <p:cNvPr id="102436" name="Line 123"/>
          <p:cNvSpPr>
            <a:spLocks noChangeShapeType="1"/>
          </p:cNvSpPr>
          <p:nvPr/>
        </p:nvSpPr>
        <p:spPr bwMode="auto">
          <a:xfrm>
            <a:off x="6438900" y="4087813"/>
            <a:ext cx="0" cy="200025"/>
          </a:xfrm>
          <a:prstGeom prst="line">
            <a:avLst/>
          </a:prstGeom>
          <a:noFill/>
          <a:ln w="9525">
            <a:solidFill>
              <a:schemeClr val="tx1"/>
            </a:solidFill>
            <a:round/>
            <a:headEnd/>
            <a:tailEnd/>
          </a:ln>
        </p:spPr>
        <p:txBody>
          <a:bodyPr/>
          <a:lstStyle/>
          <a:p>
            <a:endParaRPr lang="zh-CN" altLang="en-US"/>
          </a:p>
        </p:txBody>
      </p:sp>
      <p:sp>
        <p:nvSpPr>
          <p:cNvPr id="102437" name="Line 124"/>
          <p:cNvSpPr>
            <a:spLocks noChangeShapeType="1"/>
          </p:cNvSpPr>
          <p:nvPr/>
        </p:nvSpPr>
        <p:spPr bwMode="auto">
          <a:xfrm>
            <a:off x="7161213" y="4087813"/>
            <a:ext cx="0" cy="200025"/>
          </a:xfrm>
          <a:prstGeom prst="line">
            <a:avLst/>
          </a:prstGeom>
          <a:noFill/>
          <a:ln w="9525">
            <a:solidFill>
              <a:schemeClr val="tx1"/>
            </a:solidFill>
            <a:round/>
            <a:headEnd/>
            <a:tailEnd/>
          </a:ln>
        </p:spPr>
        <p:txBody>
          <a:bodyPr/>
          <a:lstStyle/>
          <a:p>
            <a:endParaRPr lang="zh-CN" altLang="en-US"/>
          </a:p>
        </p:txBody>
      </p:sp>
      <p:sp>
        <p:nvSpPr>
          <p:cNvPr id="102438" name="Line 125"/>
          <p:cNvSpPr>
            <a:spLocks noChangeShapeType="1"/>
          </p:cNvSpPr>
          <p:nvPr/>
        </p:nvSpPr>
        <p:spPr bwMode="auto">
          <a:xfrm>
            <a:off x="5716588" y="4187825"/>
            <a:ext cx="7223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2439" name="Line 126"/>
          <p:cNvSpPr>
            <a:spLocks noChangeShapeType="1"/>
          </p:cNvSpPr>
          <p:nvPr/>
        </p:nvSpPr>
        <p:spPr bwMode="auto">
          <a:xfrm>
            <a:off x="6438900" y="4187825"/>
            <a:ext cx="7223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2440" name="Line 127"/>
          <p:cNvSpPr>
            <a:spLocks noChangeShapeType="1"/>
          </p:cNvSpPr>
          <p:nvPr/>
        </p:nvSpPr>
        <p:spPr bwMode="auto">
          <a:xfrm>
            <a:off x="7161213" y="4187825"/>
            <a:ext cx="723900"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2441" name="Text Box 128"/>
          <p:cNvSpPr txBox="1">
            <a:spLocks noChangeArrowheads="1"/>
          </p:cNvSpPr>
          <p:nvPr/>
        </p:nvSpPr>
        <p:spPr bwMode="auto">
          <a:xfrm>
            <a:off x="6076950" y="4892675"/>
            <a:ext cx="1763713"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3 </a:t>
            </a:r>
            <a:r>
              <a:rPr kumimoji="1" lang="zh-CN" altLang="en-US" sz="2000">
                <a:solidFill>
                  <a:srgbClr val="333399"/>
                </a:solidFill>
                <a:latin typeface="Arial" pitchFamily="34" charset="0"/>
                <a:ea typeface="黑体" pitchFamily="49" charset="-122"/>
              </a:rPr>
              <a:t>个 </a:t>
            </a:r>
            <a:r>
              <a:rPr kumimoji="1" lang="en-US" altLang="zh-CN" sz="2000">
                <a:solidFill>
                  <a:srgbClr val="333399"/>
                </a:solidFill>
                <a:latin typeface="Arial" pitchFamily="34" charset="0"/>
                <a:ea typeface="黑体" pitchFamily="49" charset="-122"/>
              </a:rPr>
              <a:t>STDM </a:t>
            </a:r>
            <a:r>
              <a:rPr kumimoji="1" lang="zh-CN" altLang="en-US" sz="2000">
                <a:solidFill>
                  <a:srgbClr val="333399"/>
                </a:solidFill>
                <a:latin typeface="Arial" pitchFamily="34" charset="0"/>
                <a:ea typeface="黑体" pitchFamily="49" charset="-122"/>
              </a:rPr>
              <a:t>帧</a:t>
            </a:r>
          </a:p>
        </p:txBody>
      </p:sp>
      <p:sp>
        <p:nvSpPr>
          <p:cNvPr id="102442" name="Text Box 129"/>
          <p:cNvSpPr txBox="1">
            <a:spLocks noChangeArrowheads="1"/>
          </p:cNvSpPr>
          <p:nvPr/>
        </p:nvSpPr>
        <p:spPr bwMode="auto">
          <a:xfrm>
            <a:off x="5826125" y="4095750"/>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#1</a:t>
            </a:r>
          </a:p>
        </p:txBody>
      </p:sp>
      <p:sp>
        <p:nvSpPr>
          <p:cNvPr id="102443" name="Line 130"/>
          <p:cNvSpPr>
            <a:spLocks noChangeShapeType="1"/>
          </p:cNvSpPr>
          <p:nvPr/>
        </p:nvSpPr>
        <p:spPr bwMode="auto">
          <a:xfrm>
            <a:off x="4284663" y="2774950"/>
            <a:ext cx="1160462" cy="808038"/>
          </a:xfrm>
          <a:prstGeom prst="line">
            <a:avLst/>
          </a:prstGeom>
          <a:noFill/>
          <a:ln w="28575">
            <a:solidFill>
              <a:srgbClr val="333399"/>
            </a:solidFill>
            <a:round/>
            <a:headEnd/>
            <a:tailEnd type="triangle" w="sm" len="med"/>
          </a:ln>
        </p:spPr>
        <p:txBody>
          <a:bodyPr/>
          <a:lstStyle/>
          <a:p>
            <a:endParaRPr lang="zh-CN" altLang="en-US"/>
          </a:p>
        </p:txBody>
      </p:sp>
      <p:sp>
        <p:nvSpPr>
          <p:cNvPr id="102444" name="Line 131"/>
          <p:cNvSpPr>
            <a:spLocks noChangeShapeType="1"/>
          </p:cNvSpPr>
          <p:nvPr/>
        </p:nvSpPr>
        <p:spPr bwMode="auto">
          <a:xfrm>
            <a:off x="4356100" y="3567113"/>
            <a:ext cx="998538" cy="217487"/>
          </a:xfrm>
          <a:prstGeom prst="line">
            <a:avLst/>
          </a:prstGeom>
          <a:noFill/>
          <a:ln w="28575">
            <a:solidFill>
              <a:srgbClr val="333399"/>
            </a:solidFill>
            <a:round/>
            <a:headEnd/>
            <a:tailEnd type="triangle" w="sm" len="med"/>
          </a:ln>
        </p:spPr>
        <p:txBody>
          <a:bodyPr/>
          <a:lstStyle/>
          <a:p>
            <a:endParaRPr lang="zh-CN" altLang="en-US"/>
          </a:p>
        </p:txBody>
      </p:sp>
      <p:sp>
        <p:nvSpPr>
          <p:cNvPr id="102445" name="Line 132"/>
          <p:cNvSpPr>
            <a:spLocks noChangeShapeType="1"/>
          </p:cNvSpPr>
          <p:nvPr/>
        </p:nvSpPr>
        <p:spPr bwMode="auto">
          <a:xfrm flipV="1">
            <a:off x="4356100" y="3986213"/>
            <a:ext cx="998538" cy="373062"/>
          </a:xfrm>
          <a:prstGeom prst="line">
            <a:avLst/>
          </a:prstGeom>
          <a:noFill/>
          <a:ln w="28575">
            <a:solidFill>
              <a:srgbClr val="333399"/>
            </a:solidFill>
            <a:round/>
            <a:headEnd/>
            <a:tailEnd type="triangle" w="sm" len="med"/>
          </a:ln>
        </p:spPr>
        <p:txBody>
          <a:bodyPr/>
          <a:lstStyle/>
          <a:p>
            <a:endParaRPr lang="zh-CN" altLang="en-US"/>
          </a:p>
        </p:txBody>
      </p:sp>
      <p:sp>
        <p:nvSpPr>
          <p:cNvPr id="102446" name="Line 133"/>
          <p:cNvSpPr>
            <a:spLocks noChangeShapeType="1"/>
          </p:cNvSpPr>
          <p:nvPr/>
        </p:nvSpPr>
        <p:spPr bwMode="auto">
          <a:xfrm flipV="1">
            <a:off x="4284663" y="4187825"/>
            <a:ext cx="1160462" cy="963613"/>
          </a:xfrm>
          <a:prstGeom prst="line">
            <a:avLst/>
          </a:prstGeom>
          <a:noFill/>
          <a:ln w="28575">
            <a:solidFill>
              <a:srgbClr val="333399"/>
            </a:solidFill>
            <a:round/>
            <a:headEnd/>
            <a:tailEnd type="triangle" w="sm" len="med"/>
          </a:ln>
        </p:spPr>
        <p:txBody>
          <a:bodyPr/>
          <a:lstStyle/>
          <a:p>
            <a:endParaRPr lang="zh-CN" altLang="en-US"/>
          </a:p>
        </p:txBody>
      </p:sp>
      <p:sp>
        <p:nvSpPr>
          <p:cNvPr id="102447" name="Text Box 134"/>
          <p:cNvSpPr txBox="1">
            <a:spLocks noChangeArrowheads="1"/>
          </p:cNvSpPr>
          <p:nvPr/>
        </p:nvSpPr>
        <p:spPr bwMode="auto">
          <a:xfrm>
            <a:off x="4356100" y="4503738"/>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④</a:t>
            </a:r>
          </a:p>
        </p:txBody>
      </p:sp>
      <p:sp>
        <p:nvSpPr>
          <p:cNvPr id="102448" name="Text Box 135"/>
          <p:cNvSpPr txBox="1">
            <a:spLocks noChangeArrowheads="1"/>
          </p:cNvSpPr>
          <p:nvPr/>
        </p:nvSpPr>
        <p:spPr bwMode="auto">
          <a:xfrm>
            <a:off x="4284663" y="3854450"/>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③</a:t>
            </a:r>
          </a:p>
        </p:txBody>
      </p:sp>
      <p:sp>
        <p:nvSpPr>
          <p:cNvPr id="102449" name="Text Box 136"/>
          <p:cNvSpPr txBox="1">
            <a:spLocks noChangeArrowheads="1"/>
          </p:cNvSpPr>
          <p:nvPr/>
        </p:nvSpPr>
        <p:spPr bwMode="auto">
          <a:xfrm>
            <a:off x="4284663" y="3206750"/>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②</a:t>
            </a:r>
          </a:p>
        </p:txBody>
      </p:sp>
      <p:sp>
        <p:nvSpPr>
          <p:cNvPr id="102450" name="Text Box 137"/>
          <p:cNvSpPr txBox="1">
            <a:spLocks noChangeArrowheads="1"/>
          </p:cNvSpPr>
          <p:nvPr/>
        </p:nvSpPr>
        <p:spPr bwMode="auto">
          <a:xfrm>
            <a:off x="4427538" y="2559050"/>
            <a:ext cx="438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①</a:t>
            </a:r>
          </a:p>
        </p:txBody>
      </p:sp>
      <p:sp>
        <p:nvSpPr>
          <p:cNvPr id="102451" name="Freeform 138"/>
          <p:cNvSpPr>
            <a:spLocks/>
          </p:cNvSpPr>
          <p:nvPr/>
        </p:nvSpPr>
        <p:spPr bwMode="auto">
          <a:xfrm>
            <a:off x="1289050" y="2374900"/>
            <a:ext cx="631825" cy="403225"/>
          </a:xfrm>
          <a:custGeom>
            <a:avLst/>
            <a:gdLst>
              <a:gd name="T0" fmla="*/ 0 w 1008"/>
              <a:gd name="T1" fmla="*/ 192 h 192"/>
              <a:gd name="T2" fmla="*/ 0 w 1008"/>
              <a:gd name="T3" fmla="*/ 0 h 192"/>
              <a:gd name="T4" fmla="*/ 1008 w 1008"/>
              <a:gd name="T5" fmla="*/ 0 h 192"/>
              <a:gd name="T6" fmla="*/ 1008 w 1008"/>
              <a:gd name="T7" fmla="*/ 192 h 192"/>
              <a:gd name="T8" fmla="*/ 0 60000 65536"/>
              <a:gd name="T9" fmla="*/ 0 60000 65536"/>
              <a:gd name="T10" fmla="*/ 0 60000 65536"/>
              <a:gd name="T11" fmla="*/ 0 60000 65536"/>
              <a:gd name="T12" fmla="*/ 0 w 1008"/>
              <a:gd name="T13" fmla="*/ 0 h 192"/>
              <a:gd name="T14" fmla="*/ 1008 w 1008"/>
              <a:gd name="T15" fmla="*/ 192 h 192"/>
            </a:gdLst>
            <a:ahLst/>
            <a:cxnLst>
              <a:cxn ang="T8">
                <a:pos x="T0" y="T1"/>
              </a:cxn>
              <a:cxn ang="T9">
                <a:pos x="T2" y="T3"/>
              </a:cxn>
              <a:cxn ang="T10">
                <a:pos x="T4" y="T5"/>
              </a:cxn>
              <a:cxn ang="T11">
                <a:pos x="T6" y="T7"/>
              </a:cxn>
            </a:cxnLst>
            <a:rect l="T12" t="T13" r="T14" b="T15"/>
            <a:pathLst>
              <a:path w="1008" h="192">
                <a:moveTo>
                  <a:pt x="0" y="192"/>
                </a:moveTo>
                <a:lnTo>
                  <a:pt x="0" y="0"/>
                </a:lnTo>
                <a:lnTo>
                  <a:pt x="1008" y="0"/>
                </a:lnTo>
                <a:lnTo>
                  <a:pt x="1008" y="192"/>
                </a:lnTo>
              </a:path>
            </a:pathLst>
          </a:custGeom>
          <a:solidFill>
            <a:srgbClr val="FFCCFF"/>
          </a:solidFill>
          <a:ln w="9525">
            <a:solidFill>
              <a:schemeClr val="tx1"/>
            </a:solidFill>
            <a:round/>
            <a:headEnd/>
            <a:tailEnd/>
          </a:ln>
        </p:spPr>
        <p:txBody>
          <a:bodyPr/>
          <a:lstStyle/>
          <a:p>
            <a:endParaRPr lang="zh-CN" altLang="en-US"/>
          </a:p>
        </p:txBody>
      </p:sp>
      <p:sp>
        <p:nvSpPr>
          <p:cNvPr id="102452" name="Line 139"/>
          <p:cNvSpPr>
            <a:spLocks noChangeShapeType="1"/>
          </p:cNvSpPr>
          <p:nvPr/>
        </p:nvSpPr>
        <p:spPr bwMode="auto">
          <a:xfrm>
            <a:off x="3819525" y="3482975"/>
            <a:ext cx="0" cy="100013"/>
          </a:xfrm>
          <a:prstGeom prst="line">
            <a:avLst/>
          </a:prstGeom>
          <a:noFill/>
          <a:ln w="9525">
            <a:solidFill>
              <a:schemeClr val="tx1"/>
            </a:solidFill>
            <a:round/>
            <a:headEnd/>
            <a:tailEnd/>
          </a:ln>
        </p:spPr>
        <p:txBody>
          <a:bodyPr/>
          <a:lstStyle/>
          <a:p>
            <a:endParaRPr lang="zh-CN" altLang="en-US"/>
          </a:p>
        </p:txBody>
      </p:sp>
      <p:sp>
        <p:nvSpPr>
          <p:cNvPr id="102453" name="Line 140"/>
          <p:cNvSpPr>
            <a:spLocks noChangeShapeType="1"/>
          </p:cNvSpPr>
          <p:nvPr/>
        </p:nvSpPr>
        <p:spPr bwMode="auto">
          <a:xfrm>
            <a:off x="1379538" y="5094288"/>
            <a:ext cx="0" cy="100012"/>
          </a:xfrm>
          <a:prstGeom prst="line">
            <a:avLst/>
          </a:prstGeom>
          <a:noFill/>
          <a:ln w="9525">
            <a:solidFill>
              <a:schemeClr val="tx1"/>
            </a:solidFill>
            <a:round/>
            <a:headEnd/>
            <a:tailEnd/>
          </a:ln>
        </p:spPr>
        <p:txBody>
          <a:bodyPr/>
          <a:lstStyle/>
          <a:p>
            <a:endParaRPr lang="zh-CN" altLang="en-US"/>
          </a:p>
        </p:txBody>
      </p:sp>
      <p:sp>
        <p:nvSpPr>
          <p:cNvPr id="102454" name="Text Box 141"/>
          <p:cNvSpPr txBox="1">
            <a:spLocks noChangeArrowheads="1"/>
          </p:cNvSpPr>
          <p:nvPr/>
        </p:nvSpPr>
        <p:spPr bwMode="auto">
          <a:xfrm>
            <a:off x="1447800" y="2343150"/>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2455" name="Text Box 142"/>
          <p:cNvSpPr txBox="1">
            <a:spLocks noChangeArrowheads="1"/>
          </p:cNvSpPr>
          <p:nvPr/>
        </p:nvSpPr>
        <p:spPr bwMode="auto">
          <a:xfrm>
            <a:off x="2068513" y="3949700"/>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2456" name="Text Box 143"/>
          <p:cNvSpPr txBox="1">
            <a:spLocks noChangeArrowheads="1"/>
          </p:cNvSpPr>
          <p:nvPr/>
        </p:nvSpPr>
        <p:spPr bwMode="auto">
          <a:xfrm>
            <a:off x="2098675" y="3170238"/>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2457" name="Line 144"/>
          <p:cNvSpPr>
            <a:spLocks noChangeShapeType="1"/>
          </p:cNvSpPr>
          <p:nvPr/>
        </p:nvSpPr>
        <p:spPr bwMode="auto">
          <a:xfrm>
            <a:off x="6529388" y="3886200"/>
            <a:ext cx="0" cy="100013"/>
          </a:xfrm>
          <a:prstGeom prst="line">
            <a:avLst/>
          </a:prstGeom>
          <a:noFill/>
          <a:ln w="9525">
            <a:solidFill>
              <a:schemeClr val="tx1"/>
            </a:solidFill>
            <a:round/>
            <a:headEnd/>
            <a:tailEnd/>
          </a:ln>
        </p:spPr>
        <p:txBody>
          <a:bodyPr/>
          <a:lstStyle/>
          <a:p>
            <a:endParaRPr lang="zh-CN" altLang="en-US"/>
          </a:p>
        </p:txBody>
      </p:sp>
      <p:sp>
        <p:nvSpPr>
          <p:cNvPr id="102458" name="Line 145"/>
          <p:cNvSpPr>
            <a:spLocks noChangeShapeType="1"/>
          </p:cNvSpPr>
          <p:nvPr/>
        </p:nvSpPr>
        <p:spPr bwMode="auto">
          <a:xfrm>
            <a:off x="6800850" y="3886200"/>
            <a:ext cx="0" cy="100013"/>
          </a:xfrm>
          <a:prstGeom prst="line">
            <a:avLst/>
          </a:prstGeom>
          <a:noFill/>
          <a:ln w="9525">
            <a:solidFill>
              <a:schemeClr val="tx1"/>
            </a:solidFill>
            <a:round/>
            <a:headEnd/>
            <a:tailEnd/>
          </a:ln>
        </p:spPr>
        <p:txBody>
          <a:bodyPr/>
          <a:lstStyle/>
          <a:p>
            <a:endParaRPr lang="zh-CN" altLang="en-US"/>
          </a:p>
        </p:txBody>
      </p:sp>
      <p:sp>
        <p:nvSpPr>
          <p:cNvPr id="102459" name="Line 146"/>
          <p:cNvSpPr>
            <a:spLocks noChangeShapeType="1"/>
          </p:cNvSpPr>
          <p:nvPr/>
        </p:nvSpPr>
        <p:spPr bwMode="auto">
          <a:xfrm>
            <a:off x="7885113" y="4087813"/>
            <a:ext cx="0" cy="200025"/>
          </a:xfrm>
          <a:prstGeom prst="line">
            <a:avLst/>
          </a:prstGeom>
          <a:noFill/>
          <a:ln w="9525">
            <a:solidFill>
              <a:schemeClr val="tx1"/>
            </a:solidFill>
            <a:round/>
            <a:headEnd/>
            <a:tailEnd/>
          </a:ln>
        </p:spPr>
        <p:txBody>
          <a:bodyPr/>
          <a:lstStyle/>
          <a:p>
            <a:endParaRPr lang="zh-CN" altLang="en-US"/>
          </a:p>
        </p:txBody>
      </p:sp>
      <p:sp>
        <p:nvSpPr>
          <p:cNvPr id="102460" name="Line 147"/>
          <p:cNvSpPr>
            <a:spLocks noChangeShapeType="1"/>
          </p:cNvSpPr>
          <p:nvPr/>
        </p:nvSpPr>
        <p:spPr bwMode="auto">
          <a:xfrm>
            <a:off x="7885113" y="3886200"/>
            <a:ext cx="0" cy="100013"/>
          </a:xfrm>
          <a:prstGeom prst="line">
            <a:avLst/>
          </a:prstGeom>
          <a:noFill/>
          <a:ln w="9525">
            <a:solidFill>
              <a:schemeClr val="tx1"/>
            </a:solidFill>
            <a:round/>
            <a:headEnd/>
            <a:tailEnd/>
          </a:ln>
        </p:spPr>
        <p:txBody>
          <a:bodyPr/>
          <a:lstStyle/>
          <a:p>
            <a:endParaRPr lang="zh-CN" altLang="en-US"/>
          </a:p>
        </p:txBody>
      </p:sp>
      <p:sp>
        <p:nvSpPr>
          <p:cNvPr id="102461" name="Text Box 103"/>
          <p:cNvSpPr txBox="1">
            <a:spLocks noChangeArrowheads="1"/>
          </p:cNvSpPr>
          <p:nvPr/>
        </p:nvSpPr>
        <p:spPr bwMode="auto">
          <a:xfrm>
            <a:off x="7951788" y="356711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2462" name="Text Box 104"/>
          <p:cNvSpPr txBox="1">
            <a:spLocks noChangeArrowheads="1"/>
          </p:cNvSpPr>
          <p:nvPr/>
        </p:nvSpPr>
        <p:spPr bwMode="auto">
          <a:xfrm>
            <a:off x="6145213" y="356711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2463" name="Text Box 108"/>
          <p:cNvSpPr txBox="1">
            <a:spLocks noChangeArrowheads="1"/>
          </p:cNvSpPr>
          <p:nvPr/>
        </p:nvSpPr>
        <p:spPr bwMode="auto">
          <a:xfrm>
            <a:off x="6484938" y="356711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b</a:t>
            </a:r>
          </a:p>
        </p:txBody>
      </p:sp>
      <p:sp>
        <p:nvSpPr>
          <p:cNvPr id="102464" name="Text Box 109"/>
          <p:cNvSpPr txBox="1">
            <a:spLocks noChangeArrowheads="1"/>
          </p:cNvSpPr>
          <p:nvPr/>
        </p:nvSpPr>
        <p:spPr bwMode="auto">
          <a:xfrm>
            <a:off x="6845300" y="3567113"/>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2465" name="Text Box 110"/>
          <p:cNvSpPr txBox="1">
            <a:spLocks noChangeArrowheads="1"/>
          </p:cNvSpPr>
          <p:nvPr/>
        </p:nvSpPr>
        <p:spPr bwMode="auto">
          <a:xfrm>
            <a:off x="5776913" y="3567113"/>
            <a:ext cx="325437"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a</a:t>
            </a:r>
          </a:p>
        </p:txBody>
      </p:sp>
      <p:sp>
        <p:nvSpPr>
          <p:cNvPr id="102466" name="Text Box 148"/>
          <p:cNvSpPr txBox="1">
            <a:spLocks noChangeArrowheads="1"/>
          </p:cNvSpPr>
          <p:nvPr/>
        </p:nvSpPr>
        <p:spPr bwMode="auto">
          <a:xfrm>
            <a:off x="7218363" y="3567113"/>
            <a:ext cx="311150"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c</a:t>
            </a:r>
          </a:p>
        </p:txBody>
      </p:sp>
      <p:sp>
        <p:nvSpPr>
          <p:cNvPr id="102467" name="Text Box 149"/>
          <p:cNvSpPr txBox="1">
            <a:spLocks noChangeArrowheads="1"/>
          </p:cNvSpPr>
          <p:nvPr/>
        </p:nvSpPr>
        <p:spPr bwMode="auto">
          <a:xfrm>
            <a:off x="7569200" y="3567113"/>
            <a:ext cx="325438"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d</a:t>
            </a:r>
          </a:p>
        </p:txBody>
      </p:sp>
      <p:sp>
        <p:nvSpPr>
          <p:cNvPr id="102468" name="Freeform 150"/>
          <p:cNvSpPr>
            <a:spLocks/>
          </p:cNvSpPr>
          <p:nvPr/>
        </p:nvSpPr>
        <p:spPr bwMode="auto">
          <a:xfrm>
            <a:off x="5716588" y="3582988"/>
            <a:ext cx="90487"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69" name="Freeform 151"/>
          <p:cNvSpPr>
            <a:spLocks/>
          </p:cNvSpPr>
          <p:nvPr/>
        </p:nvSpPr>
        <p:spPr bwMode="auto">
          <a:xfrm>
            <a:off x="6076950" y="3582988"/>
            <a:ext cx="90488"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0" name="Freeform 152"/>
          <p:cNvSpPr>
            <a:spLocks/>
          </p:cNvSpPr>
          <p:nvPr/>
        </p:nvSpPr>
        <p:spPr bwMode="auto">
          <a:xfrm>
            <a:off x="6438900" y="3582988"/>
            <a:ext cx="90488"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1" name="Freeform 153"/>
          <p:cNvSpPr>
            <a:spLocks/>
          </p:cNvSpPr>
          <p:nvPr/>
        </p:nvSpPr>
        <p:spPr bwMode="auto">
          <a:xfrm>
            <a:off x="6800850" y="3582988"/>
            <a:ext cx="90488"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2" name="Freeform 154"/>
          <p:cNvSpPr>
            <a:spLocks/>
          </p:cNvSpPr>
          <p:nvPr/>
        </p:nvSpPr>
        <p:spPr bwMode="auto">
          <a:xfrm>
            <a:off x="7161213" y="3582988"/>
            <a:ext cx="90487"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3" name="Freeform 155"/>
          <p:cNvSpPr>
            <a:spLocks/>
          </p:cNvSpPr>
          <p:nvPr/>
        </p:nvSpPr>
        <p:spPr bwMode="auto">
          <a:xfrm>
            <a:off x="7523163" y="3582988"/>
            <a:ext cx="90487"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4" name="Freeform 156"/>
          <p:cNvSpPr>
            <a:spLocks/>
          </p:cNvSpPr>
          <p:nvPr/>
        </p:nvSpPr>
        <p:spPr bwMode="auto">
          <a:xfrm>
            <a:off x="7885113" y="3582988"/>
            <a:ext cx="90487" cy="403225"/>
          </a:xfrm>
          <a:custGeom>
            <a:avLst/>
            <a:gdLst>
              <a:gd name="T0" fmla="*/ 0 w 48"/>
              <a:gd name="T1" fmla="*/ 192 h 192"/>
              <a:gd name="T2" fmla="*/ 0 w 48"/>
              <a:gd name="T3" fmla="*/ 0 h 192"/>
              <a:gd name="T4" fmla="*/ 48 w 48"/>
              <a:gd name="T5" fmla="*/ 0 h 192"/>
              <a:gd name="T6" fmla="*/ 48 w 48"/>
              <a:gd name="T7" fmla="*/ 192 h 192"/>
              <a:gd name="T8" fmla="*/ 0 60000 65536"/>
              <a:gd name="T9" fmla="*/ 0 60000 65536"/>
              <a:gd name="T10" fmla="*/ 0 60000 65536"/>
              <a:gd name="T11" fmla="*/ 0 60000 65536"/>
              <a:gd name="T12" fmla="*/ 0 w 48"/>
              <a:gd name="T13" fmla="*/ 0 h 192"/>
              <a:gd name="T14" fmla="*/ 48 w 48"/>
              <a:gd name="T15" fmla="*/ 192 h 192"/>
            </a:gdLst>
            <a:ahLst/>
            <a:cxnLst>
              <a:cxn ang="T8">
                <a:pos x="T0" y="T1"/>
              </a:cxn>
              <a:cxn ang="T9">
                <a:pos x="T2" y="T3"/>
              </a:cxn>
              <a:cxn ang="T10">
                <a:pos x="T4" y="T5"/>
              </a:cxn>
              <a:cxn ang="T11">
                <a:pos x="T6" y="T7"/>
              </a:cxn>
            </a:cxnLst>
            <a:rect l="T12" t="T13" r="T14" b="T15"/>
            <a:pathLst>
              <a:path w="48" h="192">
                <a:moveTo>
                  <a:pt x="0" y="192"/>
                </a:moveTo>
                <a:lnTo>
                  <a:pt x="0" y="0"/>
                </a:lnTo>
                <a:lnTo>
                  <a:pt x="48" y="0"/>
                </a:lnTo>
                <a:lnTo>
                  <a:pt x="48" y="192"/>
                </a:lnTo>
              </a:path>
            </a:pathLst>
          </a:custGeom>
          <a:noFill/>
          <a:ln w="9525">
            <a:solidFill>
              <a:schemeClr val="tx1"/>
            </a:solidFill>
            <a:round/>
            <a:headEnd/>
            <a:tailEnd/>
          </a:ln>
        </p:spPr>
        <p:txBody>
          <a:bodyPr/>
          <a:lstStyle/>
          <a:p>
            <a:endParaRPr lang="zh-CN" altLang="en-US"/>
          </a:p>
        </p:txBody>
      </p:sp>
      <p:sp>
        <p:nvSpPr>
          <p:cNvPr id="102475" name="Text Box 157"/>
          <p:cNvSpPr txBox="1">
            <a:spLocks noChangeArrowheads="1"/>
          </p:cNvSpPr>
          <p:nvPr/>
        </p:nvSpPr>
        <p:spPr bwMode="auto">
          <a:xfrm>
            <a:off x="6529388" y="4083050"/>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#2</a:t>
            </a:r>
          </a:p>
        </p:txBody>
      </p:sp>
      <p:sp>
        <p:nvSpPr>
          <p:cNvPr id="102476" name="Text Box 158"/>
          <p:cNvSpPr txBox="1">
            <a:spLocks noChangeArrowheads="1"/>
          </p:cNvSpPr>
          <p:nvPr/>
        </p:nvSpPr>
        <p:spPr bwMode="auto">
          <a:xfrm>
            <a:off x="7232650" y="4070350"/>
            <a:ext cx="466725" cy="396875"/>
          </a:xfrm>
          <a:prstGeom prst="rect">
            <a:avLst/>
          </a:prstGeom>
          <a:noFill/>
          <a:ln w="9525">
            <a:noFill/>
            <a:miter lim="800000"/>
            <a:headEnd/>
            <a:tailEnd/>
          </a:ln>
        </p:spPr>
        <p:txBody>
          <a:bodyPr wrap="none">
            <a:spAutoFit/>
          </a:bodyPr>
          <a:lstStyle/>
          <a:p>
            <a:pPr algn="l"/>
            <a:r>
              <a:rPr kumimoji="1" lang="en-US" altLang="zh-CN" sz="2000">
                <a:solidFill>
                  <a:srgbClr val="333399"/>
                </a:solidFill>
                <a:latin typeface="Arial" pitchFamily="34" charset="0"/>
                <a:ea typeface="黑体" pitchFamily="49" charset="-122"/>
              </a:rPr>
              <a:t>#3</a:t>
            </a:r>
          </a:p>
        </p:txBody>
      </p:sp>
      <p:sp>
        <p:nvSpPr>
          <p:cNvPr id="102477" name="Text Box 159"/>
          <p:cNvSpPr txBox="1">
            <a:spLocks noChangeArrowheads="1"/>
          </p:cNvSpPr>
          <p:nvPr/>
        </p:nvSpPr>
        <p:spPr bwMode="auto">
          <a:xfrm>
            <a:off x="3143240" y="1643050"/>
            <a:ext cx="1708150" cy="396875"/>
          </a:xfrm>
          <a:prstGeom prst="rect">
            <a:avLst/>
          </a:prstGeom>
          <a:noFill/>
          <a:ln w="9525">
            <a:noFill/>
            <a:miter lim="800000"/>
            <a:headEnd/>
            <a:tailEnd/>
          </a:ln>
        </p:spPr>
        <p:txBody>
          <a:bodyPr wrap="none">
            <a:spAutoFit/>
          </a:bodyPr>
          <a:lstStyle/>
          <a:p>
            <a:pPr algn="l"/>
            <a:r>
              <a:rPr kumimoji="1" lang="zh-CN" altLang="en-US" sz="2000" dirty="0">
                <a:solidFill>
                  <a:srgbClr val="333399"/>
                </a:solidFill>
                <a:latin typeface="Arial" pitchFamily="34" charset="0"/>
                <a:ea typeface="黑体" pitchFamily="49" charset="-122"/>
              </a:rPr>
              <a:t>统计时分复用</a:t>
            </a:r>
          </a:p>
        </p:txBody>
      </p:sp>
      <p:sp>
        <p:nvSpPr>
          <p:cNvPr id="102478" name="Line 160"/>
          <p:cNvSpPr>
            <a:spLocks noChangeShapeType="1"/>
          </p:cNvSpPr>
          <p:nvPr/>
        </p:nvSpPr>
        <p:spPr bwMode="auto">
          <a:xfrm>
            <a:off x="6076950" y="4489450"/>
            <a:ext cx="633413" cy="503238"/>
          </a:xfrm>
          <a:prstGeom prst="line">
            <a:avLst/>
          </a:prstGeom>
          <a:noFill/>
          <a:ln w="9525">
            <a:solidFill>
              <a:schemeClr val="tx1"/>
            </a:solidFill>
            <a:round/>
            <a:headEnd/>
            <a:tailEnd/>
          </a:ln>
        </p:spPr>
        <p:txBody>
          <a:bodyPr/>
          <a:lstStyle/>
          <a:p>
            <a:endParaRPr lang="zh-CN" altLang="en-US"/>
          </a:p>
        </p:txBody>
      </p:sp>
      <p:sp>
        <p:nvSpPr>
          <p:cNvPr id="102479" name="Line 161"/>
          <p:cNvSpPr>
            <a:spLocks noChangeShapeType="1"/>
          </p:cNvSpPr>
          <p:nvPr/>
        </p:nvSpPr>
        <p:spPr bwMode="auto">
          <a:xfrm>
            <a:off x="6800850" y="4489450"/>
            <a:ext cx="0" cy="503238"/>
          </a:xfrm>
          <a:prstGeom prst="line">
            <a:avLst/>
          </a:prstGeom>
          <a:noFill/>
          <a:ln w="9525">
            <a:solidFill>
              <a:schemeClr val="tx1"/>
            </a:solidFill>
            <a:round/>
            <a:headEnd/>
            <a:tailEnd/>
          </a:ln>
        </p:spPr>
        <p:txBody>
          <a:bodyPr/>
          <a:lstStyle/>
          <a:p>
            <a:endParaRPr lang="zh-CN" altLang="en-US"/>
          </a:p>
        </p:txBody>
      </p:sp>
      <p:sp>
        <p:nvSpPr>
          <p:cNvPr id="102480" name="Line 162"/>
          <p:cNvSpPr>
            <a:spLocks noChangeShapeType="1"/>
          </p:cNvSpPr>
          <p:nvPr/>
        </p:nvSpPr>
        <p:spPr bwMode="auto">
          <a:xfrm flipH="1">
            <a:off x="6981825" y="4489450"/>
            <a:ext cx="450850" cy="503238"/>
          </a:xfrm>
          <a:prstGeom prst="line">
            <a:avLst/>
          </a:prstGeom>
          <a:noFill/>
          <a:ln w="9525">
            <a:solidFill>
              <a:schemeClr val="tx1"/>
            </a:solidFill>
            <a:round/>
            <a:headEnd/>
            <a:tailEnd/>
          </a:ln>
        </p:spPr>
        <p:txBody>
          <a:bodyPr/>
          <a:lstStyle/>
          <a:p>
            <a:endParaRPr lang="zh-CN" altLang="en-US"/>
          </a:p>
        </p:txBody>
      </p:sp>
      <p:sp>
        <p:nvSpPr>
          <p:cNvPr id="102481" name="Line 163"/>
          <p:cNvSpPr>
            <a:spLocks noChangeShapeType="1"/>
          </p:cNvSpPr>
          <p:nvPr/>
        </p:nvSpPr>
        <p:spPr bwMode="auto">
          <a:xfrm>
            <a:off x="1198563" y="2778125"/>
            <a:ext cx="2981325" cy="0"/>
          </a:xfrm>
          <a:prstGeom prst="line">
            <a:avLst/>
          </a:prstGeom>
          <a:noFill/>
          <a:ln w="28575">
            <a:solidFill>
              <a:srgbClr val="333399"/>
            </a:solidFill>
            <a:round/>
            <a:headEnd/>
            <a:tailEnd type="triangle" w="sm" len="med"/>
          </a:ln>
        </p:spPr>
        <p:txBody>
          <a:bodyPr/>
          <a:lstStyle/>
          <a:p>
            <a:endParaRPr lang="zh-CN" altLang="en-US"/>
          </a:p>
        </p:txBody>
      </p:sp>
      <p:sp>
        <p:nvSpPr>
          <p:cNvPr id="102482" name="Line 164"/>
          <p:cNvSpPr>
            <a:spLocks noChangeShapeType="1"/>
          </p:cNvSpPr>
          <p:nvPr/>
        </p:nvSpPr>
        <p:spPr bwMode="auto">
          <a:xfrm>
            <a:off x="1198563" y="3582988"/>
            <a:ext cx="2981325" cy="0"/>
          </a:xfrm>
          <a:prstGeom prst="line">
            <a:avLst/>
          </a:prstGeom>
          <a:noFill/>
          <a:ln w="28575">
            <a:solidFill>
              <a:srgbClr val="333399"/>
            </a:solidFill>
            <a:round/>
            <a:headEnd/>
            <a:tailEnd type="triangle" w="sm" len="med"/>
          </a:ln>
        </p:spPr>
        <p:txBody>
          <a:bodyPr/>
          <a:lstStyle/>
          <a:p>
            <a:endParaRPr lang="zh-CN" altLang="en-US"/>
          </a:p>
        </p:txBody>
      </p:sp>
      <p:sp>
        <p:nvSpPr>
          <p:cNvPr id="102483" name="Line 165"/>
          <p:cNvSpPr>
            <a:spLocks noChangeShapeType="1"/>
          </p:cNvSpPr>
          <p:nvPr/>
        </p:nvSpPr>
        <p:spPr bwMode="auto">
          <a:xfrm>
            <a:off x="1198563" y="4389438"/>
            <a:ext cx="2981325" cy="0"/>
          </a:xfrm>
          <a:prstGeom prst="line">
            <a:avLst/>
          </a:prstGeom>
          <a:noFill/>
          <a:ln w="28575">
            <a:solidFill>
              <a:srgbClr val="333399"/>
            </a:solidFill>
            <a:round/>
            <a:headEnd/>
            <a:tailEnd type="triangle" w="sm" len="med"/>
          </a:ln>
        </p:spPr>
        <p:txBody>
          <a:bodyPr/>
          <a:lstStyle/>
          <a:p>
            <a:endParaRPr lang="zh-CN" altLang="en-US"/>
          </a:p>
        </p:txBody>
      </p:sp>
      <p:sp>
        <p:nvSpPr>
          <p:cNvPr id="102484" name="Line 166"/>
          <p:cNvSpPr>
            <a:spLocks noChangeShapeType="1"/>
          </p:cNvSpPr>
          <p:nvPr/>
        </p:nvSpPr>
        <p:spPr bwMode="auto">
          <a:xfrm>
            <a:off x="1198563" y="5194300"/>
            <a:ext cx="2981325" cy="0"/>
          </a:xfrm>
          <a:prstGeom prst="line">
            <a:avLst/>
          </a:prstGeom>
          <a:noFill/>
          <a:ln w="28575">
            <a:solidFill>
              <a:srgbClr val="333399"/>
            </a:solidFill>
            <a:round/>
            <a:headEnd/>
            <a:tailEnd type="triangle" w="sm" len="med"/>
          </a:ln>
        </p:spPr>
        <p:txBody>
          <a:bodyPr/>
          <a:lstStyle/>
          <a:p>
            <a:endParaRPr lang="zh-CN" altLang="en-US"/>
          </a:p>
        </p:txBody>
      </p:sp>
      <p:sp>
        <p:nvSpPr>
          <p:cNvPr id="102485" name="Line 170"/>
          <p:cNvSpPr>
            <a:spLocks noChangeShapeType="1"/>
          </p:cNvSpPr>
          <p:nvPr/>
        </p:nvSpPr>
        <p:spPr bwMode="auto">
          <a:xfrm>
            <a:off x="5710238" y="3278188"/>
            <a:ext cx="0" cy="1079500"/>
          </a:xfrm>
          <a:prstGeom prst="line">
            <a:avLst/>
          </a:prstGeom>
          <a:noFill/>
          <a:ln w="28575">
            <a:solidFill>
              <a:schemeClr val="hlink"/>
            </a:solidFill>
            <a:prstDash val="dash"/>
            <a:round/>
            <a:headEnd/>
            <a:tailEnd/>
          </a:ln>
        </p:spPr>
        <p:txBody>
          <a:bodyPr/>
          <a:lstStyle/>
          <a:p>
            <a:endParaRPr lang="zh-CN" altLang="en-US"/>
          </a:p>
        </p:txBody>
      </p:sp>
      <p:sp>
        <p:nvSpPr>
          <p:cNvPr id="102486" name="Line 171"/>
          <p:cNvSpPr>
            <a:spLocks noChangeShapeType="1"/>
          </p:cNvSpPr>
          <p:nvPr/>
        </p:nvSpPr>
        <p:spPr bwMode="auto">
          <a:xfrm>
            <a:off x="6434138" y="3278188"/>
            <a:ext cx="0" cy="1079500"/>
          </a:xfrm>
          <a:prstGeom prst="line">
            <a:avLst/>
          </a:prstGeom>
          <a:noFill/>
          <a:ln w="28575">
            <a:solidFill>
              <a:schemeClr val="hlink"/>
            </a:solidFill>
            <a:prstDash val="dash"/>
            <a:round/>
            <a:headEnd/>
            <a:tailEnd/>
          </a:ln>
        </p:spPr>
        <p:txBody>
          <a:bodyPr/>
          <a:lstStyle/>
          <a:p>
            <a:endParaRPr lang="zh-CN" altLang="en-US"/>
          </a:p>
        </p:txBody>
      </p:sp>
      <p:sp>
        <p:nvSpPr>
          <p:cNvPr id="102487" name="Line 172"/>
          <p:cNvSpPr>
            <a:spLocks noChangeShapeType="1"/>
          </p:cNvSpPr>
          <p:nvPr/>
        </p:nvSpPr>
        <p:spPr bwMode="auto">
          <a:xfrm>
            <a:off x="7158038" y="3278188"/>
            <a:ext cx="0" cy="1079500"/>
          </a:xfrm>
          <a:prstGeom prst="line">
            <a:avLst/>
          </a:prstGeom>
          <a:noFill/>
          <a:ln w="28575">
            <a:solidFill>
              <a:schemeClr val="hlink"/>
            </a:solidFill>
            <a:prstDash val="dash"/>
            <a:round/>
            <a:headEnd/>
            <a:tailEnd/>
          </a:ln>
        </p:spPr>
        <p:txBody>
          <a:bodyPr/>
          <a:lstStyle/>
          <a:p>
            <a:endParaRPr lang="zh-CN" altLang="en-US"/>
          </a:p>
        </p:txBody>
      </p:sp>
      <p:sp>
        <p:nvSpPr>
          <p:cNvPr id="102488" name="Line 173"/>
          <p:cNvSpPr>
            <a:spLocks noChangeShapeType="1"/>
          </p:cNvSpPr>
          <p:nvPr/>
        </p:nvSpPr>
        <p:spPr bwMode="auto">
          <a:xfrm>
            <a:off x="7880350" y="3278188"/>
            <a:ext cx="0" cy="1079500"/>
          </a:xfrm>
          <a:prstGeom prst="line">
            <a:avLst/>
          </a:prstGeom>
          <a:noFill/>
          <a:ln w="28575">
            <a:solidFill>
              <a:schemeClr val="hlink"/>
            </a:solidFill>
            <a:prstDash val="dash"/>
            <a:round/>
            <a:headEnd/>
            <a:tailEnd/>
          </a:ln>
        </p:spPr>
        <p:txBody>
          <a:bodyPr/>
          <a:lstStyle/>
          <a:p>
            <a:endParaRPr lang="zh-CN" altLang="en-US"/>
          </a:p>
        </p:txBody>
      </p:sp>
      <p:sp>
        <p:nvSpPr>
          <p:cNvPr id="89" name="矩形 88"/>
          <p:cNvSpPr/>
          <p:nvPr/>
        </p:nvSpPr>
        <p:spPr>
          <a:xfrm>
            <a:off x="5286348" y="1500174"/>
            <a:ext cx="3643370" cy="1446550"/>
          </a:xfrm>
          <a:prstGeom prst="rect">
            <a:avLst/>
          </a:prstGeom>
        </p:spPr>
        <p:txBody>
          <a:bodyPr wrap="square">
            <a:spAutoFit/>
          </a:bodyPr>
          <a:lstStyle/>
          <a:p>
            <a:pPr algn="l"/>
            <a:r>
              <a:rPr lang="en-US" altLang="zh-CN" sz="2200" dirty="0">
                <a:latin typeface="+mn-lt"/>
                <a:ea typeface="+mn-ea"/>
              </a:rPr>
              <a:t>STDM </a:t>
            </a:r>
            <a:r>
              <a:rPr lang="zh-CN" altLang="zh-CN" sz="2200" dirty="0">
                <a:latin typeface="+mn-lt"/>
                <a:ea typeface="+mn-ea"/>
              </a:rPr>
              <a:t>帧</a:t>
            </a:r>
            <a:r>
              <a:rPr lang="zh-CN" altLang="zh-CN" sz="2200" dirty="0">
                <a:solidFill>
                  <a:srgbClr val="FF0000"/>
                </a:solidFill>
                <a:latin typeface="+mn-lt"/>
                <a:ea typeface="+mn-ea"/>
              </a:rPr>
              <a:t>不是固定分配</a:t>
            </a:r>
            <a:r>
              <a:rPr lang="zh-CN" altLang="zh-CN" sz="2200" dirty="0">
                <a:latin typeface="+mn-lt"/>
                <a:ea typeface="+mn-ea"/>
              </a:rPr>
              <a:t>时隙，而是</a:t>
            </a:r>
            <a:r>
              <a:rPr lang="zh-CN" altLang="zh-CN" sz="2200" dirty="0">
                <a:solidFill>
                  <a:srgbClr val="FF0000"/>
                </a:solidFill>
                <a:latin typeface="+mn-lt"/>
                <a:ea typeface="+mn-ea"/>
              </a:rPr>
              <a:t>按需动态地</a:t>
            </a:r>
            <a:r>
              <a:rPr lang="zh-CN" altLang="zh-CN" sz="2200" dirty="0">
                <a:latin typeface="+mn-lt"/>
                <a:ea typeface="+mn-ea"/>
              </a:rPr>
              <a:t>分配时隙。因此统计时分复用可以提高线路的利用率</a:t>
            </a:r>
            <a:r>
              <a:rPr lang="zh-CN" altLang="en-US" sz="2200" dirty="0">
                <a:latin typeface="+mn-lt"/>
                <a:ea typeface="+mn-ea"/>
              </a:rPr>
              <a:t>。</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a:t>
            </a:r>
          </a:p>
        </p:txBody>
      </p:sp>
      <p:sp>
        <p:nvSpPr>
          <p:cNvPr id="3" name="内容占位符 2"/>
          <p:cNvSpPr>
            <a:spLocks noGrp="1"/>
          </p:cNvSpPr>
          <p:nvPr>
            <p:ph idx="1"/>
          </p:nvPr>
        </p:nvSpPr>
        <p:spPr>
          <a:xfrm>
            <a:off x="330200" y="1052736"/>
            <a:ext cx="8483600" cy="5124227"/>
          </a:xfrm>
        </p:spPr>
        <p:txBody>
          <a:bodyPr/>
          <a:lstStyle/>
          <a:p>
            <a:r>
              <a:rPr lang="zh-CN" altLang="en-US" dirty="0"/>
              <a:t>最后强调一下，</a:t>
            </a:r>
            <a:r>
              <a:rPr lang="en-US" altLang="zh-CN" dirty="0"/>
              <a:t>TDM</a:t>
            </a:r>
            <a:r>
              <a:rPr lang="zh-CN" altLang="en-US" dirty="0"/>
              <a:t>帧和</a:t>
            </a:r>
            <a:r>
              <a:rPr lang="en-US" altLang="zh-CN" dirty="0"/>
              <a:t>STDM</a:t>
            </a:r>
            <a:r>
              <a:rPr lang="zh-CN" altLang="en-US" dirty="0"/>
              <a:t>帧都是物理层传送的</a:t>
            </a:r>
            <a:r>
              <a:rPr lang="zh-CN" altLang="en-US" dirty="0">
                <a:solidFill>
                  <a:srgbClr val="FF0000"/>
                </a:solidFill>
              </a:rPr>
              <a:t>比特流中</a:t>
            </a:r>
            <a:r>
              <a:rPr lang="zh-CN" altLang="en-US" dirty="0"/>
              <a:t>所划分的帧。</a:t>
            </a:r>
            <a:endParaRPr lang="en-US" altLang="zh-CN" dirty="0"/>
          </a:p>
          <a:p>
            <a:endParaRPr lang="en-US" altLang="zh-CN" dirty="0"/>
          </a:p>
          <a:p>
            <a:r>
              <a:rPr lang="zh-CN" altLang="en-US" dirty="0"/>
              <a:t>这种“帧”和我们以后要讨论的数据链路层的“帧”是完全不同的概念，不可弄混。 </a:t>
            </a:r>
          </a:p>
        </p:txBody>
      </p:sp>
    </p:spTree>
    <p:extLst>
      <p:ext uri="{BB962C8B-B14F-4D97-AF65-F5344CB8AC3E}">
        <p14:creationId xmlns="" xmlns:p14="http://schemas.microsoft.com/office/powerpoint/2010/main" val="1447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solidFill>
                  <a:srgbClr val="C00000"/>
                </a:solidFill>
              </a:rPr>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2326528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ext Box 2"/>
          <p:cNvSpPr txBox="1">
            <a:spLocks noChangeArrowheads="1"/>
          </p:cNvSpPr>
          <p:nvPr/>
        </p:nvSpPr>
        <p:spPr bwMode="auto">
          <a:xfrm flipH="1">
            <a:off x="6746875" y="2403053"/>
            <a:ext cx="2220913" cy="2898775"/>
          </a:xfrm>
          <a:prstGeom prst="rect">
            <a:avLst/>
          </a:prstGeom>
          <a:noFill/>
          <a:ln w="9525">
            <a:noFill/>
            <a:miter lim="800000"/>
            <a:headEnd/>
            <a:tailEnd/>
          </a:ln>
        </p:spPr>
        <p:txBody>
          <a:bodyPr wrap="none">
            <a:spAutoFit/>
          </a:bodyPr>
          <a:lstStyle/>
          <a:p>
            <a:pPr algn="l">
              <a:lnSpc>
                <a:spcPct val="115000"/>
              </a:lnSpc>
            </a:pPr>
            <a:r>
              <a:rPr kumimoji="1" lang="en-US" altLang="zh-CN" sz="2000">
                <a:latin typeface="Arial" pitchFamily="34" charset="0"/>
              </a:rPr>
              <a:t> 1550 nm           0 </a:t>
            </a:r>
          </a:p>
          <a:p>
            <a:pPr algn="l">
              <a:lnSpc>
                <a:spcPct val="115000"/>
              </a:lnSpc>
            </a:pPr>
            <a:r>
              <a:rPr kumimoji="1" lang="en-US" altLang="zh-CN" sz="2000">
                <a:latin typeface="Arial" pitchFamily="34" charset="0"/>
              </a:rPr>
              <a:t> 1551 nm           1</a:t>
            </a:r>
          </a:p>
          <a:p>
            <a:pPr algn="l">
              <a:lnSpc>
                <a:spcPct val="115000"/>
              </a:lnSpc>
            </a:pPr>
            <a:r>
              <a:rPr kumimoji="1" lang="en-US" altLang="zh-CN" sz="2000">
                <a:latin typeface="Arial" pitchFamily="34" charset="0"/>
              </a:rPr>
              <a:t> 1552 nm           2</a:t>
            </a:r>
          </a:p>
          <a:p>
            <a:pPr algn="l">
              <a:lnSpc>
                <a:spcPct val="115000"/>
              </a:lnSpc>
            </a:pPr>
            <a:r>
              <a:rPr kumimoji="1" lang="en-US" altLang="zh-CN" sz="2000">
                <a:latin typeface="Arial" pitchFamily="34" charset="0"/>
              </a:rPr>
              <a:t> 1553 nm           3</a:t>
            </a:r>
          </a:p>
          <a:p>
            <a:pPr algn="l">
              <a:lnSpc>
                <a:spcPct val="115000"/>
              </a:lnSpc>
            </a:pPr>
            <a:r>
              <a:rPr kumimoji="1" lang="en-US" altLang="zh-CN" sz="2000">
                <a:latin typeface="Arial" pitchFamily="34" charset="0"/>
              </a:rPr>
              <a:t> 1554 nm           4</a:t>
            </a:r>
          </a:p>
          <a:p>
            <a:pPr algn="l">
              <a:lnSpc>
                <a:spcPct val="115000"/>
              </a:lnSpc>
            </a:pPr>
            <a:r>
              <a:rPr kumimoji="1" lang="en-US" altLang="zh-CN" sz="2000">
                <a:latin typeface="Arial" pitchFamily="34" charset="0"/>
              </a:rPr>
              <a:t> 1555 nm           5</a:t>
            </a:r>
          </a:p>
          <a:p>
            <a:pPr algn="l">
              <a:lnSpc>
                <a:spcPct val="115000"/>
              </a:lnSpc>
            </a:pPr>
            <a:r>
              <a:rPr kumimoji="1" lang="en-US" altLang="zh-CN" sz="2000">
                <a:latin typeface="Arial" pitchFamily="34" charset="0"/>
              </a:rPr>
              <a:t> 1556 nm           6</a:t>
            </a:r>
          </a:p>
          <a:p>
            <a:pPr algn="l">
              <a:lnSpc>
                <a:spcPct val="115000"/>
              </a:lnSpc>
            </a:pPr>
            <a:r>
              <a:rPr kumimoji="1" lang="en-US" altLang="zh-CN" sz="2000">
                <a:latin typeface="Arial" pitchFamily="34" charset="0"/>
              </a:rPr>
              <a:t> 1557 nm           7</a:t>
            </a:r>
          </a:p>
        </p:txBody>
      </p:sp>
      <p:sp>
        <p:nvSpPr>
          <p:cNvPr id="103427" name="Text Box 3"/>
          <p:cNvSpPr txBox="1">
            <a:spLocks noChangeArrowheads="1"/>
          </p:cNvSpPr>
          <p:nvPr/>
        </p:nvSpPr>
        <p:spPr bwMode="auto">
          <a:xfrm>
            <a:off x="144122" y="2439566"/>
            <a:ext cx="2382383" cy="2893806"/>
          </a:xfrm>
          <a:prstGeom prst="rect">
            <a:avLst/>
          </a:prstGeom>
          <a:noFill/>
          <a:ln w="9525">
            <a:noFill/>
            <a:miter lim="800000"/>
            <a:headEnd/>
            <a:tailEnd/>
          </a:ln>
        </p:spPr>
        <p:txBody>
          <a:bodyPr wrap="none">
            <a:spAutoFit/>
          </a:bodyPr>
          <a:lstStyle/>
          <a:p>
            <a:pPr>
              <a:lnSpc>
                <a:spcPct val="115000"/>
              </a:lnSpc>
            </a:pPr>
            <a:r>
              <a:rPr kumimoji="1" lang="en-US" altLang="zh-CN" sz="2000" dirty="0">
                <a:latin typeface="Arial" pitchFamily="34" charset="0"/>
                <a:ea typeface="黑体" pitchFamily="49" charset="-122"/>
              </a:rPr>
              <a:t>0           1550 nm    </a:t>
            </a:r>
          </a:p>
          <a:p>
            <a:pPr>
              <a:lnSpc>
                <a:spcPct val="115000"/>
              </a:lnSpc>
            </a:pPr>
            <a:r>
              <a:rPr kumimoji="1" lang="en-US" altLang="zh-CN" sz="2000" dirty="0">
                <a:latin typeface="Arial" pitchFamily="34" charset="0"/>
                <a:ea typeface="黑体" pitchFamily="49" charset="-122"/>
              </a:rPr>
              <a:t>1          1551 nm  </a:t>
            </a:r>
          </a:p>
          <a:p>
            <a:pPr>
              <a:lnSpc>
                <a:spcPct val="115000"/>
              </a:lnSpc>
            </a:pPr>
            <a:r>
              <a:rPr kumimoji="1" lang="en-US" altLang="zh-CN" sz="2000" dirty="0">
                <a:latin typeface="Arial" pitchFamily="34" charset="0"/>
                <a:ea typeface="黑体" pitchFamily="49" charset="-122"/>
              </a:rPr>
              <a:t>2          1552 nm  </a:t>
            </a:r>
          </a:p>
          <a:p>
            <a:pPr>
              <a:lnSpc>
                <a:spcPct val="115000"/>
              </a:lnSpc>
            </a:pPr>
            <a:r>
              <a:rPr kumimoji="1" lang="en-US" altLang="zh-CN" sz="2000" dirty="0">
                <a:latin typeface="Arial" pitchFamily="34" charset="0"/>
                <a:ea typeface="黑体" pitchFamily="49" charset="-122"/>
              </a:rPr>
              <a:t>3          1553 nm  </a:t>
            </a:r>
          </a:p>
          <a:p>
            <a:pPr>
              <a:lnSpc>
                <a:spcPct val="115000"/>
              </a:lnSpc>
            </a:pPr>
            <a:r>
              <a:rPr kumimoji="1" lang="en-US" altLang="zh-CN" sz="2000" dirty="0">
                <a:latin typeface="Arial" pitchFamily="34" charset="0"/>
                <a:ea typeface="黑体" pitchFamily="49" charset="-122"/>
              </a:rPr>
              <a:t>4          1554 nm  </a:t>
            </a:r>
          </a:p>
          <a:p>
            <a:pPr>
              <a:lnSpc>
                <a:spcPct val="115000"/>
              </a:lnSpc>
            </a:pPr>
            <a:r>
              <a:rPr kumimoji="1" lang="en-US" altLang="zh-CN" sz="2000" dirty="0">
                <a:latin typeface="Arial" pitchFamily="34" charset="0"/>
                <a:ea typeface="黑体" pitchFamily="49" charset="-122"/>
              </a:rPr>
              <a:t>5          1555 nm  </a:t>
            </a:r>
          </a:p>
          <a:p>
            <a:pPr>
              <a:lnSpc>
                <a:spcPct val="115000"/>
              </a:lnSpc>
            </a:pPr>
            <a:r>
              <a:rPr kumimoji="1" lang="en-US" altLang="zh-CN" sz="2000" dirty="0">
                <a:latin typeface="Arial" pitchFamily="34" charset="0"/>
                <a:ea typeface="黑体" pitchFamily="49" charset="-122"/>
              </a:rPr>
              <a:t>6          1556 nm  </a:t>
            </a:r>
          </a:p>
          <a:p>
            <a:pPr>
              <a:lnSpc>
                <a:spcPct val="115000"/>
              </a:lnSpc>
            </a:pPr>
            <a:r>
              <a:rPr kumimoji="1" lang="en-US" altLang="zh-CN" sz="2000" dirty="0">
                <a:latin typeface="Arial" pitchFamily="34" charset="0"/>
                <a:ea typeface="黑体" pitchFamily="49" charset="-122"/>
              </a:rPr>
              <a:t>7          1557 nm  </a:t>
            </a:r>
          </a:p>
        </p:txBody>
      </p:sp>
      <p:sp>
        <p:nvSpPr>
          <p:cNvPr id="103428" name="Rectangle 59"/>
          <p:cNvSpPr>
            <a:spLocks noGrp="1" noChangeArrowheads="1"/>
          </p:cNvSpPr>
          <p:nvPr>
            <p:ph type="title"/>
          </p:nvPr>
        </p:nvSpPr>
        <p:spPr/>
        <p:txBody>
          <a:bodyPr/>
          <a:lstStyle/>
          <a:p>
            <a:pPr eaLnBrk="1" hangingPunct="1"/>
            <a:r>
              <a:rPr lang="zh-CN" altLang="en-US" dirty="0"/>
              <a:t>波分复用 </a:t>
            </a:r>
            <a:r>
              <a:rPr lang="en-US" altLang="zh-CN" dirty="0"/>
              <a:t>WDM</a:t>
            </a:r>
            <a:r>
              <a:rPr lang="en-US" altLang="zh-CN" sz="2400" dirty="0"/>
              <a:t> (Wavelength Division Multiplexing)</a:t>
            </a:r>
          </a:p>
        </p:txBody>
      </p:sp>
      <p:sp>
        <p:nvSpPr>
          <p:cNvPr id="150533" name="Rectangle 5"/>
          <p:cNvSpPr>
            <a:spLocks noGrp="1" noChangeArrowheads="1"/>
          </p:cNvSpPr>
          <p:nvPr>
            <p:ph type="body" idx="4294967295"/>
          </p:nvPr>
        </p:nvSpPr>
        <p:spPr>
          <a:xfrm>
            <a:off x="428596" y="1000108"/>
            <a:ext cx="8280400" cy="785818"/>
          </a:xfrm>
        </p:spPr>
        <p:txBody>
          <a:bodyPr/>
          <a:lstStyle/>
          <a:p>
            <a:pPr eaLnBrk="1" hangingPunct="1">
              <a:lnSpc>
                <a:spcPct val="90000"/>
              </a:lnSpc>
            </a:pPr>
            <a:r>
              <a:rPr lang="zh-CN" altLang="en-US" dirty="0"/>
              <a:t>波分复用就是光的频分复用。</a:t>
            </a:r>
            <a:r>
              <a:rPr lang="zh-CN" altLang="en-US" kern="1200" dirty="0">
                <a:latin typeface="Arial" pitchFamily="34" charset="0"/>
                <a:ea typeface="宋体" pitchFamily="2" charset="-122"/>
              </a:rPr>
              <a:t>使用一根光纤来同时传输多个光载波信号。</a:t>
            </a:r>
            <a:endParaRPr lang="zh-CN" altLang="en-US" dirty="0">
              <a:solidFill>
                <a:srgbClr val="C00000"/>
              </a:solidFill>
            </a:endParaRPr>
          </a:p>
        </p:txBody>
      </p:sp>
      <p:sp>
        <p:nvSpPr>
          <p:cNvPr id="103430" name="Text Box 6"/>
          <p:cNvSpPr txBox="1">
            <a:spLocks noChangeArrowheads="1"/>
          </p:cNvSpPr>
          <p:nvPr/>
        </p:nvSpPr>
        <p:spPr bwMode="auto">
          <a:xfrm>
            <a:off x="538445" y="5490741"/>
            <a:ext cx="1550424" cy="707886"/>
          </a:xfrm>
          <a:prstGeom prst="rect">
            <a:avLst/>
          </a:prstGeom>
          <a:noFill/>
          <a:ln w="9525">
            <a:solidFill>
              <a:srgbClr val="333399"/>
            </a:solidFill>
            <a:miter lim="800000"/>
            <a:headEnd/>
            <a:tailEnd/>
          </a:ln>
        </p:spPr>
        <p:txBody>
          <a:bodyPr wrap="none">
            <a:spAutoFit/>
          </a:bodyPr>
          <a:lstStyle/>
          <a:p>
            <a:r>
              <a:rPr kumimoji="1" lang="en-US" altLang="zh-CN" sz="2000" dirty="0">
                <a:latin typeface="Arial" pitchFamily="34" charset="0"/>
              </a:rPr>
              <a:t>8</a:t>
            </a:r>
            <a:r>
              <a:rPr kumimoji="1" lang="en-US" altLang="zh-CN" sz="2000" dirty="0">
                <a:latin typeface="Times New Roman" panose="02020603050405020304" pitchFamily="18" charset="0"/>
                <a:cs typeface="Times New Roman" panose="02020603050405020304" pitchFamily="18" charset="0"/>
                <a:sym typeface="Symbol" pitchFamily="18" charset="2"/>
              </a:rPr>
              <a:t>×</a:t>
            </a:r>
            <a:r>
              <a:rPr kumimoji="1" lang="en-US" altLang="zh-CN" sz="2000" dirty="0">
                <a:latin typeface="Arial" pitchFamily="34" charset="0"/>
              </a:rPr>
              <a:t>2.5 Gb/s</a:t>
            </a:r>
          </a:p>
          <a:p>
            <a:r>
              <a:rPr kumimoji="1" lang="en-US" altLang="zh-CN" sz="2000" dirty="0">
                <a:latin typeface="Arial" pitchFamily="34" charset="0"/>
              </a:rPr>
              <a:t>1310 nm</a:t>
            </a:r>
          </a:p>
        </p:txBody>
      </p:sp>
      <p:sp>
        <p:nvSpPr>
          <p:cNvPr id="103431" name="Line 7"/>
          <p:cNvSpPr>
            <a:spLocks noChangeShapeType="1"/>
          </p:cNvSpPr>
          <p:nvPr/>
        </p:nvSpPr>
        <p:spPr bwMode="auto">
          <a:xfrm>
            <a:off x="6873875" y="2814216"/>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2" name="Line 8"/>
          <p:cNvSpPr>
            <a:spLocks noChangeShapeType="1"/>
          </p:cNvSpPr>
          <p:nvPr/>
        </p:nvSpPr>
        <p:spPr bwMode="auto">
          <a:xfrm>
            <a:off x="6873875" y="3165053"/>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3" name="Line 9"/>
          <p:cNvSpPr>
            <a:spLocks noChangeShapeType="1"/>
          </p:cNvSpPr>
          <p:nvPr/>
        </p:nvSpPr>
        <p:spPr bwMode="auto">
          <a:xfrm>
            <a:off x="6873875" y="3514303"/>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4" name="Line 10"/>
          <p:cNvSpPr>
            <a:spLocks noChangeShapeType="1"/>
          </p:cNvSpPr>
          <p:nvPr/>
        </p:nvSpPr>
        <p:spPr bwMode="auto">
          <a:xfrm>
            <a:off x="6873875" y="3866728"/>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5" name="Line 11"/>
          <p:cNvSpPr>
            <a:spLocks noChangeShapeType="1"/>
          </p:cNvSpPr>
          <p:nvPr/>
        </p:nvSpPr>
        <p:spPr bwMode="auto">
          <a:xfrm>
            <a:off x="6873875" y="4215978"/>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6" name="Line 12"/>
          <p:cNvSpPr>
            <a:spLocks noChangeShapeType="1"/>
          </p:cNvSpPr>
          <p:nvPr/>
        </p:nvSpPr>
        <p:spPr bwMode="auto">
          <a:xfrm>
            <a:off x="6873875" y="4568403"/>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7" name="Line 13"/>
          <p:cNvSpPr>
            <a:spLocks noChangeShapeType="1"/>
          </p:cNvSpPr>
          <p:nvPr/>
        </p:nvSpPr>
        <p:spPr bwMode="auto">
          <a:xfrm>
            <a:off x="6873875" y="4917653"/>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8" name="Line 14"/>
          <p:cNvSpPr>
            <a:spLocks noChangeShapeType="1"/>
          </p:cNvSpPr>
          <p:nvPr/>
        </p:nvSpPr>
        <p:spPr bwMode="auto">
          <a:xfrm>
            <a:off x="6873875" y="5270078"/>
            <a:ext cx="2090738"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39" name="Line 15"/>
          <p:cNvSpPr>
            <a:spLocks noChangeShapeType="1"/>
          </p:cNvSpPr>
          <p:nvPr/>
        </p:nvSpPr>
        <p:spPr bwMode="auto">
          <a:xfrm>
            <a:off x="179388" y="2814216"/>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0" name="Line 16"/>
          <p:cNvSpPr>
            <a:spLocks noChangeShapeType="1"/>
          </p:cNvSpPr>
          <p:nvPr/>
        </p:nvSpPr>
        <p:spPr bwMode="auto">
          <a:xfrm>
            <a:off x="179388" y="3165053"/>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1" name="Line 17"/>
          <p:cNvSpPr>
            <a:spLocks noChangeShapeType="1"/>
          </p:cNvSpPr>
          <p:nvPr/>
        </p:nvSpPr>
        <p:spPr bwMode="auto">
          <a:xfrm>
            <a:off x="179388" y="3514303"/>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2" name="Line 18"/>
          <p:cNvSpPr>
            <a:spLocks noChangeShapeType="1"/>
          </p:cNvSpPr>
          <p:nvPr/>
        </p:nvSpPr>
        <p:spPr bwMode="auto">
          <a:xfrm>
            <a:off x="179388" y="3866728"/>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3" name="Line 19"/>
          <p:cNvSpPr>
            <a:spLocks noChangeShapeType="1"/>
          </p:cNvSpPr>
          <p:nvPr/>
        </p:nvSpPr>
        <p:spPr bwMode="auto">
          <a:xfrm>
            <a:off x="179388" y="4215978"/>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4" name="Line 20"/>
          <p:cNvSpPr>
            <a:spLocks noChangeShapeType="1"/>
          </p:cNvSpPr>
          <p:nvPr/>
        </p:nvSpPr>
        <p:spPr bwMode="auto">
          <a:xfrm>
            <a:off x="179388" y="4568403"/>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5" name="Line 21"/>
          <p:cNvSpPr>
            <a:spLocks noChangeShapeType="1"/>
          </p:cNvSpPr>
          <p:nvPr/>
        </p:nvSpPr>
        <p:spPr bwMode="auto">
          <a:xfrm>
            <a:off x="179388" y="4917653"/>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6" name="Line 22"/>
          <p:cNvSpPr>
            <a:spLocks noChangeShapeType="1"/>
          </p:cNvSpPr>
          <p:nvPr/>
        </p:nvSpPr>
        <p:spPr bwMode="auto">
          <a:xfrm>
            <a:off x="179388" y="5270078"/>
            <a:ext cx="2090737" cy="0"/>
          </a:xfrm>
          <a:prstGeom prst="line">
            <a:avLst/>
          </a:prstGeom>
          <a:noFill/>
          <a:ln w="28575">
            <a:solidFill>
              <a:srgbClr val="333399"/>
            </a:solidFill>
            <a:round/>
            <a:headEnd type="none" w="sm" len="med"/>
            <a:tailEnd type="none" w="sm" len="med"/>
          </a:ln>
        </p:spPr>
        <p:txBody>
          <a:bodyPr/>
          <a:lstStyle/>
          <a:p>
            <a:endParaRPr lang="zh-CN" altLang="en-US"/>
          </a:p>
        </p:txBody>
      </p:sp>
      <p:sp>
        <p:nvSpPr>
          <p:cNvPr id="103447" name="Line 23"/>
          <p:cNvSpPr>
            <a:spLocks noChangeShapeType="1"/>
          </p:cNvSpPr>
          <p:nvPr/>
        </p:nvSpPr>
        <p:spPr bwMode="auto">
          <a:xfrm>
            <a:off x="2319338" y="4036591"/>
            <a:ext cx="4498975" cy="0"/>
          </a:xfrm>
          <a:prstGeom prst="line">
            <a:avLst/>
          </a:prstGeom>
          <a:noFill/>
          <a:ln w="28575">
            <a:solidFill>
              <a:srgbClr val="333399"/>
            </a:solidFill>
            <a:round/>
            <a:headEnd/>
            <a:tailEnd/>
          </a:ln>
        </p:spPr>
        <p:txBody>
          <a:bodyPr wrap="none" anchor="ctr"/>
          <a:lstStyle/>
          <a:p>
            <a:endParaRPr lang="zh-CN" altLang="en-US"/>
          </a:p>
        </p:txBody>
      </p:sp>
      <p:sp>
        <p:nvSpPr>
          <p:cNvPr id="150552" name="AutoShape 24"/>
          <p:cNvSpPr>
            <a:spLocks noChangeArrowheads="1"/>
          </p:cNvSpPr>
          <p:nvPr/>
        </p:nvSpPr>
        <p:spPr bwMode="auto">
          <a:xfrm rot="5400000">
            <a:off x="3163888" y="3884191"/>
            <a:ext cx="354012"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3" name="Rectangle 25"/>
          <p:cNvSpPr>
            <a:spLocks noChangeArrowheads="1"/>
          </p:cNvSpPr>
          <p:nvPr/>
        </p:nvSpPr>
        <p:spPr bwMode="auto">
          <a:xfrm>
            <a:off x="633413" y="2717378"/>
            <a:ext cx="496887"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4" name="Rectangle 26"/>
          <p:cNvSpPr>
            <a:spLocks noChangeArrowheads="1"/>
          </p:cNvSpPr>
          <p:nvPr/>
        </p:nvSpPr>
        <p:spPr bwMode="auto">
          <a:xfrm>
            <a:off x="633413" y="3066628"/>
            <a:ext cx="496887" cy="195263"/>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5" name="Rectangle 27"/>
          <p:cNvSpPr>
            <a:spLocks noChangeArrowheads="1"/>
          </p:cNvSpPr>
          <p:nvPr/>
        </p:nvSpPr>
        <p:spPr bwMode="auto">
          <a:xfrm>
            <a:off x="633413" y="3417466"/>
            <a:ext cx="496887" cy="195262"/>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6" name="Rectangle 28"/>
          <p:cNvSpPr>
            <a:spLocks noChangeArrowheads="1"/>
          </p:cNvSpPr>
          <p:nvPr/>
        </p:nvSpPr>
        <p:spPr bwMode="auto">
          <a:xfrm>
            <a:off x="633413" y="3768303"/>
            <a:ext cx="496887" cy="195263"/>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7" name="Rectangle 29"/>
          <p:cNvSpPr>
            <a:spLocks noChangeArrowheads="1"/>
          </p:cNvSpPr>
          <p:nvPr/>
        </p:nvSpPr>
        <p:spPr bwMode="auto">
          <a:xfrm>
            <a:off x="633413" y="4119141"/>
            <a:ext cx="496887" cy="195262"/>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8" name="Rectangle 30"/>
          <p:cNvSpPr>
            <a:spLocks noChangeArrowheads="1"/>
          </p:cNvSpPr>
          <p:nvPr/>
        </p:nvSpPr>
        <p:spPr bwMode="auto">
          <a:xfrm>
            <a:off x="633413" y="4469978"/>
            <a:ext cx="496887" cy="195263"/>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59" name="Rectangle 31"/>
          <p:cNvSpPr>
            <a:spLocks noChangeArrowheads="1"/>
          </p:cNvSpPr>
          <p:nvPr/>
        </p:nvSpPr>
        <p:spPr bwMode="auto">
          <a:xfrm>
            <a:off x="633413" y="4820816"/>
            <a:ext cx="496887" cy="195262"/>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0" name="Rectangle 32"/>
          <p:cNvSpPr>
            <a:spLocks noChangeArrowheads="1"/>
          </p:cNvSpPr>
          <p:nvPr/>
        </p:nvSpPr>
        <p:spPr bwMode="auto">
          <a:xfrm>
            <a:off x="633413" y="5170066"/>
            <a:ext cx="496887"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03457" name="Text Box 33"/>
          <p:cNvSpPr txBox="1">
            <a:spLocks noChangeArrowheads="1"/>
          </p:cNvSpPr>
          <p:nvPr/>
        </p:nvSpPr>
        <p:spPr bwMode="auto">
          <a:xfrm>
            <a:off x="3406775" y="2990428"/>
            <a:ext cx="1071563"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rPr>
              <a:t>20 Gb/s</a:t>
            </a:r>
          </a:p>
        </p:txBody>
      </p:sp>
      <p:sp>
        <p:nvSpPr>
          <p:cNvPr id="150562" name="AutoShape 34"/>
          <p:cNvSpPr>
            <a:spLocks noChangeArrowheads="1"/>
          </p:cNvSpPr>
          <p:nvPr/>
        </p:nvSpPr>
        <p:spPr bwMode="auto">
          <a:xfrm rot="-5400000">
            <a:off x="799307" y="3792909"/>
            <a:ext cx="3240088" cy="49847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3" name="AutoShape 35"/>
          <p:cNvSpPr>
            <a:spLocks noChangeArrowheads="1"/>
          </p:cNvSpPr>
          <p:nvPr/>
        </p:nvSpPr>
        <p:spPr bwMode="auto">
          <a:xfrm rot="5400000" flipH="1">
            <a:off x="5005388" y="3793703"/>
            <a:ext cx="3240088" cy="496887"/>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FF9999"/>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4" name="Rectangle 36"/>
          <p:cNvSpPr>
            <a:spLocks noChangeArrowheads="1"/>
          </p:cNvSpPr>
          <p:nvPr/>
        </p:nvSpPr>
        <p:spPr bwMode="auto">
          <a:xfrm>
            <a:off x="7985125" y="2717378"/>
            <a:ext cx="496888"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5" name="Rectangle 37"/>
          <p:cNvSpPr>
            <a:spLocks noChangeArrowheads="1"/>
          </p:cNvSpPr>
          <p:nvPr/>
        </p:nvSpPr>
        <p:spPr bwMode="auto">
          <a:xfrm>
            <a:off x="7985125" y="3066628"/>
            <a:ext cx="496888" cy="195263"/>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6" name="Rectangle 38"/>
          <p:cNvSpPr>
            <a:spLocks noChangeArrowheads="1"/>
          </p:cNvSpPr>
          <p:nvPr/>
        </p:nvSpPr>
        <p:spPr bwMode="auto">
          <a:xfrm>
            <a:off x="7985125" y="3417466"/>
            <a:ext cx="496888" cy="195262"/>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7" name="Rectangle 39"/>
          <p:cNvSpPr>
            <a:spLocks noChangeArrowheads="1"/>
          </p:cNvSpPr>
          <p:nvPr/>
        </p:nvSpPr>
        <p:spPr bwMode="auto">
          <a:xfrm>
            <a:off x="7985125" y="3768303"/>
            <a:ext cx="496888" cy="195263"/>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8" name="Rectangle 40"/>
          <p:cNvSpPr>
            <a:spLocks noChangeArrowheads="1"/>
          </p:cNvSpPr>
          <p:nvPr/>
        </p:nvSpPr>
        <p:spPr bwMode="auto">
          <a:xfrm>
            <a:off x="7985125" y="4119141"/>
            <a:ext cx="496888" cy="195262"/>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69" name="Rectangle 41"/>
          <p:cNvSpPr>
            <a:spLocks noChangeArrowheads="1"/>
          </p:cNvSpPr>
          <p:nvPr/>
        </p:nvSpPr>
        <p:spPr bwMode="auto">
          <a:xfrm>
            <a:off x="7985125" y="4469978"/>
            <a:ext cx="496888" cy="195263"/>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70" name="Rectangle 42"/>
          <p:cNvSpPr>
            <a:spLocks noChangeArrowheads="1"/>
          </p:cNvSpPr>
          <p:nvPr/>
        </p:nvSpPr>
        <p:spPr bwMode="auto">
          <a:xfrm>
            <a:off x="7985125" y="4820816"/>
            <a:ext cx="496888" cy="195262"/>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71" name="Rectangle 43"/>
          <p:cNvSpPr>
            <a:spLocks noChangeArrowheads="1"/>
          </p:cNvSpPr>
          <p:nvPr/>
        </p:nvSpPr>
        <p:spPr bwMode="auto">
          <a:xfrm>
            <a:off x="7985125" y="5170066"/>
            <a:ext cx="496888"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72" name="AutoShape 44"/>
          <p:cNvSpPr>
            <a:spLocks noChangeArrowheads="1"/>
          </p:cNvSpPr>
          <p:nvPr/>
        </p:nvSpPr>
        <p:spPr bwMode="auto">
          <a:xfrm rot="5400000">
            <a:off x="4339432" y="3884984"/>
            <a:ext cx="354012" cy="295275"/>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50573" name="AutoShape 45"/>
          <p:cNvSpPr>
            <a:spLocks noChangeArrowheads="1"/>
          </p:cNvSpPr>
          <p:nvPr/>
        </p:nvSpPr>
        <p:spPr bwMode="auto">
          <a:xfrm rot="5400000">
            <a:off x="5551488" y="3884191"/>
            <a:ext cx="354012" cy="296862"/>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p>
        </p:txBody>
      </p:sp>
      <p:sp>
        <p:nvSpPr>
          <p:cNvPr id="103470" name="Line 46"/>
          <p:cNvSpPr>
            <a:spLocks noChangeShapeType="1"/>
          </p:cNvSpPr>
          <p:nvPr/>
        </p:nvSpPr>
        <p:spPr bwMode="auto">
          <a:xfrm flipH="1">
            <a:off x="3759200" y="3404766"/>
            <a:ext cx="128588" cy="622300"/>
          </a:xfrm>
          <a:prstGeom prst="line">
            <a:avLst/>
          </a:prstGeom>
          <a:noFill/>
          <a:ln w="28575">
            <a:solidFill>
              <a:srgbClr val="333399"/>
            </a:solidFill>
            <a:round/>
            <a:headEnd/>
            <a:tailEnd type="triangle" w="sm" len="med"/>
          </a:ln>
        </p:spPr>
        <p:txBody>
          <a:bodyPr wrap="none" anchor="ctr"/>
          <a:lstStyle/>
          <a:p>
            <a:endParaRPr lang="zh-CN" altLang="en-US"/>
          </a:p>
        </p:txBody>
      </p:sp>
      <p:sp>
        <p:nvSpPr>
          <p:cNvPr id="103471" name="Text Box 47"/>
          <p:cNvSpPr txBox="1">
            <a:spLocks noChangeArrowheads="1"/>
          </p:cNvSpPr>
          <p:nvPr/>
        </p:nvSpPr>
        <p:spPr bwMode="auto">
          <a:xfrm>
            <a:off x="2195513" y="3503191"/>
            <a:ext cx="438150" cy="1006475"/>
          </a:xfrm>
          <a:prstGeom prst="rect">
            <a:avLst/>
          </a:prstGeom>
          <a:noFill/>
          <a:ln w="9525">
            <a:noFill/>
            <a:miter lim="800000"/>
            <a:headEnd/>
            <a:tailEnd/>
          </a:ln>
        </p:spPr>
        <p:txBody>
          <a:bodyPr wrap="none">
            <a:spAutoFit/>
          </a:bodyPr>
          <a:lstStyle/>
          <a:p>
            <a:pPr algn="l"/>
            <a:r>
              <a:rPr kumimoji="1" lang="zh-CN" altLang="en-US" sz="2000">
                <a:latin typeface="Times New Roman" pitchFamily="18" charset="0"/>
                <a:ea typeface="黑体" pitchFamily="49" charset="-122"/>
              </a:rPr>
              <a:t>复</a:t>
            </a:r>
          </a:p>
          <a:p>
            <a:pPr algn="l"/>
            <a:r>
              <a:rPr kumimoji="1" lang="zh-CN" altLang="en-US" sz="2000">
                <a:latin typeface="Times New Roman" pitchFamily="18" charset="0"/>
                <a:ea typeface="黑体" pitchFamily="49" charset="-122"/>
              </a:rPr>
              <a:t>用</a:t>
            </a:r>
          </a:p>
          <a:p>
            <a:pPr algn="l"/>
            <a:r>
              <a:rPr kumimoji="1" lang="zh-CN" altLang="en-US" sz="2000">
                <a:latin typeface="Times New Roman" pitchFamily="18" charset="0"/>
                <a:ea typeface="黑体" pitchFamily="49" charset="-122"/>
              </a:rPr>
              <a:t>器</a:t>
            </a:r>
          </a:p>
        </p:txBody>
      </p:sp>
      <p:sp>
        <p:nvSpPr>
          <p:cNvPr id="103472" name="Text Box 48"/>
          <p:cNvSpPr txBox="1">
            <a:spLocks noChangeArrowheads="1"/>
          </p:cNvSpPr>
          <p:nvPr/>
        </p:nvSpPr>
        <p:spPr bwMode="auto">
          <a:xfrm>
            <a:off x="6405563" y="3503191"/>
            <a:ext cx="438150" cy="1006475"/>
          </a:xfrm>
          <a:prstGeom prst="rect">
            <a:avLst/>
          </a:prstGeom>
          <a:noFill/>
          <a:ln w="9525">
            <a:noFill/>
            <a:miter lim="800000"/>
            <a:headEnd/>
            <a:tailEnd/>
          </a:ln>
        </p:spPr>
        <p:txBody>
          <a:bodyPr wrap="none">
            <a:spAutoFit/>
          </a:bodyPr>
          <a:lstStyle/>
          <a:p>
            <a:pPr algn="l"/>
            <a:r>
              <a:rPr kumimoji="1" lang="zh-CN" altLang="en-US" sz="2000">
                <a:latin typeface="Times New Roman" pitchFamily="18" charset="0"/>
                <a:ea typeface="黑体" pitchFamily="49" charset="-122"/>
              </a:rPr>
              <a:t>分</a:t>
            </a:r>
          </a:p>
          <a:p>
            <a:pPr algn="l"/>
            <a:r>
              <a:rPr kumimoji="1" lang="zh-CN" altLang="en-US" sz="2000">
                <a:latin typeface="Times New Roman" pitchFamily="18" charset="0"/>
                <a:ea typeface="黑体" pitchFamily="49" charset="-122"/>
              </a:rPr>
              <a:t>用</a:t>
            </a:r>
          </a:p>
          <a:p>
            <a:pPr algn="l"/>
            <a:r>
              <a:rPr kumimoji="1" lang="zh-CN" altLang="en-US" sz="2000">
                <a:latin typeface="Times New Roman" pitchFamily="18" charset="0"/>
                <a:ea typeface="黑体" pitchFamily="49" charset="-122"/>
              </a:rPr>
              <a:t>器</a:t>
            </a:r>
          </a:p>
        </p:txBody>
      </p:sp>
      <p:sp>
        <p:nvSpPr>
          <p:cNvPr id="103473" name="Text Box 49"/>
          <p:cNvSpPr txBox="1">
            <a:spLocks noChangeArrowheads="1"/>
          </p:cNvSpPr>
          <p:nvPr/>
        </p:nvSpPr>
        <p:spPr bwMode="auto">
          <a:xfrm>
            <a:off x="4674548" y="3090425"/>
            <a:ext cx="863600"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rPr>
              <a:t>EDFA</a:t>
            </a:r>
          </a:p>
        </p:txBody>
      </p:sp>
      <p:sp>
        <p:nvSpPr>
          <p:cNvPr id="103474" name="Line 50"/>
          <p:cNvSpPr>
            <a:spLocks noChangeShapeType="1"/>
          </p:cNvSpPr>
          <p:nvPr/>
        </p:nvSpPr>
        <p:spPr bwMode="auto">
          <a:xfrm flipH="1">
            <a:off x="4545013" y="3501603"/>
            <a:ext cx="438150" cy="431800"/>
          </a:xfrm>
          <a:prstGeom prst="line">
            <a:avLst/>
          </a:prstGeom>
          <a:noFill/>
          <a:ln w="28575">
            <a:solidFill>
              <a:srgbClr val="333399"/>
            </a:solidFill>
            <a:round/>
            <a:headEnd/>
            <a:tailEnd type="triangle" w="sm" len="med"/>
          </a:ln>
        </p:spPr>
        <p:txBody>
          <a:bodyPr wrap="none" anchor="ctr"/>
          <a:lstStyle/>
          <a:p>
            <a:endParaRPr lang="zh-CN" altLang="en-US"/>
          </a:p>
        </p:txBody>
      </p:sp>
      <p:sp>
        <p:nvSpPr>
          <p:cNvPr id="103475" name="Line 51"/>
          <p:cNvSpPr>
            <a:spLocks noChangeShapeType="1"/>
          </p:cNvSpPr>
          <p:nvPr/>
        </p:nvSpPr>
        <p:spPr bwMode="auto">
          <a:xfrm>
            <a:off x="3290888" y="4287416"/>
            <a:ext cx="0" cy="196850"/>
          </a:xfrm>
          <a:prstGeom prst="line">
            <a:avLst/>
          </a:prstGeom>
          <a:noFill/>
          <a:ln w="9525">
            <a:solidFill>
              <a:schemeClr val="tx1"/>
            </a:solidFill>
            <a:round/>
            <a:headEnd/>
            <a:tailEnd/>
          </a:ln>
        </p:spPr>
        <p:txBody>
          <a:bodyPr wrap="none" anchor="ctr"/>
          <a:lstStyle/>
          <a:p>
            <a:endParaRPr lang="zh-CN" altLang="en-US"/>
          </a:p>
        </p:txBody>
      </p:sp>
      <p:sp>
        <p:nvSpPr>
          <p:cNvPr id="103476" name="Line 52"/>
          <p:cNvSpPr>
            <a:spLocks noChangeShapeType="1"/>
          </p:cNvSpPr>
          <p:nvPr/>
        </p:nvSpPr>
        <p:spPr bwMode="auto">
          <a:xfrm>
            <a:off x="4484688" y="4287416"/>
            <a:ext cx="0" cy="196850"/>
          </a:xfrm>
          <a:prstGeom prst="line">
            <a:avLst/>
          </a:prstGeom>
          <a:noFill/>
          <a:ln w="9525">
            <a:solidFill>
              <a:schemeClr val="tx1"/>
            </a:solidFill>
            <a:round/>
            <a:headEnd/>
            <a:tailEnd/>
          </a:ln>
        </p:spPr>
        <p:txBody>
          <a:bodyPr wrap="none" anchor="ctr"/>
          <a:lstStyle/>
          <a:p>
            <a:endParaRPr lang="zh-CN" altLang="en-US"/>
          </a:p>
        </p:txBody>
      </p:sp>
      <p:sp>
        <p:nvSpPr>
          <p:cNvPr id="103477" name="Line 53"/>
          <p:cNvSpPr>
            <a:spLocks noChangeShapeType="1"/>
          </p:cNvSpPr>
          <p:nvPr/>
        </p:nvSpPr>
        <p:spPr bwMode="auto">
          <a:xfrm>
            <a:off x="3287713" y="4384253"/>
            <a:ext cx="1195387" cy="0"/>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103478" name="Text Box 54"/>
          <p:cNvSpPr txBox="1">
            <a:spLocks noChangeArrowheads="1"/>
          </p:cNvSpPr>
          <p:nvPr/>
        </p:nvSpPr>
        <p:spPr bwMode="auto">
          <a:xfrm>
            <a:off x="3306763" y="4368378"/>
            <a:ext cx="1016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120 km</a:t>
            </a:r>
          </a:p>
        </p:txBody>
      </p:sp>
      <p:sp>
        <p:nvSpPr>
          <p:cNvPr id="103479" name="Text Box 55"/>
          <p:cNvSpPr txBox="1">
            <a:spLocks noChangeArrowheads="1"/>
          </p:cNvSpPr>
          <p:nvPr/>
        </p:nvSpPr>
        <p:spPr bwMode="auto">
          <a:xfrm>
            <a:off x="500034" y="1714488"/>
            <a:ext cx="1403350" cy="457200"/>
          </a:xfrm>
          <a:prstGeom prst="rect">
            <a:avLst/>
          </a:prstGeom>
          <a:noFill/>
          <a:ln w="9525">
            <a:noFill/>
            <a:miter lim="800000"/>
            <a:headEnd/>
            <a:tailEnd/>
          </a:ln>
        </p:spPr>
        <p:txBody>
          <a:bodyPr wrap="none">
            <a:spAutoFit/>
          </a:bodyPr>
          <a:lstStyle/>
          <a:p>
            <a:pPr algn="l"/>
            <a:r>
              <a:rPr lang="zh-CN" altLang="en-US" dirty="0">
                <a:latin typeface="+mn-ea"/>
                <a:ea typeface="+mn-ea"/>
              </a:rPr>
              <a:t>光调制器</a:t>
            </a:r>
          </a:p>
        </p:txBody>
      </p:sp>
      <p:sp>
        <p:nvSpPr>
          <p:cNvPr id="103480" name="Line 56"/>
          <p:cNvSpPr>
            <a:spLocks noChangeShapeType="1"/>
          </p:cNvSpPr>
          <p:nvPr/>
        </p:nvSpPr>
        <p:spPr bwMode="auto">
          <a:xfrm>
            <a:off x="900113" y="2204616"/>
            <a:ext cx="0" cy="504825"/>
          </a:xfrm>
          <a:prstGeom prst="line">
            <a:avLst/>
          </a:prstGeom>
          <a:noFill/>
          <a:ln w="9525">
            <a:solidFill>
              <a:srgbClr val="333399"/>
            </a:solidFill>
            <a:round/>
            <a:headEnd/>
            <a:tailEnd type="triangle" w="med" len="med"/>
          </a:ln>
        </p:spPr>
        <p:txBody>
          <a:bodyPr/>
          <a:lstStyle/>
          <a:p>
            <a:endParaRPr lang="zh-CN" altLang="en-US"/>
          </a:p>
        </p:txBody>
      </p:sp>
      <p:sp>
        <p:nvSpPr>
          <p:cNvPr id="103481" name="Text Box 57"/>
          <p:cNvSpPr txBox="1">
            <a:spLocks noChangeArrowheads="1"/>
          </p:cNvSpPr>
          <p:nvPr/>
        </p:nvSpPr>
        <p:spPr bwMode="auto">
          <a:xfrm>
            <a:off x="7345363" y="1772816"/>
            <a:ext cx="1403350" cy="457200"/>
          </a:xfrm>
          <a:prstGeom prst="rect">
            <a:avLst/>
          </a:prstGeom>
          <a:noFill/>
          <a:ln w="9525">
            <a:noFill/>
            <a:miter lim="800000"/>
            <a:headEnd/>
            <a:tailEnd/>
          </a:ln>
        </p:spPr>
        <p:txBody>
          <a:bodyPr wrap="none">
            <a:spAutoFit/>
          </a:bodyPr>
          <a:lstStyle/>
          <a:p>
            <a:pPr algn="l"/>
            <a:r>
              <a:rPr lang="zh-CN" altLang="en-US" dirty="0">
                <a:latin typeface="+mn-ea"/>
                <a:ea typeface="+mn-ea"/>
              </a:rPr>
              <a:t>光解调器</a:t>
            </a:r>
          </a:p>
        </p:txBody>
      </p:sp>
      <p:sp>
        <p:nvSpPr>
          <p:cNvPr id="103482" name="Line 58"/>
          <p:cNvSpPr>
            <a:spLocks noChangeShapeType="1"/>
          </p:cNvSpPr>
          <p:nvPr/>
        </p:nvSpPr>
        <p:spPr bwMode="auto">
          <a:xfrm>
            <a:off x="8243888" y="2204616"/>
            <a:ext cx="0" cy="504825"/>
          </a:xfrm>
          <a:prstGeom prst="line">
            <a:avLst/>
          </a:prstGeom>
          <a:noFill/>
          <a:ln w="9525">
            <a:solidFill>
              <a:srgbClr val="333399"/>
            </a:solidFill>
            <a:round/>
            <a:headEnd/>
            <a:tailEnd type="triangle" w="med" len="med"/>
          </a:ln>
        </p:spPr>
        <p:txBody>
          <a:bodyPr/>
          <a:lstStyle/>
          <a:p>
            <a:endParaRPr lang="zh-CN" altLang="en-US"/>
          </a:p>
        </p:txBody>
      </p:sp>
      <p:sp>
        <p:nvSpPr>
          <p:cNvPr id="2" name="矩形 1"/>
          <p:cNvSpPr/>
          <p:nvPr/>
        </p:nvSpPr>
        <p:spPr>
          <a:xfrm>
            <a:off x="4442441" y="2780433"/>
            <a:ext cx="1620957" cy="338554"/>
          </a:xfrm>
          <a:prstGeom prst="rect">
            <a:avLst/>
          </a:prstGeom>
        </p:spPr>
        <p:txBody>
          <a:bodyPr wrap="none">
            <a:spAutoFit/>
          </a:bodyPr>
          <a:lstStyle/>
          <a:p>
            <a:r>
              <a:rPr lang="zh-CN" altLang="en-US" sz="1600" dirty="0">
                <a:solidFill>
                  <a:srgbClr val="C00000"/>
                </a:solidFill>
              </a:rPr>
              <a:t>掺饵光纤放大器</a:t>
            </a:r>
          </a:p>
        </p:txBody>
      </p:sp>
      <p:sp>
        <p:nvSpPr>
          <p:cNvPr id="3" name="矩形 2">
            <a:extLst>
              <a:ext uri="{FF2B5EF4-FFF2-40B4-BE49-F238E27FC236}">
                <a16:creationId xmlns="" xmlns:a16="http://schemas.microsoft.com/office/drawing/2014/main" id="{7757A5A6-8393-48C8-8408-4A49B53DF059}"/>
              </a:ext>
            </a:extLst>
          </p:cNvPr>
          <p:cNvSpPr/>
          <p:nvPr/>
        </p:nvSpPr>
        <p:spPr>
          <a:xfrm>
            <a:off x="2432549" y="5568322"/>
            <a:ext cx="5811339" cy="707886"/>
          </a:xfrm>
          <a:prstGeom prst="rect">
            <a:avLst/>
          </a:prstGeom>
        </p:spPr>
        <p:txBody>
          <a:bodyPr wrap="square">
            <a:spAutoFit/>
          </a:bodyPr>
          <a:lstStyle/>
          <a:p>
            <a:pPr algn="l">
              <a:spcBef>
                <a:spcPct val="30000"/>
              </a:spcBef>
              <a:defRPr/>
            </a:pPr>
            <a:r>
              <a:rPr lang="en-US" altLang="zh-CN" sz="2000" dirty="0">
                <a:latin typeface="Arial" pitchFamily="34" charset="0"/>
              </a:rPr>
              <a:t>EDFA(Erbium Doped Fiber Amplifier, </a:t>
            </a:r>
            <a:r>
              <a:rPr lang="zh-CN" altLang="en-US" sz="2000" dirty="0">
                <a:solidFill>
                  <a:srgbClr val="C00000"/>
                </a:solidFill>
              </a:rPr>
              <a:t>掺饵光纤放大器</a:t>
            </a:r>
            <a:r>
              <a:rPr lang="en-US" altLang="zh-CN" sz="2000" dirty="0"/>
              <a:t>)</a:t>
            </a:r>
            <a:r>
              <a:rPr lang="zh-CN" altLang="en-US" sz="2000" dirty="0">
                <a:latin typeface="Arial" pitchFamily="34" charset="0"/>
              </a:rPr>
              <a:t>使用一根光纤来同时传输多个光载波信号。</a:t>
            </a:r>
            <a:endParaRPr lang="zh-CN" altLang="en-US" sz="2000"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5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zh-CN" altLang="en-US" dirty="0"/>
              <a:t>波分复用 </a:t>
            </a:r>
            <a:r>
              <a:rPr lang="en-US" altLang="zh-CN" dirty="0"/>
              <a:t>WDM</a:t>
            </a:r>
          </a:p>
        </p:txBody>
      </p:sp>
      <p:sp>
        <p:nvSpPr>
          <p:cNvPr id="104451" name="Rectangle 4"/>
          <p:cNvSpPr>
            <a:spLocks noGrp="1" noRot="1" noChangeAspect="1" noMove="1" noResize="1" noEditPoints="1" noAdjustHandles="1" noChangeArrowheads="1" noChangeShapeType="1" noTextEdit="1"/>
          </p:cNvSpPr>
          <p:nvPr>
            <p:ph type="body" idx="1"/>
          </p:nvPr>
        </p:nvSpPr>
        <p:spPr>
          <a:xfrm>
            <a:off x="330200" y="1028700"/>
            <a:ext cx="8445500" cy="5148263"/>
          </a:xfrm>
          <a:blipFill rotWithShape="0">
            <a:blip r:embed="rId2"/>
            <a:stretch>
              <a:fillRect l="-1082" t="-474" r="-649"/>
            </a:stretch>
          </a:blipFill>
        </p:spPr>
        <p:txBody>
          <a:bodyPr/>
          <a:lstStyle/>
          <a:p>
            <a:r>
              <a:rPr lang="zh-CN" alt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p>
        </p:txBody>
      </p:sp>
    </p:spTree>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66" name="Picture 6"/>
          <p:cNvPicPr>
            <a:picLocks noChangeAspect="1" noChangeArrowheads="1"/>
          </p:cNvPicPr>
          <p:nvPr/>
        </p:nvPicPr>
        <p:blipFill>
          <a:blip r:embed="rId3" cstate="print"/>
          <a:srcRect/>
          <a:stretch>
            <a:fillRect/>
          </a:stretch>
        </p:blipFill>
        <p:spPr bwMode="auto">
          <a:xfrm>
            <a:off x="457200" y="2133600"/>
            <a:ext cx="8401050" cy="1939925"/>
          </a:xfrm>
          <a:prstGeom prst="rect">
            <a:avLst/>
          </a:prstGeom>
          <a:noFill/>
          <a:ln w="9525">
            <a:noFill/>
            <a:miter lim="800000"/>
            <a:headEnd/>
            <a:tailEnd/>
          </a:ln>
          <a:effectLst/>
        </p:spPr>
      </p:pic>
      <p:sp>
        <p:nvSpPr>
          <p:cNvPr id="808971" name="Rectangle 11"/>
          <p:cNvSpPr>
            <a:spLocks noChangeArrowheads="1"/>
          </p:cNvSpPr>
          <p:nvPr/>
        </p:nvSpPr>
        <p:spPr bwMode="auto">
          <a:xfrm>
            <a:off x="457200" y="5301208"/>
            <a:ext cx="8305800" cy="830997"/>
          </a:xfrm>
          <a:prstGeom prst="rect">
            <a:avLst/>
          </a:prstGeom>
          <a:noFill/>
          <a:ln w="9525">
            <a:noFill/>
            <a:miter lim="800000"/>
            <a:headEnd/>
            <a:tailEnd/>
          </a:ln>
          <a:effectLst/>
        </p:spPr>
        <p:txBody>
          <a:bodyPr>
            <a:spAutoFit/>
          </a:bodyPr>
          <a:lstStyle/>
          <a:p>
            <a:r>
              <a:rPr lang="en-US" altLang="zh-CN" sz="2400" b="0" u="none" dirty="0">
                <a:solidFill>
                  <a:schemeClr val="hlink"/>
                </a:solidFill>
                <a:latin typeface="Tahoma" pitchFamily="34" charset="0"/>
                <a:ea typeface="宋体" charset="-122"/>
              </a:rPr>
              <a:t>Figure </a:t>
            </a:r>
            <a:r>
              <a:rPr lang="en-US" altLang="zh-CN" sz="2400" b="0" u="none" dirty="0">
                <a:latin typeface="Tahoma" pitchFamily="34" charset="0"/>
                <a:ea typeface="宋体" charset="-122"/>
              </a:rPr>
              <a:t>Prisms </a:t>
            </a:r>
            <a:r>
              <a:rPr lang="en-US" altLang="zh-CN" dirty="0">
                <a:ea typeface="宋体" charset="-122"/>
              </a:rPr>
              <a:t>(</a:t>
            </a:r>
            <a:r>
              <a:rPr lang="zh-CN" altLang="en-US" dirty="0">
                <a:ea typeface="宋体" charset="-122"/>
              </a:rPr>
              <a:t>棱镜</a:t>
            </a:r>
            <a:r>
              <a:rPr lang="en-US" altLang="zh-CN" dirty="0">
                <a:ea typeface="宋体" charset="-122"/>
              </a:rPr>
              <a:t>)</a:t>
            </a:r>
            <a:r>
              <a:rPr lang="en-US" altLang="zh-CN" sz="2400" b="0" u="none" dirty="0">
                <a:latin typeface="Tahoma" pitchFamily="34" charset="0"/>
                <a:ea typeface="宋体" charset="-122"/>
              </a:rPr>
              <a:t> in wavelength-division </a:t>
            </a:r>
          </a:p>
          <a:p>
            <a:pPr algn="ctr"/>
            <a:r>
              <a:rPr lang="en-US" altLang="zh-CN" sz="2400" b="0" u="none" dirty="0">
                <a:latin typeface="Tahoma" pitchFamily="34" charset="0"/>
                <a:ea typeface="宋体" charset="-122"/>
              </a:rPr>
              <a:t>multiplexing and demultiplexing</a:t>
            </a:r>
            <a:endParaRPr lang="zh-CN" altLang="en-US" sz="2400" b="0" u="none" dirty="0">
              <a:latin typeface="Tahoma" pitchFamily="34" charset="0"/>
              <a:ea typeface="宋体" charset="-122"/>
            </a:endParaRPr>
          </a:p>
        </p:txBody>
      </p:sp>
      <p:sp>
        <p:nvSpPr>
          <p:cNvPr id="808972" name="Rectangle 12"/>
          <p:cNvSpPr>
            <a:spLocks noGrp="1" noChangeArrowheads="1"/>
          </p:cNvSpPr>
          <p:nvPr>
            <p:ph type="title"/>
          </p:nvPr>
        </p:nvSpPr>
        <p:spPr/>
        <p:txBody>
          <a:bodyPr/>
          <a:lstStyle/>
          <a:p>
            <a:r>
              <a:rPr lang="zh-CN" altLang="en-US" dirty="0"/>
              <a:t>波分复用</a:t>
            </a:r>
            <a:r>
              <a:rPr lang="en-US" altLang="zh-CN" dirty="0"/>
              <a:t>WDM</a:t>
            </a:r>
            <a:endParaRPr lang="zh-CN" altLang="en-US" dirty="0"/>
          </a:p>
        </p:txBody>
      </p:sp>
    </p:spTree>
    <p:extLst>
      <p:ext uri="{BB962C8B-B14F-4D97-AF65-F5344CB8AC3E}">
        <p14:creationId xmlns="" xmlns:p14="http://schemas.microsoft.com/office/powerpoint/2010/main" val="16654315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mn-ea"/>
                <a:ea typeface="+mn-ea"/>
              </a:rPr>
              <a:t>第</a:t>
            </a:r>
            <a:r>
              <a:rPr lang="en-US" altLang="zh-CN">
                <a:latin typeface="+mn-ea"/>
                <a:ea typeface="+mn-ea"/>
              </a:rPr>
              <a:t>2</a:t>
            </a:r>
            <a:r>
              <a:rPr lang="zh-CN" altLang="en-US">
                <a:latin typeface="+mn-ea"/>
                <a:ea typeface="+mn-ea"/>
              </a:rPr>
              <a:t>章</a:t>
            </a:r>
            <a:r>
              <a:rPr lang="zh-CN" altLang="en-US">
                <a:latin typeface="+mn-ea"/>
                <a:ea typeface="+mn-ea"/>
                <a:cs typeface="Arial Unicode MS" pitchFamily="34" charset="-122"/>
              </a:rPr>
              <a:t> </a:t>
            </a:r>
            <a:r>
              <a:rPr lang="zh-CN" altLang="en-US">
                <a:latin typeface="+mn-ea"/>
                <a:ea typeface="+mn-ea"/>
              </a:rPr>
              <a:t>物理层</a:t>
            </a:r>
            <a:endParaRPr lang="zh-CN" altLang="en-US" dirty="0">
              <a:latin typeface="+mn-ea"/>
              <a:ea typeface="+mn-ea"/>
            </a:endParaRPr>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marL="342900" lvl="1" indent="-342900" eaLnBrk="1" hangingPunct="1"/>
            <a:r>
              <a:rPr lang="zh-CN" altLang="en-US" sz="2200" dirty="0">
                <a:cs typeface="+mn-cs"/>
              </a:rPr>
              <a:t>波分复用</a:t>
            </a:r>
          </a:p>
          <a:p>
            <a:pPr eaLnBrk="1" hangingPunct="1"/>
            <a:r>
              <a:rPr lang="zh-CN" altLang="en-US" sz="2200" dirty="0">
                <a:solidFill>
                  <a:srgbClr val="FF0000"/>
                </a:solidFill>
              </a:rPr>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sz="2200" dirty="0">
                <a:cs typeface="+mn-cs"/>
              </a:rPr>
              <a:t>ADSL</a:t>
            </a:r>
            <a:r>
              <a:rPr lang="zh-CN" altLang="en-US" sz="2200" dirty="0">
                <a:cs typeface="+mn-cs"/>
              </a:rPr>
              <a:t>技术</a:t>
            </a:r>
          </a:p>
          <a:p>
            <a:pPr marL="342900" lvl="1" indent="-342900" eaLnBrk="1" hangingPunct="1">
              <a:buFontTx/>
              <a:buChar char="•"/>
            </a:pPr>
            <a:r>
              <a:rPr lang="zh-CN" altLang="en-US" sz="2200" dirty="0">
                <a:cs typeface="+mn-cs"/>
              </a:rPr>
              <a:t>光纤同轴混合网</a:t>
            </a:r>
            <a:r>
              <a:rPr lang="en-US" altLang="zh-CN" sz="2200" dirty="0">
                <a:cs typeface="+mn-cs"/>
              </a:rPr>
              <a:t>(HFC </a:t>
            </a:r>
            <a:r>
              <a:rPr lang="zh-CN" altLang="en-US" sz="2200" dirty="0">
                <a:cs typeface="+mn-cs"/>
              </a:rPr>
              <a:t>网</a:t>
            </a:r>
            <a:r>
              <a:rPr lang="en-US" altLang="zh-CN" sz="2200" dirty="0">
                <a:cs typeface="+mn-cs"/>
              </a:rPr>
              <a:t>)</a:t>
            </a:r>
          </a:p>
          <a:p>
            <a:pPr marL="342900" lvl="1" indent="-342900" eaLnBrk="1" hangingPunct="1">
              <a:buFontTx/>
              <a:buChar char="•"/>
            </a:pPr>
            <a:r>
              <a:rPr lang="en-US" altLang="zh-CN" sz="2200" dirty="0">
                <a:cs typeface="+mn-cs"/>
              </a:rPr>
              <a:t>FTTx </a:t>
            </a:r>
            <a:r>
              <a:rPr lang="zh-CN" altLang="en-US" sz="2200" dirty="0">
                <a:cs typeface="+mn-cs"/>
              </a:rPr>
              <a:t>技术</a:t>
            </a:r>
          </a:p>
          <a:p>
            <a:pPr eaLnBrk="1" hangingPunct="1"/>
            <a:endParaRPr lang="en-US" altLang="zh-CN" sz="2000" dirty="0"/>
          </a:p>
        </p:txBody>
      </p:sp>
    </p:spTree>
    <p:extLst>
      <p:ext uri="{BB962C8B-B14F-4D97-AF65-F5344CB8AC3E}">
        <p14:creationId xmlns="" xmlns:p14="http://schemas.microsoft.com/office/powerpoint/2010/main" val="180148012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59"/>
          <p:cNvSpPr>
            <a:spLocks noGrp="1" noChangeArrowheads="1"/>
          </p:cNvSpPr>
          <p:nvPr>
            <p:ph type="title"/>
          </p:nvPr>
        </p:nvSpPr>
        <p:spPr/>
        <p:txBody>
          <a:bodyPr/>
          <a:lstStyle/>
          <a:p>
            <a:pPr eaLnBrk="1" hangingPunct="1"/>
            <a:r>
              <a:rPr lang="zh-CN" altLang="en-US" dirty="0"/>
              <a:t>码分复用</a:t>
            </a:r>
            <a:r>
              <a:rPr lang="en-US" altLang="zh-CN" dirty="0"/>
              <a:t>CDM </a:t>
            </a:r>
            <a:r>
              <a:rPr lang="en-US" altLang="zh-CN" sz="2400" dirty="0"/>
              <a:t>(Code Division Multiplexing)</a:t>
            </a:r>
          </a:p>
        </p:txBody>
      </p:sp>
      <p:sp>
        <p:nvSpPr>
          <p:cNvPr id="105475" name="Rectangle 60"/>
          <p:cNvSpPr>
            <a:spLocks noGrp="1" noChangeArrowheads="1"/>
          </p:cNvSpPr>
          <p:nvPr>
            <p:ph type="body" idx="1"/>
          </p:nvPr>
        </p:nvSpPr>
        <p:spPr>
          <a:xfrm>
            <a:off x="330200" y="1028700"/>
            <a:ext cx="8513354" cy="5148263"/>
          </a:xfrm>
        </p:spPr>
        <p:txBody>
          <a:bodyPr/>
          <a:lstStyle/>
          <a:p>
            <a:pPr eaLnBrk="1" hangingPunct="1"/>
            <a:r>
              <a:rPr lang="zh-CN" altLang="en-US" dirty="0"/>
              <a:t>常用的名词是</a:t>
            </a:r>
            <a:r>
              <a:rPr lang="zh-CN" altLang="en-US" dirty="0">
                <a:solidFill>
                  <a:schemeClr val="hlink"/>
                </a:solidFill>
              </a:rPr>
              <a:t>码分多址</a:t>
            </a:r>
            <a:r>
              <a:rPr lang="zh-CN" altLang="en-US" dirty="0"/>
              <a:t> </a:t>
            </a:r>
            <a:r>
              <a:rPr lang="en-US" altLang="zh-CN" dirty="0"/>
              <a:t>CDMA </a:t>
            </a:r>
            <a:r>
              <a:rPr lang="en-US" altLang="zh-CN" sz="2200" dirty="0"/>
              <a:t>(Code Division Multiple Access)</a:t>
            </a:r>
            <a:r>
              <a:rPr lang="zh-CN" altLang="en-US" sz="2200" dirty="0"/>
              <a:t>。</a:t>
            </a:r>
          </a:p>
          <a:p>
            <a:pPr eaLnBrk="1" hangingPunct="1"/>
            <a:endParaRPr lang="zh-CN" altLang="en-US" dirty="0"/>
          </a:p>
          <a:p>
            <a:pPr eaLnBrk="1" hangingPunct="1"/>
            <a:r>
              <a:rPr lang="zh-CN" altLang="en-US" dirty="0"/>
              <a:t>每一用户可以在同样的时间使用同样的频带进行通信。</a:t>
            </a:r>
          </a:p>
          <a:p>
            <a:pPr eaLnBrk="1" hangingPunct="1"/>
            <a:endParaRPr lang="zh-CN" altLang="en-US" dirty="0"/>
          </a:p>
          <a:p>
            <a:pPr eaLnBrk="1" hangingPunct="1"/>
            <a:r>
              <a:rPr lang="zh-CN" altLang="en-US" dirty="0"/>
              <a:t>由于各用户使用</a:t>
            </a:r>
            <a:r>
              <a:rPr lang="zh-CN" altLang="en-US" dirty="0">
                <a:solidFill>
                  <a:schemeClr val="hlink"/>
                </a:solidFill>
              </a:rPr>
              <a:t>经过特殊挑选的</a:t>
            </a:r>
            <a:r>
              <a:rPr lang="zh-CN" altLang="en-US" dirty="0"/>
              <a:t>不同码型，因此彼此不会造成干扰。</a:t>
            </a:r>
          </a:p>
          <a:p>
            <a:pPr eaLnBrk="1" hangingPunct="1"/>
            <a:endParaRPr lang="zh-CN" altLang="en-US" dirty="0"/>
          </a:p>
          <a:p>
            <a:pPr eaLnBrk="1" hangingPunct="1"/>
            <a:r>
              <a:rPr lang="zh-CN" altLang="en-US" dirty="0"/>
              <a:t>这种系统发送的信号有很强的抗干扰能力，其频谱类似于白噪声，不易被敌人发现。 </a:t>
            </a:r>
          </a:p>
          <a:p>
            <a:pPr eaLnBrk="1" hangingPunct="1"/>
            <a:endParaRPr lang="zh-CN" altLang="en-US" dirty="0"/>
          </a:p>
          <a:p>
            <a:pPr eaLnBrk="1" hangingPunct="1"/>
            <a:r>
              <a:rPr lang="zh-CN" altLang="en-US" dirty="0"/>
              <a:t>每一个比特时间划分为</a:t>
            </a:r>
            <a:r>
              <a:rPr lang="en-US" altLang="zh-CN" dirty="0"/>
              <a:t>m</a:t>
            </a:r>
            <a:r>
              <a:rPr lang="zh-CN" altLang="en-US" dirty="0"/>
              <a:t>个短的间隔，称为</a:t>
            </a:r>
            <a:r>
              <a:rPr lang="zh-CN" altLang="en-US" dirty="0">
                <a:solidFill>
                  <a:schemeClr val="hlink"/>
                </a:solidFill>
              </a:rPr>
              <a:t>码片</a:t>
            </a:r>
            <a:r>
              <a:rPr lang="en-US" altLang="zh-CN" dirty="0"/>
              <a:t>(chip)</a:t>
            </a:r>
            <a:r>
              <a:rPr lang="zh-CN" altLang="en-US" dirty="0"/>
              <a:t>。</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码分复用</a:t>
            </a:r>
            <a:r>
              <a:rPr lang="en-US" altLang="zh-CN" dirty="0"/>
              <a:t>CDM</a:t>
            </a:r>
            <a:endParaRPr lang="zh-CN" altLang="en-US" dirty="0"/>
          </a:p>
        </p:txBody>
      </p:sp>
      <p:sp>
        <p:nvSpPr>
          <p:cNvPr id="3" name="内容占位符 2"/>
          <p:cNvSpPr>
            <a:spLocks noGrp="1"/>
          </p:cNvSpPr>
          <p:nvPr>
            <p:ph idx="1"/>
          </p:nvPr>
        </p:nvSpPr>
        <p:spPr/>
        <p:txBody>
          <a:bodyPr/>
          <a:lstStyle/>
          <a:p>
            <a:pPr>
              <a:spcBef>
                <a:spcPts val="600"/>
              </a:spcBef>
            </a:pPr>
            <a:r>
              <a:rPr lang="zh-CN" altLang="en-US" dirty="0"/>
              <a:t>采用</a:t>
            </a:r>
            <a:r>
              <a:rPr lang="en-US" altLang="zh-CN" dirty="0"/>
              <a:t>CDMA</a:t>
            </a:r>
            <a:r>
              <a:rPr lang="zh-CN" altLang="en-US" dirty="0"/>
              <a:t>可提高通信的话音质量和数据传输的可靠性，</a:t>
            </a:r>
            <a:endParaRPr lang="en-US" altLang="zh-CN" dirty="0"/>
          </a:p>
          <a:p>
            <a:pPr>
              <a:spcBef>
                <a:spcPts val="600"/>
              </a:spcBef>
            </a:pPr>
            <a:endParaRPr lang="en-US" altLang="zh-CN" dirty="0"/>
          </a:p>
          <a:p>
            <a:pPr>
              <a:spcBef>
                <a:spcPts val="600"/>
              </a:spcBef>
            </a:pPr>
            <a:r>
              <a:rPr lang="zh-CN" altLang="en-US" dirty="0"/>
              <a:t>减少干扰对通信的影响，增大通信系统的容量（是使用</a:t>
            </a:r>
            <a:r>
              <a:rPr lang="en-US" altLang="zh-CN" dirty="0"/>
              <a:t>GSM</a:t>
            </a:r>
            <a:r>
              <a:rPr lang="zh-CN" altLang="en-US" dirty="0"/>
              <a:t>的</a:t>
            </a:r>
            <a:r>
              <a:rPr lang="en-US" altLang="zh-CN" dirty="0"/>
              <a:t>4</a:t>
            </a:r>
            <a:r>
              <a:rPr lang="zh-CN" altLang="en-US" dirty="0"/>
              <a:t>～</a:t>
            </a:r>
            <a:r>
              <a:rPr lang="en-US" altLang="zh-CN" dirty="0"/>
              <a:t>5</a:t>
            </a:r>
            <a:r>
              <a:rPr lang="zh-CN" altLang="en-US" dirty="0"/>
              <a:t>倍），</a:t>
            </a:r>
            <a:endParaRPr lang="en-US" altLang="zh-CN" dirty="0"/>
          </a:p>
          <a:p>
            <a:pPr>
              <a:spcBef>
                <a:spcPts val="600"/>
              </a:spcBef>
            </a:pPr>
            <a:endParaRPr lang="en-US" altLang="zh-CN" dirty="0"/>
          </a:p>
          <a:p>
            <a:pPr>
              <a:spcBef>
                <a:spcPts val="600"/>
              </a:spcBef>
            </a:pPr>
            <a:r>
              <a:rPr lang="zh-CN" altLang="en-US" dirty="0"/>
              <a:t>降低手机的平均发送功率等等。 </a:t>
            </a:r>
          </a:p>
        </p:txBody>
      </p:sp>
    </p:spTree>
    <p:extLst>
      <p:ext uri="{BB962C8B-B14F-4D97-AF65-F5344CB8AC3E}">
        <p14:creationId xmlns="" xmlns:p14="http://schemas.microsoft.com/office/powerpoint/2010/main" val="200987020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4"/>
          <p:cNvSpPr>
            <a:spLocks noGrp="1" noChangeArrowheads="1"/>
          </p:cNvSpPr>
          <p:nvPr>
            <p:ph type="title"/>
          </p:nvPr>
        </p:nvSpPr>
        <p:spPr/>
        <p:txBody>
          <a:bodyPr/>
          <a:lstStyle/>
          <a:p>
            <a:pPr eaLnBrk="1" hangingPunct="1"/>
            <a:r>
              <a:rPr lang="zh-CN" altLang="en-US" dirty="0"/>
              <a:t>码片序列</a:t>
            </a:r>
            <a:r>
              <a:rPr lang="en-US" altLang="zh-CN" dirty="0"/>
              <a:t>(chip sequence)</a:t>
            </a:r>
          </a:p>
        </p:txBody>
      </p:sp>
      <p:sp>
        <p:nvSpPr>
          <p:cNvPr id="106499" name="Rectangle 5"/>
          <p:cNvSpPr>
            <a:spLocks noGrp="1" noChangeArrowheads="1"/>
          </p:cNvSpPr>
          <p:nvPr>
            <p:ph type="body" idx="1"/>
          </p:nvPr>
        </p:nvSpPr>
        <p:spPr/>
        <p:txBody>
          <a:bodyPr/>
          <a:lstStyle/>
          <a:p>
            <a:pPr eaLnBrk="1" hangingPunct="1"/>
            <a:r>
              <a:rPr lang="zh-CN" altLang="en-US" dirty="0"/>
              <a:t>每个站被指派一个唯一的 </a:t>
            </a:r>
            <a:r>
              <a:rPr lang="en-US" altLang="zh-CN" dirty="0"/>
              <a:t>m bit </a:t>
            </a:r>
            <a:r>
              <a:rPr lang="zh-CN" altLang="en-US" dirty="0"/>
              <a:t>码片序列。</a:t>
            </a:r>
          </a:p>
          <a:p>
            <a:pPr lvl="1" eaLnBrk="1" hangingPunct="1"/>
            <a:r>
              <a:rPr lang="zh-CN" altLang="en-US" dirty="0">
                <a:solidFill>
                  <a:schemeClr val="hlink"/>
                </a:solidFill>
                <a:ea typeface="黑体" pitchFamily="49" charset="-122"/>
              </a:rPr>
              <a:t>如发送比特 </a:t>
            </a:r>
            <a:r>
              <a:rPr lang="en-US" altLang="zh-CN" dirty="0">
                <a:solidFill>
                  <a:schemeClr val="hlink"/>
                </a:solidFill>
                <a:ea typeface="黑体" pitchFamily="49" charset="-122"/>
              </a:rPr>
              <a:t>1</a:t>
            </a:r>
            <a:r>
              <a:rPr lang="zh-CN" altLang="en-US" dirty="0">
                <a:solidFill>
                  <a:schemeClr val="hlink"/>
                </a:solidFill>
                <a:ea typeface="黑体" pitchFamily="49" charset="-122"/>
              </a:rPr>
              <a:t>，则发送自己的 </a:t>
            </a:r>
            <a:r>
              <a:rPr lang="en-US" altLang="zh-CN" dirty="0">
                <a:solidFill>
                  <a:schemeClr val="hlink"/>
                </a:solidFill>
                <a:ea typeface="黑体" pitchFamily="49" charset="-122"/>
              </a:rPr>
              <a:t>m bit </a:t>
            </a:r>
            <a:r>
              <a:rPr lang="zh-CN" altLang="en-US" dirty="0">
                <a:solidFill>
                  <a:schemeClr val="hlink"/>
                </a:solidFill>
                <a:ea typeface="黑体" pitchFamily="49" charset="-122"/>
              </a:rPr>
              <a:t>码片序列。</a:t>
            </a:r>
          </a:p>
          <a:p>
            <a:pPr lvl="1" eaLnBrk="1" hangingPunct="1"/>
            <a:r>
              <a:rPr lang="zh-CN" altLang="en-US" dirty="0">
                <a:solidFill>
                  <a:schemeClr val="hlink"/>
                </a:solidFill>
                <a:ea typeface="黑体" pitchFamily="49" charset="-122"/>
              </a:rPr>
              <a:t>如发送比特 </a:t>
            </a:r>
            <a:r>
              <a:rPr lang="en-US" altLang="zh-CN" dirty="0">
                <a:solidFill>
                  <a:schemeClr val="hlink"/>
                </a:solidFill>
                <a:ea typeface="黑体" pitchFamily="49" charset="-122"/>
              </a:rPr>
              <a:t>0</a:t>
            </a:r>
            <a:r>
              <a:rPr lang="zh-CN" altLang="en-US" dirty="0">
                <a:solidFill>
                  <a:schemeClr val="hlink"/>
                </a:solidFill>
                <a:ea typeface="黑体" pitchFamily="49" charset="-122"/>
              </a:rPr>
              <a:t>，则发送该码片序列的二进制反码。</a:t>
            </a:r>
            <a:r>
              <a:rPr lang="zh-CN" altLang="en-US" dirty="0"/>
              <a:t> </a:t>
            </a:r>
          </a:p>
          <a:p>
            <a:pPr eaLnBrk="1" hangingPunct="1"/>
            <a:endParaRPr lang="en-US" altLang="zh-CN" dirty="0"/>
          </a:p>
          <a:p>
            <a:pPr eaLnBrk="1" hangingPunct="1"/>
            <a:r>
              <a:rPr lang="zh-CN" altLang="en-US" dirty="0"/>
              <a:t>例如，</a:t>
            </a:r>
            <a:r>
              <a:rPr lang="en-US" altLang="zh-CN" dirty="0"/>
              <a:t>S </a:t>
            </a:r>
            <a:r>
              <a:rPr lang="zh-CN" altLang="en-US" dirty="0"/>
              <a:t>站的 </a:t>
            </a:r>
            <a:r>
              <a:rPr lang="en-US" altLang="zh-CN" dirty="0"/>
              <a:t>8 bit </a:t>
            </a:r>
            <a:r>
              <a:rPr lang="zh-CN" altLang="en-US" dirty="0"/>
              <a:t>码片序列是 </a:t>
            </a:r>
            <a:r>
              <a:rPr lang="en-US" altLang="zh-CN" dirty="0"/>
              <a:t>00011011</a:t>
            </a:r>
            <a:r>
              <a:rPr lang="zh-CN" altLang="en-US" dirty="0"/>
              <a:t>。</a:t>
            </a:r>
          </a:p>
          <a:p>
            <a:pPr lvl="1" eaLnBrk="1" hangingPunct="1"/>
            <a:r>
              <a:rPr lang="zh-CN" altLang="en-US" dirty="0">
                <a:solidFill>
                  <a:schemeClr val="hlink"/>
                </a:solidFill>
                <a:ea typeface="黑体" pitchFamily="49" charset="-122"/>
              </a:rPr>
              <a:t>发送比特 </a:t>
            </a:r>
            <a:r>
              <a:rPr lang="en-US" altLang="zh-CN" dirty="0">
                <a:solidFill>
                  <a:schemeClr val="hlink"/>
                </a:solidFill>
                <a:ea typeface="黑体" pitchFamily="49" charset="-122"/>
              </a:rPr>
              <a:t>1 </a:t>
            </a:r>
            <a:r>
              <a:rPr lang="zh-CN" altLang="en-US" dirty="0">
                <a:solidFill>
                  <a:schemeClr val="hlink"/>
                </a:solidFill>
                <a:ea typeface="黑体" pitchFamily="49" charset="-122"/>
              </a:rPr>
              <a:t>时，就发送序列 </a:t>
            </a:r>
            <a:r>
              <a:rPr lang="en-US" altLang="zh-CN" dirty="0">
                <a:solidFill>
                  <a:schemeClr val="hlink"/>
                </a:solidFill>
                <a:ea typeface="黑体" pitchFamily="49" charset="-122"/>
              </a:rPr>
              <a:t>00011011</a:t>
            </a:r>
            <a:r>
              <a:rPr lang="zh-CN" altLang="en-US" dirty="0">
                <a:solidFill>
                  <a:schemeClr val="hlink"/>
                </a:solidFill>
                <a:ea typeface="黑体" pitchFamily="49" charset="-122"/>
              </a:rPr>
              <a:t>，</a:t>
            </a:r>
          </a:p>
          <a:p>
            <a:pPr lvl="1" eaLnBrk="1" hangingPunct="1"/>
            <a:r>
              <a:rPr lang="zh-CN" altLang="en-US" dirty="0">
                <a:solidFill>
                  <a:schemeClr val="hlink"/>
                </a:solidFill>
                <a:ea typeface="黑体" pitchFamily="49" charset="-122"/>
              </a:rPr>
              <a:t>发送比特 </a:t>
            </a:r>
            <a:r>
              <a:rPr lang="en-US" altLang="zh-CN" dirty="0">
                <a:solidFill>
                  <a:schemeClr val="hlink"/>
                </a:solidFill>
                <a:ea typeface="黑体" pitchFamily="49" charset="-122"/>
              </a:rPr>
              <a:t>0 </a:t>
            </a:r>
            <a:r>
              <a:rPr lang="zh-CN" altLang="en-US" dirty="0">
                <a:solidFill>
                  <a:schemeClr val="hlink"/>
                </a:solidFill>
                <a:ea typeface="黑体" pitchFamily="49" charset="-122"/>
              </a:rPr>
              <a:t>时，就发送序列 </a:t>
            </a:r>
            <a:r>
              <a:rPr lang="en-US" altLang="zh-CN" dirty="0">
                <a:solidFill>
                  <a:schemeClr val="hlink"/>
                </a:solidFill>
                <a:ea typeface="黑体" pitchFamily="49" charset="-122"/>
              </a:rPr>
              <a:t>11100100</a:t>
            </a:r>
            <a:r>
              <a:rPr lang="zh-CN" altLang="en-US" dirty="0">
                <a:solidFill>
                  <a:schemeClr val="hlink"/>
                </a:solidFill>
                <a:ea typeface="黑体" pitchFamily="49" charset="-122"/>
              </a:rPr>
              <a:t>。</a:t>
            </a:r>
          </a:p>
          <a:p>
            <a:pPr eaLnBrk="1" hangingPunct="1"/>
            <a:endParaRPr lang="en-US" altLang="zh-CN" dirty="0"/>
          </a:p>
          <a:p>
            <a:pPr eaLnBrk="1" hangingPunct="1"/>
            <a:r>
              <a:rPr lang="zh-CN" altLang="en-US" dirty="0"/>
              <a:t>为了方便，我们按惯例将码片中的</a:t>
            </a:r>
            <a:r>
              <a:rPr lang="en-US" altLang="zh-CN" dirty="0"/>
              <a:t>0</a:t>
            </a:r>
            <a:r>
              <a:rPr lang="zh-CN" altLang="en-US" dirty="0"/>
              <a:t>写为</a:t>
            </a:r>
            <a:r>
              <a:rPr lang="en-US" altLang="zh-CN" dirty="0"/>
              <a:t>-1</a:t>
            </a:r>
            <a:r>
              <a:rPr lang="zh-CN" altLang="en-US" dirty="0"/>
              <a:t>，将</a:t>
            </a:r>
            <a:r>
              <a:rPr lang="en-US" altLang="zh-CN" dirty="0"/>
              <a:t>1</a:t>
            </a:r>
            <a:r>
              <a:rPr lang="zh-CN" altLang="en-US" dirty="0"/>
              <a:t>写成</a:t>
            </a:r>
            <a:r>
              <a:rPr lang="en-US" altLang="zh-CN" dirty="0"/>
              <a:t>+1 </a:t>
            </a:r>
            <a:r>
              <a:rPr lang="zh-CN" altLang="en-US" dirty="0"/>
              <a:t>。</a:t>
            </a:r>
          </a:p>
          <a:p>
            <a:pPr eaLnBrk="1" hangingPunct="1"/>
            <a:endParaRPr lang="en-US" altLang="zh-CN" dirty="0"/>
          </a:p>
          <a:p>
            <a:pPr eaLnBrk="1" hangingPunct="1"/>
            <a:r>
              <a:rPr lang="en-US" altLang="zh-CN" dirty="0"/>
              <a:t>S </a:t>
            </a:r>
            <a:r>
              <a:rPr lang="zh-CN" altLang="en-US" dirty="0"/>
              <a:t>站的码片序列：</a:t>
            </a:r>
            <a:r>
              <a:rPr lang="en-US" altLang="zh-CN" dirty="0"/>
              <a:t>(–1 –1 –1 +1 +1 –1 +1 +1)     </a:t>
            </a:r>
          </a:p>
          <a:p>
            <a:pPr eaLnBrk="1" hangingPunct="1"/>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p:cNvPicPr>
            <a:picLocks noChangeAspect="1" noChangeArrowheads="1"/>
          </p:cNvPicPr>
          <p:nvPr/>
        </p:nvPicPr>
        <p:blipFill>
          <a:blip r:embed="rId3" cstate="print"/>
          <a:srcRect/>
          <a:stretch>
            <a:fillRect/>
          </a:stretch>
        </p:blipFill>
        <p:spPr bwMode="auto">
          <a:xfrm>
            <a:off x="1619250" y="1196975"/>
            <a:ext cx="5110163" cy="4965700"/>
          </a:xfrm>
          <a:prstGeom prst="rect">
            <a:avLst/>
          </a:prstGeom>
          <a:noFill/>
          <a:ln w="9525">
            <a:noFill/>
            <a:miter lim="800000"/>
            <a:headEnd/>
            <a:tailEnd/>
          </a:ln>
        </p:spPr>
      </p:pic>
      <p:sp>
        <p:nvSpPr>
          <p:cNvPr id="2" name="标题 1"/>
          <p:cNvSpPr>
            <a:spLocks noGrp="1"/>
          </p:cNvSpPr>
          <p:nvPr>
            <p:ph type="title"/>
          </p:nvPr>
        </p:nvSpPr>
        <p:spPr>
          <a:xfrm>
            <a:off x="355600" y="203200"/>
            <a:ext cx="8420100" cy="705520"/>
          </a:xfrm>
        </p:spPr>
        <p:txBody>
          <a:bodyPr/>
          <a:lstStyle/>
          <a:p>
            <a:pPr eaLnBrk="1" hangingPunct="1"/>
            <a:r>
              <a:rPr lang="en-US" altLang="zh-CN" sz="2400" dirty="0">
                <a:latin typeface="Gill Sans MT" panose="020B0502020104020203" pitchFamily="34" charset="0"/>
              </a:rPr>
              <a:t>Three sine waves with the same amplitude </a:t>
            </a:r>
            <a:br>
              <a:rPr lang="en-US" altLang="zh-CN" sz="2400" dirty="0">
                <a:latin typeface="Gill Sans MT" panose="020B0502020104020203" pitchFamily="34" charset="0"/>
              </a:rPr>
            </a:br>
            <a:r>
              <a:rPr lang="en-US" altLang="zh-CN" sz="2400" dirty="0">
                <a:latin typeface="Gill Sans MT" panose="020B0502020104020203" pitchFamily="34" charset="0"/>
              </a:rPr>
              <a:t>and frequency, but different phases</a:t>
            </a:r>
            <a:endParaRPr lang="zh-CN" altLang="en-US" sz="2400" dirty="0">
              <a:latin typeface="Gill Sans MT" panose="020B0502020104020203" pitchFamily="34" charset="0"/>
            </a:endParaRPr>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1494" name="Picture 6"/>
          <p:cNvPicPr>
            <a:picLocks noChangeAspect="1" noChangeArrowheads="1"/>
          </p:cNvPicPr>
          <p:nvPr/>
        </p:nvPicPr>
        <p:blipFill>
          <a:blip r:embed="rId3" cstate="print"/>
          <a:srcRect/>
          <a:stretch>
            <a:fillRect/>
          </a:stretch>
        </p:blipFill>
        <p:spPr bwMode="auto">
          <a:xfrm>
            <a:off x="0" y="1285860"/>
            <a:ext cx="8875712" cy="3519488"/>
          </a:xfrm>
          <a:prstGeom prst="rect">
            <a:avLst/>
          </a:prstGeom>
          <a:noFill/>
          <a:ln w="9525">
            <a:noFill/>
            <a:miter lim="800000"/>
            <a:headEnd/>
            <a:tailEnd/>
          </a:ln>
          <a:effectLst/>
        </p:spPr>
      </p:pic>
      <p:sp>
        <p:nvSpPr>
          <p:cNvPr id="831497" name="Rectangle 9"/>
          <p:cNvSpPr>
            <a:spLocks noGrp="1" noChangeArrowheads="1"/>
          </p:cNvSpPr>
          <p:nvPr>
            <p:ph type="title"/>
          </p:nvPr>
        </p:nvSpPr>
        <p:spPr/>
        <p:txBody>
          <a:bodyPr/>
          <a:lstStyle/>
          <a:p>
            <a:r>
              <a:rPr lang="zh-CN" altLang="en-US" dirty="0"/>
              <a:t>码分复用</a:t>
            </a:r>
            <a:r>
              <a:rPr lang="en-US" altLang="zh-CN" dirty="0"/>
              <a:t>CDM </a:t>
            </a:r>
            <a:endParaRPr lang="zh-CN" altLang="en-US" dirty="0"/>
          </a:p>
        </p:txBody>
      </p:sp>
      <p:sp>
        <p:nvSpPr>
          <p:cNvPr id="5" name="矩形 4"/>
          <p:cNvSpPr/>
          <p:nvPr/>
        </p:nvSpPr>
        <p:spPr>
          <a:xfrm>
            <a:off x="285720" y="5357826"/>
            <a:ext cx="8001056" cy="461665"/>
          </a:xfrm>
          <a:prstGeom prst="rect">
            <a:avLst/>
          </a:prstGeom>
        </p:spPr>
        <p:txBody>
          <a:bodyPr wrap="square">
            <a:spAutoFit/>
          </a:bodyPr>
          <a:lstStyle/>
          <a:p>
            <a:r>
              <a:rPr lang="en-US" altLang="zh-CN" dirty="0"/>
              <a:t>Spread signal = Original signal * Spreading code</a:t>
            </a:r>
            <a:endParaRPr lang="zh-CN" altLang="en-US" dirty="0"/>
          </a:p>
        </p:txBody>
      </p:sp>
      <p:sp>
        <p:nvSpPr>
          <p:cNvPr id="2" name="矩形 1">
            <a:extLst>
              <a:ext uri="{FF2B5EF4-FFF2-40B4-BE49-F238E27FC236}">
                <a16:creationId xmlns="" xmlns:a16="http://schemas.microsoft.com/office/drawing/2014/main" id="{80D81112-13ED-4C97-8801-14881460D758}"/>
              </a:ext>
            </a:extLst>
          </p:cNvPr>
          <p:cNvSpPr/>
          <p:nvPr/>
        </p:nvSpPr>
        <p:spPr>
          <a:xfrm>
            <a:off x="4112641" y="1151908"/>
            <a:ext cx="906017" cy="461665"/>
          </a:xfrm>
          <a:prstGeom prst="rect">
            <a:avLst/>
          </a:prstGeom>
        </p:spPr>
        <p:txBody>
          <a:bodyPr wrap="none">
            <a:spAutoFit/>
          </a:bodyPr>
          <a:lstStyle/>
          <a:p>
            <a:r>
              <a:rPr lang="en-US" altLang="zh-CN" dirty="0">
                <a:solidFill>
                  <a:srgbClr val="FF0000"/>
                </a:solidFill>
              </a:rPr>
              <a:t>NRZL</a:t>
            </a:r>
            <a:endParaRPr lang="zh-CN" altLang="en-US" dirty="0">
              <a:solidFill>
                <a:srgbClr val="FF0000"/>
              </a:solidFill>
            </a:endParaRPr>
          </a:p>
        </p:txBody>
      </p:sp>
    </p:spTree>
    <p:extLst>
      <p:ext uri="{BB962C8B-B14F-4D97-AF65-F5344CB8AC3E}">
        <p14:creationId xmlns="" xmlns:p14="http://schemas.microsoft.com/office/powerpoint/2010/main" val="308496286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4"/>
          <p:cNvSpPr>
            <a:spLocks noGrp="1" noChangeArrowheads="1"/>
          </p:cNvSpPr>
          <p:nvPr>
            <p:ph type="title"/>
          </p:nvPr>
        </p:nvSpPr>
        <p:spPr/>
        <p:txBody>
          <a:bodyPr/>
          <a:lstStyle/>
          <a:p>
            <a:pPr eaLnBrk="1" hangingPunct="1"/>
            <a:r>
              <a:rPr lang="en-US" altLang="zh-CN" dirty="0"/>
              <a:t>CDM</a:t>
            </a:r>
            <a:r>
              <a:rPr lang="zh-CN" altLang="en-US" dirty="0"/>
              <a:t>的重要特点</a:t>
            </a:r>
          </a:p>
        </p:txBody>
      </p:sp>
      <p:sp>
        <p:nvSpPr>
          <p:cNvPr id="107523" name="Rectangle 5"/>
          <p:cNvSpPr>
            <a:spLocks noGrp="1" noChangeArrowheads="1"/>
          </p:cNvSpPr>
          <p:nvPr>
            <p:ph type="body" idx="1"/>
          </p:nvPr>
        </p:nvSpPr>
        <p:spPr/>
        <p:txBody>
          <a:bodyPr/>
          <a:lstStyle/>
          <a:p>
            <a:pPr eaLnBrk="1" hangingPunct="1"/>
            <a:r>
              <a:rPr lang="zh-CN" altLang="en-US" dirty="0"/>
              <a:t>每个站分配的码片序列不仅必须各不相同，并且还必须互相</a:t>
            </a:r>
            <a:r>
              <a:rPr lang="zh-CN" altLang="en-US" dirty="0">
                <a:solidFill>
                  <a:schemeClr val="hlink"/>
                </a:solidFill>
              </a:rPr>
              <a:t>正交</a:t>
            </a:r>
            <a:r>
              <a:rPr lang="en-US" altLang="zh-CN" dirty="0"/>
              <a:t>(orthogonal)</a:t>
            </a:r>
            <a:r>
              <a:rPr lang="zh-CN" altLang="en-US" dirty="0"/>
              <a:t>。</a:t>
            </a:r>
          </a:p>
          <a:p>
            <a:pPr eaLnBrk="1" hangingPunct="1"/>
            <a:endParaRPr lang="zh-CN" altLang="en-US" dirty="0"/>
          </a:p>
          <a:p>
            <a:pPr eaLnBrk="1" hangingPunct="1"/>
            <a:r>
              <a:rPr lang="zh-CN" altLang="en-US" dirty="0"/>
              <a:t>在实用的系统中是使用</a:t>
            </a:r>
            <a:r>
              <a:rPr lang="zh-CN" altLang="en-US" dirty="0">
                <a:solidFill>
                  <a:schemeClr val="hlink"/>
                </a:solidFill>
              </a:rPr>
              <a:t>伪随机码序列</a:t>
            </a:r>
            <a:r>
              <a:rPr lang="zh-CN" altLang="en-US" dirty="0"/>
              <a:t>。 </a:t>
            </a:r>
          </a:p>
          <a:p>
            <a:pPr eaLnBrk="1" hangingPunct="1"/>
            <a:endParaRPr lang="en-US" altLang="zh-CN"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3076"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074" name="Object 7"/>
          <p:cNvGraphicFramePr>
            <a:graphicFrameLocks noChangeAspect="1"/>
          </p:cNvGraphicFramePr>
          <p:nvPr/>
        </p:nvGraphicFramePr>
        <p:xfrm>
          <a:off x="3095625" y="4105275"/>
          <a:ext cx="2916238" cy="979488"/>
        </p:xfrm>
        <a:graphic>
          <a:graphicData uri="http://schemas.openxmlformats.org/presentationml/2006/ole">
            <p:oleObj spid="_x0000_s3191" name="Equation" r:id="rId4" imgW="30784800" imgH="10363200" progId="Equation.DSMT4">
              <p:embed/>
            </p:oleObj>
          </a:graphicData>
        </a:graphic>
      </p:graphicFrame>
      <p:sp>
        <p:nvSpPr>
          <p:cNvPr id="3077" name="Text Box 8"/>
          <p:cNvSpPr txBox="1">
            <a:spLocks noChangeArrowheads="1"/>
          </p:cNvSpPr>
          <p:nvPr/>
        </p:nvSpPr>
        <p:spPr bwMode="auto">
          <a:xfrm>
            <a:off x="7432675" y="4332288"/>
            <a:ext cx="938213" cy="519112"/>
          </a:xfrm>
          <a:prstGeom prst="rect">
            <a:avLst/>
          </a:prstGeom>
          <a:noFill/>
          <a:ln w="9525">
            <a:noFill/>
            <a:miter lim="800000"/>
            <a:headEnd/>
            <a:tailEnd/>
          </a:ln>
        </p:spPr>
        <p:txBody>
          <a:bodyPr wrap="none">
            <a:spAutoFit/>
          </a:bodyPr>
          <a:lstStyle/>
          <a:p>
            <a:pPr algn="l"/>
            <a:r>
              <a:rPr lang="en-US" altLang="zh-CN" sz="2800" dirty="0">
                <a:latin typeface="Arial" pitchFamily="34" charset="0"/>
              </a:rPr>
              <a:t>(2-3)</a:t>
            </a:r>
          </a:p>
        </p:txBody>
      </p:sp>
      <p:sp>
        <p:nvSpPr>
          <p:cNvPr id="3078" name="Rectangle 9"/>
          <p:cNvSpPr>
            <a:spLocks noGrp="1" noChangeArrowheads="1"/>
          </p:cNvSpPr>
          <p:nvPr>
            <p:ph type="title"/>
          </p:nvPr>
        </p:nvSpPr>
        <p:spPr/>
        <p:txBody>
          <a:bodyPr/>
          <a:lstStyle/>
          <a:p>
            <a:pPr eaLnBrk="1" hangingPunct="1"/>
            <a:r>
              <a:rPr lang="zh-CN" altLang="en-US"/>
              <a:t>码片序列的正交关系</a:t>
            </a:r>
          </a:p>
        </p:txBody>
      </p:sp>
      <p:sp>
        <p:nvSpPr>
          <p:cNvPr id="3079" name="Rectangle 10"/>
          <p:cNvSpPr>
            <a:spLocks noGrp="1" noChangeArrowheads="1"/>
          </p:cNvSpPr>
          <p:nvPr>
            <p:ph type="body" idx="1"/>
          </p:nvPr>
        </p:nvSpPr>
        <p:spPr/>
        <p:txBody>
          <a:bodyPr/>
          <a:lstStyle/>
          <a:p>
            <a:pPr eaLnBrk="1" hangingPunct="1"/>
            <a:r>
              <a:rPr lang="zh-CN" altLang="en-US" dirty="0"/>
              <a:t>令向量 </a:t>
            </a:r>
            <a:r>
              <a:rPr lang="en-US" altLang="zh-CN" b="1" dirty="0"/>
              <a:t>S </a:t>
            </a:r>
            <a:r>
              <a:rPr lang="zh-CN" altLang="en-US" dirty="0"/>
              <a:t>表示站 </a:t>
            </a:r>
            <a:r>
              <a:rPr lang="en-US" altLang="zh-CN" dirty="0"/>
              <a:t>S </a:t>
            </a:r>
            <a:r>
              <a:rPr lang="zh-CN" altLang="en-US" dirty="0"/>
              <a:t>的码片向量，令 </a:t>
            </a:r>
            <a:r>
              <a:rPr lang="en-US" altLang="zh-CN" b="1" dirty="0"/>
              <a:t>T </a:t>
            </a:r>
            <a:r>
              <a:rPr lang="zh-CN" altLang="en-US" dirty="0"/>
              <a:t>表示其他任何站的码片向量。 </a:t>
            </a:r>
          </a:p>
          <a:p>
            <a:pPr eaLnBrk="1" hangingPunct="1"/>
            <a:endParaRPr lang="zh-CN" altLang="en-US" dirty="0"/>
          </a:p>
          <a:p>
            <a:pPr eaLnBrk="1" hangingPunct="1"/>
            <a:r>
              <a:rPr lang="zh-CN" altLang="en-US" dirty="0"/>
              <a:t>两个不同站的码片序列正交，就是向量</a:t>
            </a:r>
            <a:r>
              <a:rPr lang="en-US" altLang="zh-CN" b="1" dirty="0"/>
              <a:t>S</a:t>
            </a:r>
            <a:r>
              <a:rPr lang="zh-CN" altLang="en-US" dirty="0"/>
              <a:t>和</a:t>
            </a:r>
            <a:r>
              <a:rPr lang="en-US" altLang="zh-CN" b="1" dirty="0"/>
              <a:t>T</a:t>
            </a:r>
            <a:r>
              <a:rPr lang="zh-CN" altLang="en-US" dirty="0"/>
              <a:t>的规格化</a:t>
            </a:r>
            <a:r>
              <a:rPr lang="zh-CN" altLang="en-US" dirty="0">
                <a:solidFill>
                  <a:schemeClr val="hlink"/>
                </a:solidFill>
              </a:rPr>
              <a:t>内积</a:t>
            </a:r>
            <a:r>
              <a:rPr lang="en-US" altLang="zh-CN" dirty="0"/>
              <a:t>(normalized inner product)</a:t>
            </a:r>
            <a:r>
              <a:rPr lang="zh-CN" altLang="en-US" dirty="0"/>
              <a:t>都是 </a:t>
            </a:r>
            <a:r>
              <a:rPr lang="en-US" altLang="zh-CN" dirty="0"/>
              <a:t>0</a:t>
            </a:r>
            <a:r>
              <a:rPr lang="zh-CN" altLang="en-US" dirty="0"/>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zh-CN" altLang="en-US"/>
              <a:t>码片序列的正交关系举例 </a:t>
            </a:r>
          </a:p>
        </p:txBody>
      </p:sp>
      <p:sp>
        <p:nvSpPr>
          <p:cNvPr id="108547"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08548" name="Rectangle 1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108549" name="Rectangle 17"/>
          <p:cNvSpPr>
            <a:spLocks noGrp="1" noChangeArrowheads="1"/>
          </p:cNvSpPr>
          <p:nvPr>
            <p:ph type="body" idx="1"/>
          </p:nvPr>
        </p:nvSpPr>
        <p:spPr/>
        <p:txBody>
          <a:bodyPr/>
          <a:lstStyle/>
          <a:p>
            <a:pPr eaLnBrk="1" hangingPunct="1"/>
            <a:r>
              <a:rPr lang="zh-CN" altLang="en-US" dirty="0"/>
              <a:t>令向量 </a:t>
            </a:r>
            <a:r>
              <a:rPr lang="en-US" altLang="zh-CN" b="1" dirty="0"/>
              <a:t>S </a:t>
            </a:r>
            <a:r>
              <a:rPr lang="zh-CN" altLang="en-US" dirty="0"/>
              <a:t>为</a:t>
            </a:r>
            <a:r>
              <a:rPr lang="en-US" altLang="zh-CN" dirty="0"/>
              <a:t>(–1 –1 –1 +1 +1 –1 +1 +1)</a:t>
            </a:r>
            <a:r>
              <a:rPr lang="zh-CN" altLang="en-US" dirty="0"/>
              <a:t>， </a:t>
            </a:r>
          </a:p>
          <a:p>
            <a:pPr eaLnBrk="1" hangingPunct="1">
              <a:buFontTx/>
              <a:buNone/>
            </a:pPr>
            <a:r>
              <a:rPr lang="zh-CN" altLang="en-US" dirty="0"/>
              <a:t>       向量 </a:t>
            </a:r>
            <a:r>
              <a:rPr lang="en-US" altLang="zh-CN" b="1" dirty="0"/>
              <a:t>T </a:t>
            </a:r>
            <a:r>
              <a:rPr lang="zh-CN" altLang="en-US" dirty="0"/>
              <a:t>为</a:t>
            </a:r>
            <a:r>
              <a:rPr lang="en-US" altLang="zh-CN" dirty="0"/>
              <a:t>(–1 –1 +1 –1 +1 +1 +1 –1)</a:t>
            </a:r>
            <a:r>
              <a:rPr lang="zh-CN" altLang="en-US" dirty="0"/>
              <a:t>。 </a:t>
            </a:r>
          </a:p>
          <a:p>
            <a:pPr eaLnBrk="1" hangingPunct="1"/>
            <a:endParaRPr lang="zh-CN" altLang="en-US" dirty="0"/>
          </a:p>
          <a:p>
            <a:pPr eaLnBrk="1" hangingPunct="1"/>
            <a:r>
              <a:rPr lang="zh-CN" altLang="en-US" dirty="0"/>
              <a:t>把向量 </a:t>
            </a:r>
            <a:r>
              <a:rPr lang="en-US" altLang="zh-CN" b="1" dirty="0"/>
              <a:t>S </a:t>
            </a:r>
            <a:r>
              <a:rPr lang="zh-CN" altLang="en-US" dirty="0"/>
              <a:t>和 </a:t>
            </a:r>
            <a:r>
              <a:rPr lang="en-US" altLang="zh-CN" b="1" dirty="0"/>
              <a:t>T </a:t>
            </a:r>
            <a:r>
              <a:rPr lang="zh-CN" altLang="en-US" dirty="0"/>
              <a:t>的各分量值代入</a:t>
            </a:r>
            <a:r>
              <a:rPr lang="en-US" altLang="zh-CN" dirty="0"/>
              <a:t>(2-3)</a:t>
            </a:r>
            <a:r>
              <a:rPr lang="zh-CN" altLang="en-US" dirty="0"/>
              <a:t>式就可看出这两个码片序列是正交的。 </a:t>
            </a:r>
          </a:p>
          <a:p>
            <a:pPr eaLnBrk="1" hangingPunct="1"/>
            <a:endParaRPr lang="en-US" altLang="zh-CN"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323850" y="1052513"/>
            <a:ext cx="8496300" cy="5184775"/>
          </a:xfrm>
        </p:spPr>
        <p:txBody>
          <a:bodyPr/>
          <a:lstStyle/>
          <a:p>
            <a:pPr eaLnBrk="1" hangingPunct="1">
              <a:spcBef>
                <a:spcPts val="600"/>
              </a:spcBef>
            </a:pPr>
            <a:r>
              <a:rPr lang="zh-CN" altLang="en-US" dirty="0"/>
              <a:t>任何一个码片向量和该码片向量自己的规格化内积都是</a:t>
            </a:r>
            <a:r>
              <a:rPr lang="en-US" altLang="zh-CN" dirty="0"/>
              <a:t>1 </a:t>
            </a:r>
            <a:r>
              <a:rPr lang="zh-CN" altLang="en-US" dirty="0"/>
              <a:t>。</a:t>
            </a:r>
          </a:p>
          <a:p>
            <a:pPr eaLnBrk="1" hangingPunct="1">
              <a:spcBef>
                <a:spcPts val="600"/>
              </a:spcBef>
              <a:buNone/>
            </a:pPr>
            <a:endParaRPr lang="zh-CN" altLang="en-US" dirty="0"/>
          </a:p>
          <a:p>
            <a:pPr eaLnBrk="1" hangingPunct="1">
              <a:spcBef>
                <a:spcPts val="600"/>
              </a:spcBef>
            </a:pPr>
            <a:r>
              <a:rPr lang="zh-CN" altLang="en-US" dirty="0"/>
              <a:t>一个码片向量和该码片反码的向量的规格化内积值是 </a:t>
            </a:r>
            <a:r>
              <a:rPr lang="en-US" altLang="zh-CN" dirty="0"/>
              <a:t>–1</a:t>
            </a:r>
            <a:r>
              <a:rPr lang="zh-CN" altLang="en-US" dirty="0"/>
              <a:t>。 </a:t>
            </a:r>
          </a:p>
        </p:txBody>
      </p:sp>
      <p:sp>
        <p:nvSpPr>
          <p:cNvPr id="410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4101"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410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4098" name="Object 7"/>
          <p:cNvGraphicFramePr>
            <a:graphicFrameLocks noChangeAspect="1"/>
          </p:cNvGraphicFramePr>
          <p:nvPr>
            <p:extLst>
              <p:ext uri="{D42A27DB-BD31-4B8C-83A1-F6EECF244321}">
                <p14:modId xmlns="" xmlns:p14="http://schemas.microsoft.com/office/powerpoint/2010/main" val="3966649717"/>
              </p:ext>
            </p:extLst>
          </p:nvPr>
        </p:nvGraphicFramePr>
        <p:xfrm>
          <a:off x="1142976" y="2786058"/>
          <a:ext cx="6642472" cy="1025876"/>
        </p:xfrm>
        <a:graphic>
          <a:graphicData uri="http://schemas.openxmlformats.org/presentationml/2006/ole">
            <p:oleObj spid="_x0000_s4212" name="公式" r:id="rId4" imgW="66751200" imgH="10363200" progId="Equation.3">
              <p:embed/>
            </p:oleObj>
          </a:graphicData>
        </a:graphic>
      </p:graphicFrame>
      <p:sp>
        <p:nvSpPr>
          <p:cNvPr id="4103" name="Rectangle 9"/>
          <p:cNvSpPr>
            <a:spLocks noGrp="1" noChangeArrowheads="1"/>
          </p:cNvSpPr>
          <p:nvPr>
            <p:ph type="title"/>
          </p:nvPr>
        </p:nvSpPr>
        <p:spPr/>
        <p:txBody>
          <a:bodyPr/>
          <a:lstStyle/>
          <a:p>
            <a:pPr eaLnBrk="1" hangingPunct="1"/>
            <a:r>
              <a:rPr lang="zh-CN" altLang="en-US"/>
              <a:t>正交关系的另一个重要特性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4"/>
          <p:cNvSpPr>
            <a:spLocks noChangeArrowheads="1"/>
          </p:cNvSpPr>
          <p:nvPr/>
        </p:nvSpPr>
        <p:spPr bwMode="auto">
          <a:xfrm>
            <a:off x="0" y="-242888"/>
            <a:ext cx="9144000" cy="0"/>
          </a:xfrm>
          <a:prstGeom prst="rect">
            <a:avLst/>
          </a:prstGeom>
          <a:noFill/>
          <a:ln w="9525">
            <a:noFill/>
            <a:miter lim="800000"/>
            <a:headEnd/>
            <a:tailEnd/>
          </a:ln>
        </p:spPr>
        <p:txBody>
          <a:bodyPr wrap="none" anchor="ctr">
            <a:spAutoFit/>
          </a:bodyPr>
          <a:lstStyle/>
          <a:p>
            <a:endParaRPr lang="zh-CN" altLang="en-US"/>
          </a:p>
        </p:txBody>
      </p:sp>
      <p:sp>
        <p:nvSpPr>
          <p:cNvPr id="109571" name="Rectangle 6"/>
          <p:cNvSpPr>
            <a:spLocks noChangeArrowheads="1"/>
          </p:cNvSpPr>
          <p:nvPr/>
        </p:nvSpPr>
        <p:spPr bwMode="auto">
          <a:xfrm>
            <a:off x="0" y="2662238"/>
            <a:ext cx="9144000" cy="0"/>
          </a:xfrm>
          <a:prstGeom prst="rect">
            <a:avLst/>
          </a:prstGeom>
          <a:noFill/>
          <a:ln w="9525">
            <a:noFill/>
            <a:miter lim="800000"/>
            <a:headEnd/>
            <a:tailEnd/>
          </a:ln>
        </p:spPr>
        <p:txBody>
          <a:bodyPr wrap="none" anchor="ctr">
            <a:spAutoFit/>
          </a:bodyPr>
          <a:lstStyle/>
          <a:p>
            <a:endParaRPr lang="zh-CN" altLang="en-US"/>
          </a:p>
        </p:txBody>
      </p:sp>
      <p:sp>
        <p:nvSpPr>
          <p:cNvPr id="109572" name="Rectangle 7"/>
          <p:cNvSpPr>
            <a:spLocks noChangeArrowheads="1"/>
          </p:cNvSpPr>
          <p:nvPr/>
        </p:nvSpPr>
        <p:spPr bwMode="auto">
          <a:xfrm>
            <a:off x="0" y="-242888"/>
            <a:ext cx="9144000" cy="0"/>
          </a:xfrm>
          <a:prstGeom prst="rect">
            <a:avLst/>
          </a:prstGeom>
          <a:noFill/>
          <a:ln w="9525">
            <a:noFill/>
            <a:miter lim="800000"/>
            <a:headEnd/>
            <a:tailEnd/>
          </a:ln>
        </p:spPr>
        <p:txBody>
          <a:bodyPr wrap="none" anchor="ctr">
            <a:spAutoFit/>
          </a:bodyPr>
          <a:lstStyle/>
          <a:p>
            <a:endParaRPr lang="zh-CN" altLang="en-US"/>
          </a:p>
        </p:txBody>
      </p:sp>
      <p:sp>
        <p:nvSpPr>
          <p:cNvPr id="109573" name="Line 10"/>
          <p:cNvSpPr>
            <a:spLocks noChangeShapeType="1"/>
          </p:cNvSpPr>
          <p:nvPr/>
        </p:nvSpPr>
        <p:spPr bwMode="auto">
          <a:xfrm>
            <a:off x="3338513" y="2066925"/>
            <a:ext cx="156686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9574" name="Text Box 11"/>
          <p:cNvSpPr txBox="1">
            <a:spLocks noChangeArrowheads="1"/>
          </p:cNvSpPr>
          <p:nvPr/>
        </p:nvSpPr>
        <p:spPr bwMode="auto">
          <a:xfrm>
            <a:off x="971550" y="2254250"/>
            <a:ext cx="2187575" cy="352425"/>
          </a:xfrm>
          <a:prstGeom prst="rect">
            <a:avLst/>
          </a:prstGeom>
          <a:noFill/>
          <a:ln w="9525">
            <a:noFill/>
            <a:miter lim="800000"/>
            <a:headEnd/>
            <a:tailEnd/>
          </a:ln>
        </p:spPr>
        <p:txBody>
          <a:bodyPr wrap="none">
            <a:spAutoFit/>
          </a:bodyPr>
          <a:lstStyle/>
          <a:p>
            <a:pPr algn="l">
              <a:lnSpc>
                <a:spcPct val="85000"/>
              </a:lnSpc>
            </a:pPr>
            <a:r>
              <a:rPr kumimoji="1" lang="en-US" altLang="zh-CN" sz="2000">
                <a:latin typeface="Arial" pitchFamily="34" charset="0"/>
                <a:ea typeface="黑体" pitchFamily="49" charset="-122"/>
              </a:rPr>
              <a:t>S </a:t>
            </a:r>
            <a:r>
              <a:rPr kumimoji="1" lang="zh-CN" altLang="en-US" sz="2000">
                <a:latin typeface="Arial" pitchFamily="34" charset="0"/>
                <a:ea typeface="黑体" pitchFamily="49" charset="-122"/>
              </a:rPr>
              <a:t>站的码片序列 </a:t>
            </a:r>
            <a:r>
              <a:rPr kumimoji="1" lang="en-US" altLang="zh-CN" sz="2000" b="1">
                <a:latin typeface="Arial" pitchFamily="34" charset="0"/>
                <a:ea typeface="黑体" pitchFamily="49" charset="-122"/>
              </a:rPr>
              <a:t>S</a:t>
            </a:r>
          </a:p>
        </p:txBody>
      </p:sp>
      <p:sp>
        <p:nvSpPr>
          <p:cNvPr id="109575" name="Line 12"/>
          <p:cNvSpPr>
            <a:spLocks noChangeShapeType="1"/>
          </p:cNvSpPr>
          <p:nvPr/>
        </p:nvSpPr>
        <p:spPr bwMode="auto">
          <a:xfrm>
            <a:off x="3340100" y="1366838"/>
            <a:ext cx="0" cy="3802062"/>
          </a:xfrm>
          <a:prstGeom prst="line">
            <a:avLst/>
          </a:prstGeom>
          <a:noFill/>
          <a:ln w="9525">
            <a:solidFill>
              <a:schemeClr val="tx1"/>
            </a:solidFill>
            <a:prstDash val="dash"/>
            <a:round/>
            <a:headEnd/>
            <a:tailEnd/>
          </a:ln>
        </p:spPr>
        <p:txBody>
          <a:bodyPr/>
          <a:lstStyle/>
          <a:p>
            <a:endParaRPr lang="zh-CN" altLang="en-US"/>
          </a:p>
        </p:txBody>
      </p:sp>
      <p:sp>
        <p:nvSpPr>
          <p:cNvPr id="109576" name="Line 13"/>
          <p:cNvSpPr>
            <a:spLocks noChangeShapeType="1"/>
          </p:cNvSpPr>
          <p:nvPr/>
        </p:nvSpPr>
        <p:spPr bwMode="auto">
          <a:xfrm>
            <a:off x="4918075" y="1366838"/>
            <a:ext cx="0" cy="3781425"/>
          </a:xfrm>
          <a:prstGeom prst="line">
            <a:avLst/>
          </a:prstGeom>
          <a:noFill/>
          <a:ln w="9525">
            <a:solidFill>
              <a:schemeClr val="tx1"/>
            </a:solidFill>
            <a:prstDash val="dash"/>
            <a:round/>
            <a:headEnd/>
            <a:tailEnd/>
          </a:ln>
        </p:spPr>
        <p:txBody>
          <a:bodyPr/>
          <a:lstStyle/>
          <a:p>
            <a:endParaRPr lang="zh-CN" altLang="en-US"/>
          </a:p>
        </p:txBody>
      </p:sp>
      <p:sp>
        <p:nvSpPr>
          <p:cNvPr id="109577" name="Line 14"/>
          <p:cNvSpPr>
            <a:spLocks noChangeShapeType="1"/>
          </p:cNvSpPr>
          <p:nvPr/>
        </p:nvSpPr>
        <p:spPr bwMode="auto">
          <a:xfrm>
            <a:off x="6496050" y="1366838"/>
            <a:ext cx="0" cy="3929062"/>
          </a:xfrm>
          <a:prstGeom prst="line">
            <a:avLst/>
          </a:prstGeom>
          <a:noFill/>
          <a:ln w="9525">
            <a:solidFill>
              <a:schemeClr val="tx1"/>
            </a:solidFill>
            <a:prstDash val="dash"/>
            <a:round/>
            <a:headEnd/>
            <a:tailEnd/>
          </a:ln>
        </p:spPr>
        <p:txBody>
          <a:bodyPr/>
          <a:lstStyle/>
          <a:p>
            <a:endParaRPr lang="zh-CN" altLang="en-US"/>
          </a:p>
        </p:txBody>
      </p:sp>
      <p:sp>
        <p:nvSpPr>
          <p:cNvPr id="109578" name="Line 15"/>
          <p:cNvSpPr>
            <a:spLocks noChangeShapeType="1"/>
          </p:cNvSpPr>
          <p:nvPr/>
        </p:nvSpPr>
        <p:spPr bwMode="auto">
          <a:xfrm>
            <a:off x="8074025" y="1366838"/>
            <a:ext cx="0" cy="3790950"/>
          </a:xfrm>
          <a:prstGeom prst="line">
            <a:avLst/>
          </a:prstGeom>
          <a:noFill/>
          <a:ln w="9525">
            <a:solidFill>
              <a:schemeClr val="tx1"/>
            </a:solidFill>
            <a:prstDash val="dash"/>
            <a:round/>
            <a:headEnd/>
            <a:tailEnd/>
          </a:ln>
        </p:spPr>
        <p:txBody>
          <a:bodyPr/>
          <a:lstStyle/>
          <a:p>
            <a:endParaRPr lang="zh-CN" altLang="en-US"/>
          </a:p>
        </p:txBody>
      </p:sp>
      <p:sp>
        <p:nvSpPr>
          <p:cNvPr id="109579" name="Freeform 16"/>
          <p:cNvSpPr>
            <a:spLocks/>
          </p:cNvSpPr>
          <p:nvPr/>
        </p:nvSpPr>
        <p:spPr bwMode="auto">
          <a:xfrm>
            <a:off x="3340100"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580" name="Freeform 17"/>
          <p:cNvSpPr>
            <a:spLocks/>
          </p:cNvSpPr>
          <p:nvPr/>
        </p:nvSpPr>
        <p:spPr bwMode="auto">
          <a:xfrm>
            <a:off x="4918075"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581" name="Freeform 18"/>
          <p:cNvSpPr>
            <a:spLocks/>
          </p:cNvSpPr>
          <p:nvPr/>
        </p:nvSpPr>
        <p:spPr bwMode="auto">
          <a:xfrm>
            <a:off x="3340100"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a:lstStyle/>
          <a:p>
            <a:endParaRPr lang="zh-CN" altLang="en-US"/>
          </a:p>
        </p:txBody>
      </p:sp>
      <p:sp>
        <p:nvSpPr>
          <p:cNvPr id="109582" name="Freeform 19"/>
          <p:cNvSpPr>
            <a:spLocks/>
          </p:cNvSpPr>
          <p:nvPr/>
        </p:nvSpPr>
        <p:spPr bwMode="auto">
          <a:xfrm>
            <a:off x="4918075"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p:spPr>
        <p:txBody>
          <a:bodyPr/>
          <a:lstStyle/>
          <a:p>
            <a:endParaRPr lang="zh-CN" altLang="en-US"/>
          </a:p>
        </p:txBody>
      </p:sp>
      <p:sp>
        <p:nvSpPr>
          <p:cNvPr id="109583" name="Freeform 20"/>
          <p:cNvSpPr>
            <a:spLocks/>
          </p:cNvSpPr>
          <p:nvPr/>
        </p:nvSpPr>
        <p:spPr bwMode="auto">
          <a:xfrm flipV="1">
            <a:off x="6496050" y="3389313"/>
            <a:ext cx="1577975"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8"/>
              <a:gd name="T37" fmla="*/ 0 h 192"/>
              <a:gd name="T38" fmla="*/ 768 w 768"/>
              <a:gd name="T39" fmla="*/ 192 h 19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CCECFF"/>
          </a:solidFill>
          <a:ln w="19050" cmpd="sng">
            <a:solidFill>
              <a:schemeClr val="tx1"/>
            </a:solidFill>
            <a:round/>
            <a:headEnd/>
            <a:tailEnd/>
          </a:ln>
        </p:spPr>
        <p:txBody>
          <a:bodyPr/>
          <a:lstStyle/>
          <a:p>
            <a:endParaRPr lang="zh-CN" altLang="en-US"/>
          </a:p>
        </p:txBody>
      </p:sp>
      <p:sp>
        <p:nvSpPr>
          <p:cNvPr id="109584" name="Freeform 21"/>
          <p:cNvSpPr>
            <a:spLocks/>
          </p:cNvSpPr>
          <p:nvPr/>
        </p:nvSpPr>
        <p:spPr bwMode="auto">
          <a:xfrm>
            <a:off x="3340100"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a:lstStyle/>
          <a:p>
            <a:endParaRPr lang="zh-CN" altLang="en-US"/>
          </a:p>
        </p:txBody>
      </p:sp>
      <p:sp>
        <p:nvSpPr>
          <p:cNvPr id="109585" name="Freeform 22"/>
          <p:cNvSpPr>
            <a:spLocks/>
          </p:cNvSpPr>
          <p:nvPr/>
        </p:nvSpPr>
        <p:spPr bwMode="auto">
          <a:xfrm>
            <a:off x="4918075"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p:spPr>
        <p:txBody>
          <a:bodyPr/>
          <a:lstStyle/>
          <a:p>
            <a:endParaRPr lang="zh-CN" altLang="en-US"/>
          </a:p>
        </p:txBody>
      </p:sp>
      <p:sp>
        <p:nvSpPr>
          <p:cNvPr id="109586" name="Freeform 23"/>
          <p:cNvSpPr>
            <a:spLocks/>
          </p:cNvSpPr>
          <p:nvPr/>
        </p:nvSpPr>
        <p:spPr bwMode="auto">
          <a:xfrm flipV="1">
            <a:off x="6496050" y="5162550"/>
            <a:ext cx="1577975" cy="312738"/>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192"/>
              <a:gd name="T44" fmla="*/ 768 w 768"/>
              <a:gd name="T45" fmla="*/ 192 h 19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p:spPr>
        <p:txBody>
          <a:bodyPr/>
          <a:lstStyle/>
          <a:p>
            <a:endParaRPr lang="zh-CN" altLang="en-US"/>
          </a:p>
        </p:txBody>
      </p:sp>
      <p:sp>
        <p:nvSpPr>
          <p:cNvPr id="109587" name="Freeform 24"/>
          <p:cNvSpPr>
            <a:spLocks/>
          </p:cNvSpPr>
          <p:nvPr/>
        </p:nvSpPr>
        <p:spPr bwMode="auto">
          <a:xfrm>
            <a:off x="3340100" y="4633913"/>
            <a:ext cx="4733925" cy="314325"/>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 name="T12" fmla="*/ 0 60000 65536"/>
              <a:gd name="T13" fmla="*/ 0 60000 65536"/>
              <a:gd name="T14" fmla="*/ 0 60000 65536"/>
              <a:gd name="T15" fmla="*/ 0 60000 65536"/>
              <a:gd name="T16" fmla="*/ 0 60000 65536"/>
              <a:gd name="T17" fmla="*/ 0 60000 65536"/>
              <a:gd name="T18" fmla="*/ 0 w 2827"/>
              <a:gd name="T19" fmla="*/ 0 h 194"/>
              <a:gd name="T20" fmla="*/ 2827 w 2827"/>
              <a:gd name="T21" fmla="*/ 194 h 194"/>
            </a:gdLst>
            <a:ahLst/>
            <a:cxnLst>
              <a:cxn ang="T12">
                <a:pos x="T0" y="T1"/>
              </a:cxn>
              <a:cxn ang="T13">
                <a:pos x="T2" y="T3"/>
              </a:cxn>
              <a:cxn ang="T14">
                <a:pos x="T4" y="T5"/>
              </a:cxn>
              <a:cxn ang="T15">
                <a:pos x="T6" y="T7"/>
              </a:cxn>
              <a:cxn ang="T16">
                <a:pos x="T8" y="T9"/>
              </a:cxn>
              <a:cxn ang="T17">
                <a:pos x="T10" y="T11"/>
              </a:cxn>
            </a:cxnLst>
            <a:rect l="T18" t="T19" r="T20" b="T21"/>
            <a:pathLst>
              <a:path w="2827" h="194">
                <a:moveTo>
                  <a:pt x="0" y="96"/>
                </a:moveTo>
                <a:lnTo>
                  <a:pt x="0" y="0"/>
                </a:lnTo>
                <a:lnTo>
                  <a:pt x="1886" y="2"/>
                </a:lnTo>
                <a:lnTo>
                  <a:pt x="1886" y="194"/>
                </a:lnTo>
                <a:lnTo>
                  <a:pt x="2826" y="192"/>
                </a:lnTo>
                <a:lnTo>
                  <a:pt x="2827" y="96"/>
                </a:lnTo>
              </a:path>
            </a:pathLst>
          </a:custGeom>
          <a:solidFill>
            <a:srgbClr val="FFFF66"/>
          </a:solidFill>
          <a:ln w="19050" cmpd="sng">
            <a:solidFill>
              <a:schemeClr val="tx1"/>
            </a:solidFill>
            <a:round/>
            <a:headEnd/>
            <a:tailEnd/>
          </a:ln>
        </p:spPr>
        <p:txBody>
          <a:bodyPr/>
          <a:lstStyle/>
          <a:p>
            <a:endParaRPr lang="zh-CN" altLang="en-US"/>
          </a:p>
        </p:txBody>
      </p:sp>
      <p:sp>
        <p:nvSpPr>
          <p:cNvPr id="109588" name="Freeform 25"/>
          <p:cNvSpPr>
            <a:spLocks/>
          </p:cNvSpPr>
          <p:nvPr/>
        </p:nvSpPr>
        <p:spPr bwMode="auto">
          <a:xfrm>
            <a:off x="3340100" y="1598613"/>
            <a:ext cx="4733925" cy="312737"/>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 name="T12" fmla="*/ 0 60000 65536"/>
              <a:gd name="T13" fmla="*/ 0 60000 65536"/>
              <a:gd name="T14" fmla="*/ 0 60000 65536"/>
              <a:gd name="T15" fmla="*/ 0 60000 65536"/>
              <a:gd name="T16" fmla="*/ 0 60000 65536"/>
              <a:gd name="T17" fmla="*/ 0 60000 65536"/>
              <a:gd name="T18" fmla="*/ 0 w 2304"/>
              <a:gd name="T19" fmla="*/ 0 h 192"/>
              <a:gd name="T20" fmla="*/ 2304 w 2304"/>
              <a:gd name="T21" fmla="*/ 192 h 192"/>
            </a:gdLst>
            <a:ahLst/>
            <a:cxnLst>
              <a:cxn ang="T12">
                <a:pos x="T0" y="T1"/>
              </a:cxn>
              <a:cxn ang="T13">
                <a:pos x="T2" y="T3"/>
              </a:cxn>
              <a:cxn ang="T14">
                <a:pos x="T4" y="T5"/>
              </a:cxn>
              <a:cxn ang="T15">
                <a:pos x="T6" y="T7"/>
              </a:cxn>
              <a:cxn ang="T16">
                <a:pos x="T8" y="T9"/>
              </a:cxn>
              <a:cxn ang="T17">
                <a:pos x="T10" y="T11"/>
              </a:cxn>
            </a:cxnLst>
            <a:rect l="T18" t="T19" r="T20" b="T21"/>
            <a:pathLst>
              <a:path w="2304" h="192">
                <a:moveTo>
                  <a:pt x="0" y="96"/>
                </a:moveTo>
                <a:lnTo>
                  <a:pt x="0" y="0"/>
                </a:lnTo>
                <a:lnTo>
                  <a:pt x="1536" y="0"/>
                </a:lnTo>
                <a:lnTo>
                  <a:pt x="1536" y="192"/>
                </a:lnTo>
                <a:lnTo>
                  <a:pt x="2304" y="192"/>
                </a:lnTo>
                <a:lnTo>
                  <a:pt x="2304" y="96"/>
                </a:lnTo>
              </a:path>
            </a:pathLst>
          </a:custGeom>
          <a:solidFill>
            <a:srgbClr val="FFFF66"/>
          </a:solidFill>
          <a:ln w="19050" cmpd="sng">
            <a:solidFill>
              <a:schemeClr val="tx1"/>
            </a:solidFill>
            <a:round/>
            <a:headEnd/>
            <a:tailEnd/>
          </a:ln>
        </p:spPr>
        <p:txBody>
          <a:bodyPr/>
          <a:lstStyle/>
          <a:p>
            <a:endParaRPr lang="zh-CN" altLang="en-US"/>
          </a:p>
        </p:txBody>
      </p:sp>
      <p:sp>
        <p:nvSpPr>
          <p:cNvPr id="109589" name="Line 26"/>
          <p:cNvSpPr>
            <a:spLocks noChangeShapeType="1"/>
          </p:cNvSpPr>
          <p:nvPr/>
        </p:nvSpPr>
        <p:spPr bwMode="auto">
          <a:xfrm>
            <a:off x="4918075" y="1482725"/>
            <a:ext cx="0" cy="155575"/>
          </a:xfrm>
          <a:prstGeom prst="line">
            <a:avLst/>
          </a:prstGeom>
          <a:noFill/>
          <a:ln w="9525">
            <a:solidFill>
              <a:schemeClr val="tx1"/>
            </a:solidFill>
            <a:round/>
            <a:headEnd/>
            <a:tailEnd/>
          </a:ln>
        </p:spPr>
        <p:txBody>
          <a:bodyPr/>
          <a:lstStyle/>
          <a:p>
            <a:endParaRPr lang="zh-CN" altLang="en-US"/>
          </a:p>
        </p:txBody>
      </p:sp>
      <p:sp>
        <p:nvSpPr>
          <p:cNvPr id="109590" name="Text Box 27"/>
          <p:cNvSpPr txBox="1">
            <a:spLocks noChangeArrowheads="1"/>
          </p:cNvSpPr>
          <p:nvPr/>
        </p:nvSpPr>
        <p:spPr bwMode="auto">
          <a:xfrm>
            <a:off x="3933825" y="1268413"/>
            <a:ext cx="325438"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a:t>
            </a:r>
          </a:p>
        </p:txBody>
      </p:sp>
      <p:sp>
        <p:nvSpPr>
          <p:cNvPr id="109591" name="Line 28"/>
          <p:cNvSpPr>
            <a:spLocks noChangeShapeType="1"/>
          </p:cNvSpPr>
          <p:nvPr/>
        </p:nvSpPr>
        <p:spPr bwMode="auto">
          <a:xfrm>
            <a:off x="3184525" y="3543300"/>
            <a:ext cx="5284788" cy="0"/>
          </a:xfrm>
          <a:prstGeom prst="line">
            <a:avLst/>
          </a:prstGeom>
          <a:noFill/>
          <a:ln w="28575">
            <a:solidFill>
              <a:srgbClr val="333399"/>
            </a:solidFill>
            <a:round/>
            <a:headEnd/>
            <a:tailEnd type="triangle" w="sm" len="med"/>
          </a:ln>
        </p:spPr>
        <p:txBody>
          <a:bodyPr/>
          <a:lstStyle/>
          <a:p>
            <a:endParaRPr lang="zh-CN" altLang="en-US"/>
          </a:p>
        </p:txBody>
      </p:sp>
      <p:sp>
        <p:nvSpPr>
          <p:cNvPr id="109592" name="Line 29"/>
          <p:cNvSpPr>
            <a:spLocks noChangeShapeType="1"/>
          </p:cNvSpPr>
          <p:nvPr/>
        </p:nvSpPr>
        <p:spPr bwMode="auto">
          <a:xfrm>
            <a:off x="3184525" y="4789488"/>
            <a:ext cx="5284788" cy="0"/>
          </a:xfrm>
          <a:prstGeom prst="line">
            <a:avLst/>
          </a:prstGeom>
          <a:noFill/>
          <a:ln w="9525">
            <a:solidFill>
              <a:schemeClr val="tx1"/>
            </a:solidFill>
            <a:round/>
            <a:headEnd/>
            <a:tailEnd type="triangle" w="sm" len="med"/>
          </a:ln>
        </p:spPr>
        <p:txBody>
          <a:bodyPr/>
          <a:lstStyle/>
          <a:p>
            <a:endParaRPr lang="zh-CN" altLang="en-US"/>
          </a:p>
        </p:txBody>
      </p:sp>
      <p:sp>
        <p:nvSpPr>
          <p:cNvPr id="109593" name="Line 30"/>
          <p:cNvSpPr>
            <a:spLocks noChangeShapeType="1"/>
          </p:cNvSpPr>
          <p:nvPr/>
        </p:nvSpPr>
        <p:spPr bwMode="auto">
          <a:xfrm flipV="1">
            <a:off x="3184525" y="5319713"/>
            <a:ext cx="5284788" cy="14287"/>
          </a:xfrm>
          <a:prstGeom prst="line">
            <a:avLst/>
          </a:prstGeom>
          <a:noFill/>
          <a:ln w="28575">
            <a:solidFill>
              <a:srgbClr val="333399"/>
            </a:solidFill>
            <a:round/>
            <a:headEnd/>
            <a:tailEnd type="triangle" w="sm" len="med"/>
          </a:ln>
        </p:spPr>
        <p:txBody>
          <a:bodyPr/>
          <a:lstStyle/>
          <a:p>
            <a:endParaRPr lang="zh-CN" altLang="en-US"/>
          </a:p>
        </p:txBody>
      </p:sp>
      <p:sp>
        <p:nvSpPr>
          <p:cNvPr id="109594" name="Freeform 31"/>
          <p:cNvSpPr>
            <a:spLocks/>
          </p:cNvSpPr>
          <p:nvPr/>
        </p:nvSpPr>
        <p:spPr bwMode="auto">
          <a:xfrm>
            <a:off x="3340100"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a:lstStyle/>
          <a:p>
            <a:endParaRPr lang="zh-CN" altLang="en-US"/>
          </a:p>
        </p:txBody>
      </p:sp>
      <p:sp>
        <p:nvSpPr>
          <p:cNvPr id="109595" name="Freeform 32"/>
          <p:cNvSpPr>
            <a:spLocks/>
          </p:cNvSpPr>
          <p:nvPr/>
        </p:nvSpPr>
        <p:spPr bwMode="auto">
          <a:xfrm>
            <a:off x="4918075"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p:spPr>
        <p:txBody>
          <a:bodyPr/>
          <a:lstStyle/>
          <a:p>
            <a:endParaRPr lang="zh-CN" altLang="en-US"/>
          </a:p>
        </p:txBody>
      </p:sp>
      <p:sp>
        <p:nvSpPr>
          <p:cNvPr id="109596" name="Freeform 33"/>
          <p:cNvSpPr>
            <a:spLocks/>
          </p:cNvSpPr>
          <p:nvPr/>
        </p:nvSpPr>
        <p:spPr bwMode="auto">
          <a:xfrm flipV="1">
            <a:off x="6496050" y="3856038"/>
            <a:ext cx="1577975"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8"/>
              <a:gd name="T40" fmla="*/ 0 h 384"/>
              <a:gd name="T41" fmla="*/ 768 w 76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p:spPr>
        <p:txBody>
          <a:bodyPr/>
          <a:lstStyle/>
          <a:p>
            <a:endParaRPr lang="zh-CN" altLang="en-US"/>
          </a:p>
        </p:txBody>
      </p:sp>
      <p:sp>
        <p:nvSpPr>
          <p:cNvPr id="109597" name="Line 34"/>
          <p:cNvSpPr>
            <a:spLocks noChangeShapeType="1"/>
          </p:cNvSpPr>
          <p:nvPr/>
        </p:nvSpPr>
        <p:spPr bwMode="auto">
          <a:xfrm>
            <a:off x="3184525" y="4165600"/>
            <a:ext cx="5284788" cy="0"/>
          </a:xfrm>
          <a:prstGeom prst="line">
            <a:avLst/>
          </a:prstGeom>
          <a:noFill/>
          <a:ln w="28575">
            <a:solidFill>
              <a:srgbClr val="333399"/>
            </a:solidFill>
            <a:round/>
            <a:headEnd/>
            <a:tailEnd type="triangle" w="sm" len="med"/>
          </a:ln>
        </p:spPr>
        <p:txBody>
          <a:bodyPr/>
          <a:lstStyle/>
          <a:p>
            <a:endParaRPr lang="zh-CN" altLang="en-US"/>
          </a:p>
        </p:txBody>
      </p:sp>
      <p:sp>
        <p:nvSpPr>
          <p:cNvPr id="109598" name="Line 35"/>
          <p:cNvSpPr>
            <a:spLocks noChangeShapeType="1"/>
          </p:cNvSpPr>
          <p:nvPr/>
        </p:nvSpPr>
        <p:spPr bwMode="auto">
          <a:xfrm>
            <a:off x="3205163" y="1755775"/>
            <a:ext cx="5264150" cy="0"/>
          </a:xfrm>
          <a:prstGeom prst="line">
            <a:avLst/>
          </a:prstGeom>
          <a:noFill/>
          <a:ln w="28575">
            <a:solidFill>
              <a:srgbClr val="333399"/>
            </a:solidFill>
            <a:round/>
            <a:headEnd/>
            <a:tailEnd type="triangle" w="sm" len="med"/>
          </a:ln>
        </p:spPr>
        <p:txBody>
          <a:bodyPr/>
          <a:lstStyle/>
          <a:p>
            <a:endParaRPr lang="zh-CN" altLang="en-US"/>
          </a:p>
        </p:txBody>
      </p:sp>
      <p:sp>
        <p:nvSpPr>
          <p:cNvPr id="109599" name="Text Box 36"/>
          <p:cNvSpPr txBox="1">
            <a:spLocks noChangeArrowheads="1"/>
          </p:cNvSpPr>
          <p:nvPr/>
        </p:nvSpPr>
        <p:spPr bwMode="auto">
          <a:xfrm>
            <a:off x="5521325" y="1268413"/>
            <a:ext cx="325438"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a:t>
            </a:r>
          </a:p>
        </p:txBody>
      </p:sp>
      <p:sp>
        <p:nvSpPr>
          <p:cNvPr id="109600" name="Text Box 37"/>
          <p:cNvSpPr txBox="1">
            <a:spLocks noChangeArrowheads="1"/>
          </p:cNvSpPr>
          <p:nvPr/>
        </p:nvSpPr>
        <p:spPr bwMode="auto">
          <a:xfrm>
            <a:off x="7104063" y="1268413"/>
            <a:ext cx="325437" cy="395287"/>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0</a:t>
            </a:r>
          </a:p>
        </p:txBody>
      </p:sp>
      <p:sp>
        <p:nvSpPr>
          <p:cNvPr id="109601" name="Text Box 38"/>
          <p:cNvSpPr txBox="1">
            <a:spLocks noChangeArrowheads="1"/>
          </p:cNvSpPr>
          <p:nvPr/>
        </p:nvSpPr>
        <p:spPr bwMode="auto">
          <a:xfrm>
            <a:off x="8470900" y="14970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2" name="Text Box 39"/>
          <p:cNvSpPr txBox="1">
            <a:spLocks noChangeArrowheads="1"/>
          </p:cNvSpPr>
          <p:nvPr/>
        </p:nvSpPr>
        <p:spPr bwMode="auto">
          <a:xfrm>
            <a:off x="8470900" y="2209800"/>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3" name="Text Box 40"/>
          <p:cNvSpPr txBox="1">
            <a:spLocks noChangeArrowheads="1"/>
          </p:cNvSpPr>
          <p:nvPr/>
        </p:nvSpPr>
        <p:spPr bwMode="auto">
          <a:xfrm>
            <a:off x="8470900" y="3314700"/>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4" name="Text Box 41"/>
          <p:cNvSpPr txBox="1">
            <a:spLocks noChangeArrowheads="1"/>
          </p:cNvSpPr>
          <p:nvPr/>
        </p:nvSpPr>
        <p:spPr bwMode="auto">
          <a:xfrm>
            <a:off x="8470900" y="39227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5" name="Text Box 42"/>
          <p:cNvSpPr txBox="1">
            <a:spLocks noChangeArrowheads="1"/>
          </p:cNvSpPr>
          <p:nvPr/>
        </p:nvSpPr>
        <p:spPr bwMode="auto">
          <a:xfrm>
            <a:off x="8470900" y="4545013"/>
            <a:ext cx="25400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6" name="Text Box 43"/>
          <p:cNvSpPr txBox="1">
            <a:spLocks noChangeArrowheads="1"/>
          </p:cNvSpPr>
          <p:nvPr/>
        </p:nvSpPr>
        <p:spPr bwMode="auto">
          <a:xfrm>
            <a:off x="8470900" y="5073650"/>
            <a:ext cx="254000" cy="395288"/>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07" name="Rectangle 44"/>
          <p:cNvSpPr>
            <a:spLocks noChangeArrowheads="1"/>
          </p:cNvSpPr>
          <p:nvPr/>
        </p:nvSpPr>
        <p:spPr bwMode="auto">
          <a:xfrm>
            <a:off x="3606800" y="1911350"/>
            <a:ext cx="1057275" cy="273050"/>
          </a:xfrm>
          <a:prstGeom prst="rect">
            <a:avLst/>
          </a:prstGeom>
          <a:solidFill>
            <a:schemeClr val="bg1"/>
          </a:solidFill>
          <a:ln w="9525">
            <a:noFill/>
            <a:miter lim="800000"/>
            <a:headEnd/>
            <a:tailEnd/>
          </a:ln>
        </p:spPr>
        <p:txBody>
          <a:bodyPr wrap="none" anchor="ctr"/>
          <a:lstStyle/>
          <a:p>
            <a:endParaRPr lang="zh-CN" altLang="en-US"/>
          </a:p>
        </p:txBody>
      </p:sp>
      <p:sp>
        <p:nvSpPr>
          <p:cNvPr id="109608" name="Text Box 45"/>
          <p:cNvSpPr txBox="1">
            <a:spLocks noChangeArrowheads="1"/>
          </p:cNvSpPr>
          <p:nvPr/>
        </p:nvSpPr>
        <p:spPr bwMode="auto">
          <a:xfrm>
            <a:off x="3595688" y="1814513"/>
            <a:ext cx="1225550" cy="398462"/>
          </a:xfrm>
          <a:prstGeom prst="rect">
            <a:avLst/>
          </a:prstGeom>
          <a:noFill/>
          <a:ln w="9525">
            <a:noFill/>
            <a:miter lim="800000"/>
            <a:headEnd/>
            <a:tailEnd/>
          </a:ln>
        </p:spPr>
        <p:txBody>
          <a:bodyPr wrap="none">
            <a:spAutoFit/>
          </a:bodyPr>
          <a:lstStyle/>
          <a:p>
            <a:pPr algn="l"/>
            <a:r>
              <a:rPr kumimoji="1" lang="en-US" altLang="zh-CN" sz="2000" i="1">
                <a:latin typeface="Arial" pitchFamily="34" charset="0"/>
                <a:ea typeface="黑体" pitchFamily="49" charset="-122"/>
              </a:rPr>
              <a:t>m</a:t>
            </a:r>
            <a:r>
              <a:rPr kumimoji="1" lang="en-US" altLang="zh-CN" sz="2000">
                <a:latin typeface="Arial" pitchFamily="34" charset="0"/>
                <a:ea typeface="黑体" pitchFamily="49" charset="-122"/>
              </a:rPr>
              <a:t> </a:t>
            </a:r>
            <a:r>
              <a:rPr kumimoji="1" lang="zh-CN" altLang="en-US" sz="2000">
                <a:latin typeface="Arial" pitchFamily="34" charset="0"/>
                <a:ea typeface="黑体" pitchFamily="49" charset="-122"/>
              </a:rPr>
              <a:t>个码片</a:t>
            </a:r>
          </a:p>
        </p:txBody>
      </p:sp>
      <p:sp>
        <p:nvSpPr>
          <p:cNvPr id="109609" name="Freeform 46"/>
          <p:cNvSpPr>
            <a:spLocks/>
          </p:cNvSpPr>
          <p:nvPr/>
        </p:nvSpPr>
        <p:spPr bwMode="auto">
          <a:xfrm>
            <a:off x="3340100"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0" name="Freeform 47"/>
          <p:cNvSpPr>
            <a:spLocks/>
          </p:cNvSpPr>
          <p:nvPr/>
        </p:nvSpPr>
        <p:spPr bwMode="auto">
          <a:xfrm>
            <a:off x="4918075"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1" name="Freeform 48"/>
          <p:cNvSpPr>
            <a:spLocks/>
          </p:cNvSpPr>
          <p:nvPr/>
        </p:nvSpPr>
        <p:spPr bwMode="auto">
          <a:xfrm flipV="1">
            <a:off x="6496050" y="2838450"/>
            <a:ext cx="1577975"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9999"/>
          </a:solidFill>
          <a:ln w="19050" cmpd="sng">
            <a:solidFill>
              <a:schemeClr val="tx1"/>
            </a:solidFill>
            <a:round/>
            <a:headEnd/>
            <a:tailEnd/>
          </a:ln>
        </p:spPr>
        <p:txBody>
          <a:bodyPr/>
          <a:lstStyle/>
          <a:p>
            <a:endParaRPr lang="zh-CN" altLang="en-US"/>
          </a:p>
        </p:txBody>
      </p:sp>
      <p:sp>
        <p:nvSpPr>
          <p:cNvPr id="109612" name="Line 49"/>
          <p:cNvSpPr>
            <a:spLocks noChangeShapeType="1"/>
          </p:cNvSpPr>
          <p:nvPr/>
        </p:nvSpPr>
        <p:spPr bwMode="auto">
          <a:xfrm flipV="1">
            <a:off x="3184525" y="2994025"/>
            <a:ext cx="5284788" cy="6350"/>
          </a:xfrm>
          <a:prstGeom prst="line">
            <a:avLst/>
          </a:prstGeom>
          <a:noFill/>
          <a:ln w="28575">
            <a:solidFill>
              <a:srgbClr val="333399"/>
            </a:solidFill>
            <a:round/>
            <a:headEnd/>
            <a:tailEnd type="triangle" w="sm" len="med"/>
          </a:ln>
        </p:spPr>
        <p:txBody>
          <a:bodyPr/>
          <a:lstStyle/>
          <a:p>
            <a:endParaRPr lang="zh-CN" altLang="en-US"/>
          </a:p>
        </p:txBody>
      </p:sp>
      <p:sp>
        <p:nvSpPr>
          <p:cNvPr id="109613" name="Text Box 50"/>
          <p:cNvSpPr txBox="1">
            <a:spLocks noChangeArrowheads="1"/>
          </p:cNvSpPr>
          <p:nvPr/>
        </p:nvSpPr>
        <p:spPr bwMode="auto">
          <a:xfrm>
            <a:off x="8470900" y="2746375"/>
            <a:ext cx="254000" cy="398463"/>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a:t>
            </a:r>
          </a:p>
        </p:txBody>
      </p:sp>
      <p:sp>
        <p:nvSpPr>
          <p:cNvPr id="109614" name="Freeform 51"/>
          <p:cNvSpPr>
            <a:spLocks/>
          </p:cNvSpPr>
          <p:nvPr/>
        </p:nvSpPr>
        <p:spPr bwMode="auto">
          <a:xfrm>
            <a:off x="6500813" y="2298700"/>
            <a:ext cx="1577975" cy="319088"/>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68"/>
              <a:gd name="T31" fmla="*/ 0 h 196"/>
              <a:gd name="T32" fmla="*/ 768 w 768"/>
              <a:gd name="T33" fmla="*/ 196 h 1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p:spPr>
        <p:txBody>
          <a:bodyPr/>
          <a:lstStyle/>
          <a:p>
            <a:endParaRPr lang="zh-CN" altLang="en-US"/>
          </a:p>
        </p:txBody>
      </p:sp>
      <p:sp>
        <p:nvSpPr>
          <p:cNvPr id="109615" name="Line 52"/>
          <p:cNvSpPr>
            <a:spLocks noChangeShapeType="1"/>
          </p:cNvSpPr>
          <p:nvPr/>
        </p:nvSpPr>
        <p:spPr bwMode="auto">
          <a:xfrm>
            <a:off x="3205163" y="2455863"/>
            <a:ext cx="5264150" cy="0"/>
          </a:xfrm>
          <a:prstGeom prst="line">
            <a:avLst/>
          </a:prstGeom>
          <a:noFill/>
          <a:ln w="28575">
            <a:solidFill>
              <a:srgbClr val="333399"/>
            </a:solidFill>
            <a:round/>
            <a:headEnd/>
            <a:tailEnd type="triangle" w="sm" len="med"/>
          </a:ln>
        </p:spPr>
        <p:txBody>
          <a:bodyPr/>
          <a:lstStyle/>
          <a:p>
            <a:endParaRPr lang="zh-CN" altLang="en-US"/>
          </a:p>
        </p:txBody>
      </p:sp>
      <p:sp>
        <p:nvSpPr>
          <p:cNvPr id="109616" name="Text Box 53"/>
          <p:cNvSpPr txBox="1">
            <a:spLocks noChangeArrowheads="1"/>
          </p:cNvSpPr>
          <p:nvPr/>
        </p:nvSpPr>
        <p:spPr bwMode="auto">
          <a:xfrm>
            <a:off x="971550" y="2733675"/>
            <a:ext cx="2279650" cy="395288"/>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S </a:t>
            </a:r>
            <a:r>
              <a:rPr kumimoji="1" lang="zh-CN" altLang="en-US" sz="2000">
                <a:latin typeface="Arial" pitchFamily="34" charset="0"/>
                <a:ea typeface="黑体" pitchFamily="49" charset="-122"/>
              </a:rPr>
              <a:t>站发送的信号 </a:t>
            </a:r>
            <a:r>
              <a:rPr kumimoji="1" lang="en-US" altLang="zh-CN" sz="2000" b="1">
                <a:latin typeface="Arial" pitchFamily="34" charset="0"/>
                <a:ea typeface="黑体" pitchFamily="49" charset="-122"/>
              </a:rPr>
              <a:t>S</a:t>
            </a:r>
            <a:r>
              <a:rPr kumimoji="1" lang="en-US" altLang="zh-CN" sz="2000" b="1" baseline="-25000">
                <a:latin typeface="Arial" pitchFamily="34" charset="0"/>
                <a:ea typeface="黑体" pitchFamily="49" charset="-122"/>
              </a:rPr>
              <a:t>x</a:t>
            </a:r>
          </a:p>
        </p:txBody>
      </p:sp>
      <p:sp>
        <p:nvSpPr>
          <p:cNvPr id="109617" name="Text Box 54"/>
          <p:cNvSpPr txBox="1">
            <a:spLocks noChangeArrowheads="1"/>
          </p:cNvSpPr>
          <p:nvPr/>
        </p:nvSpPr>
        <p:spPr bwMode="auto">
          <a:xfrm>
            <a:off x="971550" y="3284538"/>
            <a:ext cx="2251075"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T </a:t>
            </a:r>
            <a:r>
              <a:rPr kumimoji="1" lang="zh-CN" altLang="en-US" sz="2000">
                <a:latin typeface="Arial" pitchFamily="34" charset="0"/>
                <a:ea typeface="黑体" pitchFamily="49" charset="-122"/>
              </a:rPr>
              <a:t>站发送的信号 </a:t>
            </a:r>
            <a:r>
              <a:rPr kumimoji="1" lang="en-US" altLang="zh-CN" sz="2000" b="1">
                <a:latin typeface="Arial" pitchFamily="34" charset="0"/>
                <a:ea typeface="黑体" pitchFamily="49" charset="-122"/>
              </a:rPr>
              <a:t>T</a:t>
            </a:r>
            <a:r>
              <a:rPr kumimoji="1" lang="en-US" altLang="zh-CN" sz="2000" b="1" baseline="-25000">
                <a:latin typeface="Arial" pitchFamily="34" charset="0"/>
                <a:ea typeface="黑体" pitchFamily="49" charset="-122"/>
              </a:rPr>
              <a:t>x</a:t>
            </a:r>
          </a:p>
        </p:txBody>
      </p:sp>
      <p:sp>
        <p:nvSpPr>
          <p:cNvPr id="109618" name="Text Box 55"/>
          <p:cNvSpPr txBox="1">
            <a:spLocks noChangeArrowheads="1"/>
          </p:cNvSpPr>
          <p:nvPr/>
        </p:nvSpPr>
        <p:spPr bwMode="auto">
          <a:xfrm>
            <a:off x="684213" y="3922713"/>
            <a:ext cx="2574925"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总的发送信号 </a:t>
            </a:r>
            <a:r>
              <a:rPr kumimoji="1" lang="en-US" altLang="zh-CN" sz="2000" b="1" dirty="0" err="1">
                <a:latin typeface="Arial" pitchFamily="34" charset="0"/>
                <a:ea typeface="黑体" pitchFamily="49" charset="-122"/>
              </a:rPr>
              <a:t>S</a:t>
            </a:r>
            <a:r>
              <a:rPr kumimoji="1" lang="en-US" altLang="zh-CN" sz="2000" b="1" baseline="-25000" dirty="0" err="1">
                <a:latin typeface="Arial" pitchFamily="34" charset="0"/>
                <a:ea typeface="黑体" pitchFamily="49" charset="-122"/>
              </a:rPr>
              <a:t>x</a:t>
            </a:r>
            <a:r>
              <a:rPr kumimoji="1" lang="en-US" altLang="zh-CN" sz="2000" dirty="0">
                <a:latin typeface="Arial" pitchFamily="34" charset="0"/>
                <a:ea typeface="黑体" pitchFamily="49" charset="-122"/>
              </a:rPr>
              <a:t> + </a:t>
            </a:r>
            <a:r>
              <a:rPr kumimoji="1" lang="en-US" altLang="zh-CN" sz="2000" b="1" dirty="0" err="1">
                <a:latin typeface="Arial" pitchFamily="34" charset="0"/>
                <a:ea typeface="黑体" pitchFamily="49" charset="-122"/>
              </a:rPr>
              <a:t>T</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19" name="Text Box 56"/>
          <p:cNvSpPr txBox="1">
            <a:spLocks noChangeArrowheads="1"/>
          </p:cNvSpPr>
          <p:nvPr/>
        </p:nvSpPr>
        <p:spPr bwMode="auto">
          <a:xfrm>
            <a:off x="1042988" y="4543425"/>
            <a:ext cx="2211387"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规格化内积 </a:t>
            </a:r>
            <a:r>
              <a:rPr kumimoji="1" lang="en-US" altLang="zh-CN" sz="2000" b="1" dirty="0">
                <a:latin typeface="Arial" pitchFamily="34" charset="0"/>
                <a:ea typeface="黑体" pitchFamily="49" charset="-122"/>
              </a:rPr>
              <a:t>S</a:t>
            </a:r>
            <a:r>
              <a:rPr kumimoji="1" lang="en-US" altLang="zh-CN" sz="2000" dirty="0">
                <a:latin typeface="Arial" pitchFamily="34" charset="0"/>
                <a:ea typeface="黑体" pitchFamily="49" charset="-122"/>
                <a:sym typeface="Symbol" pitchFamily="18" charset="2"/>
              </a:rPr>
              <a:t> </a:t>
            </a:r>
            <a:r>
              <a:rPr kumimoji="1" lang="en-US" altLang="zh-CN" sz="2000" dirty="0">
                <a:latin typeface="Arial" pitchFamily="34" charset="0"/>
                <a:ea typeface="黑体" pitchFamily="49" charset="-122"/>
                <a:sym typeface="Wingdings" pitchFamily="2" charset="2"/>
              </a:rPr>
              <a:t> </a:t>
            </a:r>
            <a:r>
              <a:rPr kumimoji="1" lang="en-US" altLang="zh-CN" sz="2000" b="1" dirty="0" err="1">
                <a:latin typeface="Arial" pitchFamily="34" charset="0"/>
                <a:ea typeface="黑体" pitchFamily="49" charset="-122"/>
              </a:rPr>
              <a:t>S</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20" name="Text Box 57"/>
          <p:cNvSpPr txBox="1">
            <a:spLocks noChangeArrowheads="1"/>
          </p:cNvSpPr>
          <p:nvPr/>
        </p:nvSpPr>
        <p:spPr bwMode="auto">
          <a:xfrm>
            <a:off x="1042988" y="5075238"/>
            <a:ext cx="2197100" cy="396875"/>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规格化内积 </a:t>
            </a:r>
            <a:r>
              <a:rPr kumimoji="1" lang="en-US" altLang="zh-CN" sz="2000" b="1" dirty="0">
                <a:latin typeface="Arial" pitchFamily="34" charset="0"/>
                <a:ea typeface="黑体" pitchFamily="49" charset="-122"/>
              </a:rPr>
              <a:t>S</a:t>
            </a:r>
            <a:r>
              <a:rPr kumimoji="1" lang="en-US" altLang="zh-CN" sz="2000" dirty="0">
                <a:latin typeface="Arial" pitchFamily="34" charset="0"/>
                <a:ea typeface="黑体" pitchFamily="49" charset="-122"/>
                <a:sym typeface="Symbol" pitchFamily="18" charset="2"/>
              </a:rPr>
              <a:t> </a:t>
            </a:r>
            <a:r>
              <a:rPr kumimoji="1" lang="en-US" altLang="zh-CN" sz="2000" dirty="0">
                <a:latin typeface="Arial" pitchFamily="34" charset="0"/>
                <a:ea typeface="黑体" pitchFamily="49" charset="-122"/>
                <a:sym typeface="Wingdings" pitchFamily="2" charset="2"/>
              </a:rPr>
              <a:t> </a:t>
            </a:r>
            <a:r>
              <a:rPr kumimoji="1" lang="en-US" altLang="zh-CN" sz="2000" b="1" dirty="0" err="1">
                <a:latin typeface="Arial" pitchFamily="34" charset="0"/>
                <a:ea typeface="黑体" pitchFamily="49" charset="-122"/>
              </a:rPr>
              <a:t>T</a:t>
            </a:r>
            <a:r>
              <a:rPr kumimoji="1" lang="en-US" altLang="zh-CN" sz="2000" b="1" baseline="-25000" dirty="0" err="1">
                <a:latin typeface="Arial" pitchFamily="34" charset="0"/>
                <a:ea typeface="黑体" pitchFamily="49" charset="-122"/>
              </a:rPr>
              <a:t>x</a:t>
            </a:r>
            <a:endParaRPr kumimoji="1" lang="en-US" altLang="zh-CN" sz="2000" b="1" baseline="-25000" dirty="0">
              <a:latin typeface="Arial" pitchFamily="34" charset="0"/>
              <a:ea typeface="黑体" pitchFamily="49" charset="-122"/>
            </a:endParaRPr>
          </a:p>
        </p:txBody>
      </p:sp>
      <p:sp>
        <p:nvSpPr>
          <p:cNvPr id="109621" name="Line 58"/>
          <p:cNvSpPr>
            <a:spLocks noChangeShapeType="1"/>
          </p:cNvSpPr>
          <p:nvPr/>
        </p:nvSpPr>
        <p:spPr bwMode="auto">
          <a:xfrm>
            <a:off x="6259513" y="4789488"/>
            <a:ext cx="2170112" cy="0"/>
          </a:xfrm>
          <a:prstGeom prst="line">
            <a:avLst/>
          </a:prstGeom>
          <a:noFill/>
          <a:ln w="28575">
            <a:solidFill>
              <a:srgbClr val="333399"/>
            </a:solidFill>
            <a:round/>
            <a:headEnd/>
            <a:tailEnd/>
          </a:ln>
        </p:spPr>
        <p:txBody>
          <a:bodyPr/>
          <a:lstStyle/>
          <a:p>
            <a:endParaRPr lang="zh-CN" altLang="en-US"/>
          </a:p>
        </p:txBody>
      </p:sp>
      <p:sp>
        <p:nvSpPr>
          <p:cNvPr id="109622" name="Text Box 59"/>
          <p:cNvSpPr txBox="1">
            <a:spLocks noChangeArrowheads="1"/>
          </p:cNvSpPr>
          <p:nvPr/>
        </p:nvSpPr>
        <p:spPr bwMode="auto">
          <a:xfrm>
            <a:off x="1409700" y="1404938"/>
            <a:ext cx="1708150" cy="395287"/>
          </a:xfrm>
          <a:prstGeom prst="rect">
            <a:avLst/>
          </a:prstGeom>
          <a:noFill/>
          <a:ln w="9525">
            <a:noFill/>
            <a:miter lim="800000"/>
            <a:headEnd/>
            <a:tailEnd/>
          </a:ln>
        </p:spPr>
        <p:txBody>
          <a:bodyPr wrap="none">
            <a:spAutoFit/>
          </a:bodyPr>
          <a:lstStyle/>
          <a:p>
            <a:pPr algn="l"/>
            <a:r>
              <a:rPr kumimoji="1" lang="zh-CN" altLang="en-US" sz="2000" dirty="0">
                <a:latin typeface="Arial" pitchFamily="34" charset="0"/>
                <a:ea typeface="黑体" pitchFamily="49" charset="-122"/>
              </a:rPr>
              <a:t>数据码元比特</a:t>
            </a:r>
          </a:p>
        </p:txBody>
      </p:sp>
      <p:sp>
        <p:nvSpPr>
          <p:cNvPr id="109623" name="Text Box 60"/>
          <p:cNvSpPr txBox="1">
            <a:spLocks noChangeArrowheads="1"/>
          </p:cNvSpPr>
          <p:nvPr/>
        </p:nvSpPr>
        <p:spPr bwMode="auto">
          <a:xfrm>
            <a:off x="246063" y="2492375"/>
            <a:ext cx="438150" cy="10064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发</a:t>
            </a:r>
          </a:p>
          <a:p>
            <a:pPr algn="l"/>
            <a:r>
              <a:rPr kumimoji="1" lang="zh-CN" altLang="en-US" sz="2000">
                <a:latin typeface="Arial" pitchFamily="34" charset="0"/>
                <a:ea typeface="黑体" pitchFamily="49" charset="-122"/>
              </a:rPr>
              <a:t>送</a:t>
            </a:r>
          </a:p>
          <a:p>
            <a:pPr algn="l"/>
            <a:r>
              <a:rPr kumimoji="1" lang="zh-CN" altLang="en-US" sz="2000">
                <a:latin typeface="Arial" pitchFamily="34" charset="0"/>
                <a:ea typeface="黑体" pitchFamily="49" charset="-122"/>
              </a:rPr>
              <a:t>端</a:t>
            </a:r>
          </a:p>
        </p:txBody>
      </p:sp>
      <p:sp>
        <p:nvSpPr>
          <p:cNvPr id="109624" name="Text Box 61"/>
          <p:cNvSpPr txBox="1">
            <a:spLocks noChangeArrowheads="1"/>
          </p:cNvSpPr>
          <p:nvPr/>
        </p:nvSpPr>
        <p:spPr bwMode="auto">
          <a:xfrm>
            <a:off x="388938" y="4508500"/>
            <a:ext cx="438150" cy="1006475"/>
          </a:xfrm>
          <a:prstGeom prst="rect">
            <a:avLst/>
          </a:prstGeom>
          <a:noFill/>
          <a:ln w="9525">
            <a:noFill/>
            <a:miter lim="800000"/>
            <a:headEnd/>
            <a:tailEnd/>
          </a:ln>
        </p:spPr>
        <p:txBody>
          <a:bodyPr wrap="none">
            <a:spAutoFit/>
          </a:bodyPr>
          <a:lstStyle/>
          <a:p>
            <a:pPr algn="l" eaLnBrk="0" hangingPunct="0"/>
            <a:r>
              <a:rPr kumimoji="1" lang="zh-CN" altLang="en-US" sz="2000">
                <a:latin typeface="Arial" pitchFamily="34" charset="0"/>
                <a:ea typeface="黑体" pitchFamily="49" charset="-122"/>
              </a:rPr>
              <a:t>接</a:t>
            </a:r>
          </a:p>
          <a:p>
            <a:pPr algn="l" eaLnBrk="0" hangingPunct="0"/>
            <a:r>
              <a:rPr kumimoji="1" lang="zh-CN" altLang="en-US" sz="2000">
                <a:latin typeface="Arial" pitchFamily="34" charset="0"/>
                <a:ea typeface="黑体" pitchFamily="49" charset="-122"/>
              </a:rPr>
              <a:t>收</a:t>
            </a:r>
          </a:p>
          <a:p>
            <a:pPr algn="l" eaLnBrk="0" hangingPunct="0"/>
            <a:r>
              <a:rPr kumimoji="1" lang="zh-CN" altLang="en-US" sz="2000">
                <a:latin typeface="Arial" pitchFamily="34" charset="0"/>
                <a:ea typeface="黑体" pitchFamily="49" charset="-122"/>
              </a:rPr>
              <a:t>端</a:t>
            </a:r>
          </a:p>
        </p:txBody>
      </p:sp>
      <p:sp>
        <p:nvSpPr>
          <p:cNvPr id="109625" name="AutoShape 62"/>
          <p:cNvSpPr>
            <a:spLocks/>
          </p:cNvSpPr>
          <p:nvPr/>
        </p:nvSpPr>
        <p:spPr bwMode="auto">
          <a:xfrm>
            <a:off x="684213" y="1484313"/>
            <a:ext cx="144462" cy="3024187"/>
          </a:xfrm>
          <a:prstGeom prst="leftBracket">
            <a:avLst>
              <a:gd name="adj" fmla="val 174451"/>
            </a:avLst>
          </a:prstGeom>
          <a:noFill/>
          <a:ln w="9525">
            <a:solidFill>
              <a:schemeClr val="tx1"/>
            </a:solidFill>
            <a:round/>
            <a:headEnd/>
            <a:tailEnd/>
          </a:ln>
        </p:spPr>
        <p:txBody>
          <a:bodyPr wrap="none" anchor="ctr"/>
          <a:lstStyle/>
          <a:p>
            <a:endParaRPr lang="zh-CN" altLang="en-US"/>
          </a:p>
        </p:txBody>
      </p:sp>
      <p:sp>
        <p:nvSpPr>
          <p:cNvPr id="109626" name="AutoShape 63"/>
          <p:cNvSpPr>
            <a:spLocks/>
          </p:cNvSpPr>
          <p:nvPr/>
        </p:nvSpPr>
        <p:spPr bwMode="auto">
          <a:xfrm>
            <a:off x="900113" y="4652963"/>
            <a:ext cx="77787" cy="792162"/>
          </a:xfrm>
          <a:prstGeom prst="leftBracket">
            <a:avLst>
              <a:gd name="adj" fmla="val 84864"/>
            </a:avLst>
          </a:prstGeom>
          <a:noFill/>
          <a:ln w="9525">
            <a:solidFill>
              <a:schemeClr val="tx1"/>
            </a:solidFill>
            <a:round/>
            <a:headEnd/>
            <a:tailEnd/>
          </a:ln>
        </p:spPr>
        <p:txBody>
          <a:bodyPr wrap="none" anchor="ctr"/>
          <a:lstStyle/>
          <a:p>
            <a:endParaRPr lang="zh-CN" altLang="en-US"/>
          </a:p>
        </p:txBody>
      </p:sp>
      <p:sp>
        <p:nvSpPr>
          <p:cNvPr id="109627" name="Rectangle 65"/>
          <p:cNvSpPr>
            <a:spLocks noGrp="1" noChangeArrowheads="1"/>
          </p:cNvSpPr>
          <p:nvPr>
            <p:ph type="title"/>
          </p:nvPr>
        </p:nvSpPr>
        <p:spPr/>
        <p:txBody>
          <a:bodyPr/>
          <a:lstStyle/>
          <a:p>
            <a:pPr eaLnBrk="1" hangingPunct="1"/>
            <a:r>
              <a:rPr lang="en-US" altLang="zh-CN" dirty="0"/>
              <a:t>CDM</a:t>
            </a:r>
            <a:r>
              <a:rPr lang="zh-CN" altLang="en-US" dirty="0"/>
              <a:t>的工作原理</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7"/>
          <p:cNvPicPr>
            <a:picLocks noChangeAspect="1" noChangeArrowheads="1"/>
          </p:cNvPicPr>
          <p:nvPr/>
        </p:nvPicPr>
        <p:blipFill>
          <a:blip r:embed="rId3" cstate="print"/>
          <a:srcRect/>
          <a:stretch>
            <a:fillRect/>
          </a:stretch>
        </p:blipFill>
        <p:spPr bwMode="auto">
          <a:xfrm>
            <a:off x="1515143" y="1049763"/>
            <a:ext cx="5988050" cy="4525962"/>
          </a:xfrm>
          <a:prstGeom prst="rect">
            <a:avLst/>
          </a:prstGeom>
          <a:noFill/>
          <a:ln w="9525">
            <a:noFill/>
            <a:miter lim="800000"/>
            <a:headEnd/>
            <a:tailEnd/>
          </a:ln>
        </p:spPr>
      </p:pic>
      <p:sp>
        <p:nvSpPr>
          <p:cNvPr id="177155" name="Rectangle 8"/>
          <p:cNvSpPr>
            <a:spLocks noGrp="1" noChangeArrowheads="1"/>
          </p:cNvSpPr>
          <p:nvPr>
            <p:ph type="title"/>
          </p:nvPr>
        </p:nvSpPr>
        <p:spPr/>
        <p:txBody>
          <a:bodyPr/>
          <a:lstStyle/>
          <a:p>
            <a:pPr eaLnBrk="1" hangingPunct="1"/>
            <a:r>
              <a:rPr lang="en-US" altLang="zh-CN" dirty="0"/>
              <a:t>Code Chip Sequence Generation</a:t>
            </a:r>
            <a:endParaRPr lang="zh-CN" altLang="en-US" dirty="0"/>
          </a:p>
        </p:txBody>
      </p:sp>
      <p:sp>
        <p:nvSpPr>
          <p:cNvPr id="4" name="内容占位符 3"/>
          <p:cNvSpPr>
            <a:spLocks noGrp="1"/>
          </p:cNvSpPr>
          <p:nvPr>
            <p:ph idx="1"/>
          </p:nvPr>
        </p:nvSpPr>
        <p:spPr>
          <a:xfrm>
            <a:off x="285720" y="5643578"/>
            <a:ext cx="8534400" cy="553107"/>
          </a:xfrm>
        </p:spPr>
        <p:txBody>
          <a:bodyPr/>
          <a:lstStyle/>
          <a:p>
            <a:pPr algn="ctr">
              <a:buNone/>
            </a:pPr>
            <a:r>
              <a:rPr lang="en-US" altLang="zh-CN" dirty="0">
                <a:solidFill>
                  <a:schemeClr val="hlink"/>
                </a:solidFill>
              </a:rPr>
              <a:t>Figure </a:t>
            </a:r>
            <a:r>
              <a:rPr lang="en-US" altLang="zh-CN" dirty="0"/>
              <a:t>General rule and examples of creating Walsh tables</a:t>
            </a:r>
            <a:endParaRPr lang="zh-CN" altLang="en-US" dirty="0"/>
          </a:p>
        </p:txBody>
      </p:sp>
    </p:spTree>
    <p:extLst>
      <p:ext uri="{BB962C8B-B14F-4D97-AF65-F5344CB8AC3E}">
        <p14:creationId xmlns="" xmlns:p14="http://schemas.microsoft.com/office/powerpoint/2010/main" val="12076437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lstStyle/>
          <a:p>
            <a:r>
              <a:rPr lang="en-US" altLang="zh-CN" dirty="0"/>
              <a:t>What is meant by channel </a:t>
            </a:r>
            <a:r>
              <a:rPr lang="en-US" altLang="zh-CN" sz="2400" dirty="0"/>
              <a:t>(</a:t>
            </a:r>
            <a:r>
              <a:rPr lang="zh-CN" altLang="en-US" sz="2400" dirty="0"/>
              <a:t>信道或通道</a:t>
            </a:r>
            <a:r>
              <a:rPr lang="en-US" altLang="zh-CN" sz="2400" dirty="0"/>
              <a:t>)</a:t>
            </a:r>
            <a:r>
              <a:rPr lang="en-US" altLang="zh-CN" dirty="0"/>
              <a:t>?</a:t>
            </a:r>
          </a:p>
        </p:txBody>
      </p:sp>
      <p:sp>
        <p:nvSpPr>
          <p:cNvPr id="1511428" name="Rectangle 4"/>
          <p:cNvSpPr>
            <a:spLocks noChangeArrowheads="1"/>
          </p:cNvSpPr>
          <p:nvPr/>
        </p:nvSpPr>
        <p:spPr bwMode="auto">
          <a:xfrm>
            <a:off x="723928" y="1066800"/>
            <a:ext cx="7848600" cy="830997"/>
          </a:xfrm>
          <a:prstGeom prst="rect">
            <a:avLst/>
          </a:prstGeom>
          <a:noFill/>
          <a:ln w="9525" algn="ctr">
            <a:solidFill>
              <a:schemeClr val="hlink"/>
            </a:solidFill>
            <a:miter lim="800000"/>
            <a:headEnd/>
            <a:tailEnd/>
          </a:ln>
          <a:effectLst/>
        </p:spPr>
        <p:txBody>
          <a:bodyPr wrap="square">
            <a:spAutoFit/>
          </a:bodyPr>
          <a:lstStyle/>
          <a:p>
            <a:pPr algn="ctr">
              <a:spcBef>
                <a:spcPct val="30000"/>
              </a:spcBef>
              <a:buSzTx/>
              <a:buFontTx/>
              <a:buNone/>
            </a:pPr>
            <a:r>
              <a:rPr lang="en-US" altLang="zh-CN" sz="2400" baseline="0" dirty="0">
                <a:solidFill>
                  <a:srgbClr val="FF0000"/>
                </a:solidFill>
              </a:rPr>
              <a:t>transmission media </a:t>
            </a:r>
            <a:r>
              <a:rPr lang="en-US" altLang="zh-CN" sz="2400" baseline="0" dirty="0"/>
              <a:t>such as wire, cable, fiber, air, and a underlying network, and so on, are abstracted as a link. </a:t>
            </a:r>
          </a:p>
        </p:txBody>
      </p:sp>
      <p:sp>
        <p:nvSpPr>
          <p:cNvPr id="1511429" name="Rectangle 5"/>
          <p:cNvSpPr>
            <a:spLocks noChangeArrowheads="1"/>
          </p:cNvSpPr>
          <p:nvPr/>
        </p:nvSpPr>
        <p:spPr bwMode="auto">
          <a:xfrm>
            <a:off x="3200400" y="2438400"/>
            <a:ext cx="1973263" cy="466725"/>
          </a:xfrm>
          <a:prstGeom prst="rect">
            <a:avLst/>
          </a:prstGeom>
          <a:noFill/>
          <a:ln w="9525" algn="ctr">
            <a:solidFill>
              <a:schemeClr val="hlink"/>
            </a:solidFill>
            <a:miter lim="800000"/>
            <a:headEnd/>
            <a:tailEnd/>
          </a:ln>
          <a:effectLst/>
        </p:spPr>
        <p:txBody>
          <a:bodyPr>
            <a:spAutoFit/>
          </a:bodyPr>
          <a:lstStyle/>
          <a:p>
            <a:pPr algn="ctr">
              <a:spcBef>
                <a:spcPct val="30000"/>
              </a:spcBef>
              <a:buSzTx/>
              <a:buFontTx/>
              <a:buNone/>
            </a:pPr>
            <a:r>
              <a:rPr lang="en-US" altLang="zh-CN" sz="2400" baseline="0" dirty="0"/>
              <a:t>Link </a:t>
            </a:r>
            <a:r>
              <a:rPr lang="zh-CN" altLang="en-US" sz="2400" baseline="0" dirty="0"/>
              <a:t>链路</a:t>
            </a:r>
            <a:r>
              <a:rPr lang="zh-CN" altLang="en-US" sz="2400" dirty="0"/>
              <a:t> </a:t>
            </a:r>
          </a:p>
        </p:txBody>
      </p:sp>
      <p:sp>
        <p:nvSpPr>
          <p:cNvPr id="1511430" name="Line 6"/>
          <p:cNvSpPr>
            <a:spLocks noChangeShapeType="1"/>
          </p:cNvSpPr>
          <p:nvPr/>
        </p:nvSpPr>
        <p:spPr bwMode="auto">
          <a:xfrm>
            <a:off x="4114800" y="1905000"/>
            <a:ext cx="0" cy="533400"/>
          </a:xfrm>
          <a:prstGeom prst="line">
            <a:avLst/>
          </a:prstGeom>
          <a:noFill/>
          <a:ln w="9525">
            <a:solidFill>
              <a:srgbClr val="000000"/>
            </a:solidFill>
            <a:round/>
            <a:headEnd/>
            <a:tailEnd type="triangle" w="med" len="med"/>
          </a:ln>
          <a:effectLst/>
        </p:spPr>
        <p:txBody>
          <a:bodyPr/>
          <a:lstStyle/>
          <a:p>
            <a:endParaRPr lang="zh-CN" altLang="en-US"/>
          </a:p>
        </p:txBody>
      </p:sp>
      <p:sp>
        <p:nvSpPr>
          <p:cNvPr id="1511431" name="Rectangle 7"/>
          <p:cNvSpPr>
            <a:spLocks noChangeArrowheads="1"/>
          </p:cNvSpPr>
          <p:nvPr/>
        </p:nvSpPr>
        <p:spPr bwMode="auto">
          <a:xfrm>
            <a:off x="4267200" y="1981200"/>
            <a:ext cx="2470150" cy="396875"/>
          </a:xfrm>
          <a:prstGeom prst="rect">
            <a:avLst/>
          </a:prstGeom>
          <a:noFill/>
          <a:ln w="9525" algn="ctr">
            <a:noFill/>
            <a:miter lim="800000"/>
            <a:headEnd/>
            <a:tailEnd/>
          </a:ln>
          <a:effectLst/>
        </p:spPr>
        <p:txBody>
          <a:bodyPr wrap="none">
            <a:spAutoFit/>
          </a:bodyPr>
          <a:lstStyle/>
          <a:p>
            <a:pPr>
              <a:buFont typeface="Wingdings" pitchFamily="2" charset="2"/>
              <a:buNone/>
            </a:pPr>
            <a:r>
              <a:rPr lang="zh-CN" altLang="en-US" sz="2000" baseline="0" dirty="0">
                <a:ea typeface="宋体" charset="-122"/>
              </a:rPr>
              <a:t>抽象或理解或称呼为</a:t>
            </a:r>
          </a:p>
        </p:txBody>
      </p:sp>
      <p:sp>
        <p:nvSpPr>
          <p:cNvPr id="1511432" name="Rectangle 8"/>
          <p:cNvSpPr>
            <a:spLocks noChangeArrowheads="1"/>
          </p:cNvSpPr>
          <p:nvPr/>
        </p:nvSpPr>
        <p:spPr bwMode="auto">
          <a:xfrm>
            <a:off x="1371600" y="3505200"/>
            <a:ext cx="6248400" cy="685800"/>
          </a:xfrm>
          <a:prstGeom prst="rect">
            <a:avLst/>
          </a:prstGeom>
          <a:solidFill>
            <a:srgbClr val="FFFFFF"/>
          </a:solidFill>
          <a:ln w="9525" algn="ctr">
            <a:solidFill>
              <a:srgbClr val="000000"/>
            </a:solidFill>
            <a:miter lim="800000"/>
            <a:headEnd/>
            <a:tailEnd/>
          </a:ln>
          <a:effectLst/>
        </p:spPr>
        <p:txBody>
          <a:bodyPr wrap="none" anchor="ctr"/>
          <a:lstStyle/>
          <a:p>
            <a:pPr algn="ctr">
              <a:spcBef>
                <a:spcPct val="30000"/>
              </a:spcBef>
              <a:buSzTx/>
              <a:buFontTx/>
              <a:buNone/>
            </a:pPr>
            <a:endParaRPr lang="zh-CN" altLang="en-US" sz="1600" baseline="0"/>
          </a:p>
        </p:txBody>
      </p:sp>
      <p:sp>
        <p:nvSpPr>
          <p:cNvPr id="1511433" name="Line 9"/>
          <p:cNvSpPr>
            <a:spLocks noChangeShapeType="1"/>
          </p:cNvSpPr>
          <p:nvPr/>
        </p:nvSpPr>
        <p:spPr bwMode="auto">
          <a:xfrm>
            <a:off x="2362200" y="3505200"/>
            <a:ext cx="0" cy="685800"/>
          </a:xfrm>
          <a:prstGeom prst="line">
            <a:avLst/>
          </a:prstGeom>
          <a:noFill/>
          <a:ln w="9525">
            <a:solidFill>
              <a:srgbClr val="000000"/>
            </a:solidFill>
            <a:round/>
            <a:headEnd/>
            <a:tailEnd/>
          </a:ln>
          <a:effectLst/>
        </p:spPr>
        <p:txBody>
          <a:bodyPr/>
          <a:lstStyle/>
          <a:p>
            <a:endParaRPr lang="zh-CN" altLang="en-US"/>
          </a:p>
        </p:txBody>
      </p:sp>
      <p:sp>
        <p:nvSpPr>
          <p:cNvPr id="1511434" name="Line 10"/>
          <p:cNvSpPr>
            <a:spLocks noChangeShapeType="1"/>
          </p:cNvSpPr>
          <p:nvPr/>
        </p:nvSpPr>
        <p:spPr bwMode="auto">
          <a:xfrm>
            <a:off x="3657600" y="3505200"/>
            <a:ext cx="0" cy="685800"/>
          </a:xfrm>
          <a:prstGeom prst="line">
            <a:avLst/>
          </a:prstGeom>
          <a:noFill/>
          <a:ln w="9525">
            <a:solidFill>
              <a:srgbClr val="000000"/>
            </a:solidFill>
            <a:round/>
            <a:headEnd/>
            <a:tailEnd/>
          </a:ln>
          <a:effectLst/>
        </p:spPr>
        <p:txBody>
          <a:bodyPr/>
          <a:lstStyle/>
          <a:p>
            <a:endParaRPr lang="zh-CN" altLang="en-US"/>
          </a:p>
        </p:txBody>
      </p:sp>
      <p:sp>
        <p:nvSpPr>
          <p:cNvPr id="1511435" name="Line 11"/>
          <p:cNvSpPr>
            <a:spLocks noChangeShapeType="1"/>
          </p:cNvSpPr>
          <p:nvPr/>
        </p:nvSpPr>
        <p:spPr bwMode="auto">
          <a:xfrm>
            <a:off x="5943600" y="3505200"/>
            <a:ext cx="0" cy="685800"/>
          </a:xfrm>
          <a:prstGeom prst="line">
            <a:avLst/>
          </a:prstGeom>
          <a:noFill/>
          <a:ln w="9525">
            <a:solidFill>
              <a:srgbClr val="000000"/>
            </a:solidFill>
            <a:round/>
            <a:headEnd/>
            <a:tailEnd/>
          </a:ln>
          <a:effectLst/>
        </p:spPr>
        <p:txBody>
          <a:bodyPr/>
          <a:lstStyle/>
          <a:p>
            <a:endParaRPr lang="zh-CN" altLang="en-US"/>
          </a:p>
        </p:txBody>
      </p:sp>
      <p:sp>
        <p:nvSpPr>
          <p:cNvPr id="1511436" name="Rectangle 12"/>
          <p:cNvSpPr>
            <a:spLocks noChangeArrowheads="1"/>
          </p:cNvSpPr>
          <p:nvPr/>
        </p:nvSpPr>
        <p:spPr bwMode="auto">
          <a:xfrm>
            <a:off x="2438400" y="3657600"/>
            <a:ext cx="1066800" cy="396875"/>
          </a:xfrm>
          <a:prstGeom prst="rect">
            <a:avLst/>
          </a:prstGeom>
          <a:noFill/>
          <a:ln w="9525" algn="ctr">
            <a:noFill/>
            <a:miter lim="800000"/>
            <a:headEnd/>
            <a:tailEnd/>
          </a:ln>
          <a:effectLst/>
        </p:spPr>
        <p:txBody>
          <a:bodyPr>
            <a:spAutoFit/>
          </a:bodyPr>
          <a:lstStyle/>
          <a:p>
            <a:pPr algn="ctr">
              <a:spcBef>
                <a:spcPct val="30000"/>
              </a:spcBef>
              <a:buSzTx/>
              <a:buFontTx/>
              <a:buNone/>
            </a:pPr>
            <a:r>
              <a:rPr lang="en-US" altLang="zh-CN" sz="2000" baseline="0" dirty="0"/>
              <a:t>channel</a:t>
            </a:r>
          </a:p>
        </p:txBody>
      </p:sp>
      <p:sp>
        <p:nvSpPr>
          <p:cNvPr id="1511437" name="Line 13"/>
          <p:cNvSpPr>
            <a:spLocks noChangeShapeType="1"/>
          </p:cNvSpPr>
          <p:nvPr/>
        </p:nvSpPr>
        <p:spPr bwMode="auto">
          <a:xfrm>
            <a:off x="4114800" y="2895600"/>
            <a:ext cx="0" cy="609600"/>
          </a:xfrm>
          <a:prstGeom prst="line">
            <a:avLst/>
          </a:prstGeom>
          <a:noFill/>
          <a:ln w="9525">
            <a:solidFill>
              <a:srgbClr val="000000"/>
            </a:solidFill>
            <a:round/>
            <a:headEnd/>
            <a:tailEnd type="triangle" w="med" len="med"/>
          </a:ln>
          <a:effectLst/>
        </p:spPr>
        <p:txBody>
          <a:bodyPr/>
          <a:lstStyle/>
          <a:p>
            <a:endParaRPr lang="zh-CN" altLang="en-US"/>
          </a:p>
        </p:txBody>
      </p:sp>
      <p:sp>
        <p:nvSpPr>
          <p:cNvPr id="1511438" name="Rectangle 14"/>
          <p:cNvSpPr>
            <a:spLocks noChangeArrowheads="1"/>
          </p:cNvSpPr>
          <p:nvPr/>
        </p:nvSpPr>
        <p:spPr bwMode="auto">
          <a:xfrm>
            <a:off x="4419600" y="3032125"/>
            <a:ext cx="4572000" cy="396875"/>
          </a:xfrm>
          <a:prstGeom prst="rect">
            <a:avLst/>
          </a:prstGeom>
          <a:noFill/>
          <a:ln w="9525" algn="ctr">
            <a:noFill/>
            <a:miter lim="800000"/>
            <a:headEnd/>
            <a:tailEnd/>
          </a:ln>
          <a:effectLst/>
        </p:spPr>
        <p:txBody>
          <a:bodyPr>
            <a:spAutoFit/>
          </a:bodyPr>
          <a:lstStyle/>
          <a:p>
            <a:pPr>
              <a:buFont typeface="Wingdings" pitchFamily="2" charset="2"/>
              <a:buNone/>
            </a:pPr>
            <a:r>
              <a:rPr lang="zh-CN" altLang="en-US" sz="2000" baseline="0" dirty="0">
                <a:ea typeface="宋体" charset="-122"/>
              </a:rPr>
              <a:t>划分或复用成或某用户部分时间上使用</a:t>
            </a:r>
          </a:p>
        </p:txBody>
      </p:sp>
      <p:sp>
        <p:nvSpPr>
          <p:cNvPr id="1511439" name="Rectangle 15"/>
          <p:cNvSpPr>
            <a:spLocks noChangeArrowheads="1"/>
          </p:cNvSpPr>
          <p:nvPr/>
        </p:nvSpPr>
        <p:spPr bwMode="auto">
          <a:xfrm>
            <a:off x="5867400" y="3657600"/>
            <a:ext cx="1555750" cy="366713"/>
          </a:xfrm>
          <a:prstGeom prst="rect">
            <a:avLst/>
          </a:prstGeom>
          <a:noFill/>
          <a:ln w="9525" algn="ctr">
            <a:noFill/>
            <a:miter lim="800000"/>
            <a:headEnd/>
            <a:tailEnd/>
          </a:ln>
          <a:effectLst/>
        </p:spPr>
        <p:txBody>
          <a:bodyPr wrap="none">
            <a:spAutoFit/>
          </a:bodyPr>
          <a:lstStyle/>
          <a:p>
            <a:pPr>
              <a:buFont typeface="Wingdings" pitchFamily="2" charset="2"/>
              <a:buNone/>
            </a:pPr>
            <a:r>
              <a:rPr lang="zh-CN" altLang="en-US" sz="1800" baseline="0" dirty="0">
                <a:ea typeface="宋体" charset="-122"/>
              </a:rPr>
              <a:t>或某一段频率</a:t>
            </a:r>
          </a:p>
        </p:txBody>
      </p:sp>
      <p:sp>
        <p:nvSpPr>
          <p:cNvPr id="1511441" name="Rectangle 17"/>
          <p:cNvSpPr>
            <a:spLocks noChangeArrowheads="1"/>
          </p:cNvSpPr>
          <p:nvPr/>
        </p:nvSpPr>
        <p:spPr bwMode="auto">
          <a:xfrm>
            <a:off x="3733800" y="3657600"/>
            <a:ext cx="2241550" cy="366713"/>
          </a:xfrm>
          <a:prstGeom prst="rect">
            <a:avLst/>
          </a:prstGeom>
          <a:noFill/>
          <a:ln w="9525" algn="ctr">
            <a:noFill/>
            <a:miter lim="800000"/>
            <a:headEnd/>
            <a:tailEnd/>
          </a:ln>
          <a:effectLst/>
        </p:spPr>
        <p:txBody>
          <a:bodyPr wrap="none">
            <a:spAutoFit/>
          </a:bodyPr>
          <a:lstStyle/>
          <a:p>
            <a:pPr>
              <a:buFont typeface="Wingdings" pitchFamily="2" charset="2"/>
              <a:buNone/>
            </a:pPr>
            <a:r>
              <a:rPr lang="zh-CN" altLang="en-US" sz="1800" baseline="0" dirty="0">
                <a:ea typeface="宋体" charset="-122"/>
              </a:rPr>
              <a:t>或某一段时间上使用</a:t>
            </a:r>
          </a:p>
        </p:txBody>
      </p:sp>
      <p:graphicFrame>
        <p:nvGraphicFramePr>
          <p:cNvPr id="1511443" name="Object 19"/>
          <p:cNvGraphicFramePr>
            <a:graphicFrameLocks noChangeAspect="1"/>
          </p:cNvGraphicFramePr>
          <p:nvPr/>
        </p:nvGraphicFramePr>
        <p:xfrm>
          <a:off x="5857884" y="2457718"/>
          <a:ext cx="2600324" cy="525065"/>
        </p:xfrm>
        <a:graphic>
          <a:graphicData uri="http://schemas.openxmlformats.org/presentationml/2006/ole">
            <p:oleObj spid="_x0000_s701448" name="Equation" r:id="rId4" imgW="27127200" imgH="5486400" progId="Equation.DSMT4">
              <p:embed/>
            </p:oleObj>
          </a:graphicData>
        </a:graphic>
      </p:graphicFrame>
      <p:pic>
        <p:nvPicPr>
          <p:cNvPr id="1511444" name="Picture 20"/>
          <p:cNvPicPr>
            <a:picLocks noChangeAspect="1" noChangeArrowheads="1"/>
          </p:cNvPicPr>
          <p:nvPr/>
        </p:nvPicPr>
        <p:blipFill>
          <a:blip r:embed="rId5" cstate="print"/>
          <a:srcRect/>
          <a:stretch>
            <a:fillRect/>
          </a:stretch>
        </p:blipFill>
        <p:spPr bwMode="auto">
          <a:xfrm>
            <a:off x="1219200" y="4495800"/>
            <a:ext cx="6629400" cy="1614488"/>
          </a:xfrm>
          <a:prstGeom prst="rect">
            <a:avLst/>
          </a:prstGeom>
          <a:noFill/>
          <a:ln w="9525">
            <a:noFill/>
            <a:miter lim="800000"/>
            <a:headEnd/>
            <a:tailEnd/>
          </a:ln>
          <a:effectLst/>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t>第</a:t>
            </a:r>
            <a:r>
              <a:rPr lang="en-US" altLang="zh-CN"/>
              <a:t>2</a:t>
            </a:r>
            <a:r>
              <a:rPr lang="zh-CN" altLang="en-US"/>
              <a:t>章 物理层</a:t>
            </a:r>
            <a:endParaRPr lang="zh-CN" altLang="en-US" dirty="0"/>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marL="0" indent="0" eaLnBrk="1" hangingPunct="1">
              <a:lnSpc>
                <a:spcPct val="80000"/>
              </a:lnSpc>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solidFill>
                  <a:srgbClr val="FF0000"/>
                </a:solidFill>
              </a:rPr>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401799693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2.5 </a:t>
            </a:r>
            <a:r>
              <a:rPr lang="zh-CN" altLang="en-US" dirty="0"/>
              <a:t>数字传输系统</a:t>
            </a:r>
            <a:endParaRPr lang="zh-CN" altLang="en-US" sz="4800" dirty="0"/>
          </a:p>
        </p:txBody>
      </p:sp>
      <p:sp>
        <p:nvSpPr>
          <p:cNvPr id="269315" name="Rectangle 3"/>
          <p:cNvSpPr>
            <a:spLocks noGrp="1" noChangeArrowheads="1"/>
          </p:cNvSpPr>
          <p:nvPr>
            <p:ph idx="1"/>
          </p:nvPr>
        </p:nvSpPr>
        <p:spPr/>
        <p:txBody>
          <a:bodyPr/>
          <a:lstStyle/>
          <a:p>
            <a:pPr>
              <a:spcBef>
                <a:spcPts val="600"/>
              </a:spcBef>
            </a:pPr>
            <a:r>
              <a:rPr lang="zh-CN" altLang="zh-CN" dirty="0"/>
              <a:t>在早期电话网中，从市话局到用户电话机的用户线是采用最廉价的双绞线电缆，而长途干线采用的是频分复用</a:t>
            </a:r>
            <a:r>
              <a:rPr lang="en-US" altLang="zh-CN" dirty="0"/>
              <a:t> FDM </a:t>
            </a:r>
            <a:r>
              <a:rPr lang="zh-CN" altLang="zh-CN" dirty="0"/>
              <a:t>的模拟传输方式</a:t>
            </a:r>
            <a:r>
              <a:rPr lang="zh-CN" altLang="en-US" dirty="0"/>
              <a:t>。</a:t>
            </a:r>
            <a:endParaRPr lang="en-US" altLang="zh-CN" dirty="0"/>
          </a:p>
          <a:p>
            <a:pPr>
              <a:spcBef>
                <a:spcPts val="600"/>
              </a:spcBef>
            </a:pPr>
            <a:endParaRPr lang="en-US" altLang="zh-CN" dirty="0">
              <a:solidFill>
                <a:srgbClr val="0000CC"/>
              </a:solidFill>
            </a:endParaRPr>
          </a:p>
          <a:p>
            <a:pPr>
              <a:spcBef>
                <a:spcPts val="600"/>
              </a:spcBef>
            </a:pPr>
            <a:r>
              <a:rPr lang="zh-CN" altLang="zh-CN" dirty="0">
                <a:solidFill>
                  <a:srgbClr val="0000CC"/>
                </a:solidFill>
              </a:rPr>
              <a:t>与模拟通信相比，数字通信无论是</a:t>
            </a:r>
            <a:r>
              <a:rPr lang="zh-CN" altLang="en-US" dirty="0">
                <a:solidFill>
                  <a:srgbClr val="0000CC"/>
                </a:solidFill>
              </a:rPr>
              <a:t>在</a:t>
            </a:r>
            <a:r>
              <a:rPr lang="zh-CN" altLang="zh-CN" dirty="0">
                <a:solidFill>
                  <a:srgbClr val="0000CC"/>
                </a:solidFill>
              </a:rPr>
              <a:t>传输质量上还是经济上都有明显的优势</a:t>
            </a:r>
            <a:r>
              <a:rPr lang="zh-CN" altLang="en-US" dirty="0">
                <a:solidFill>
                  <a:srgbClr val="0000CC"/>
                </a:solidFill>
              </a:rPr>
              <a:t>。</a:t>
            </a:r>
            <a:endParaRPr lang="en-US" altLang="zh-CN" dirty="0">
              <a:solidFill>
                <a:srgbClr val="0000CC"/>
              </a:solidFill>
            </a:endParaRPr>
          </a:p>
          <a:p>
            <a:pPr>
              <a:spcBef>
                <a:spcPts val="600"/>
              </a:spcBef>
            </a:pPr>
            <a:endParaRPr lang="en-US" altLang="zh-CN" dirty="0"/>
          </a:p>
          <a:p>
            <a:pPr>
              <a:spcBef>
                <a:spcPts val="600"/>
              </a:spcBef>
            </a:pPr>
            <a:r>
              <a:rPr lang="zh-CN" altLang="zh-CN" dirty="0"/>
              <a:t>目前，长途干线大都采用时分复用</a:t>
            </a:r>
            <a:r>
              <a:rPr lang="en-US" altLang="zh-CN" dirty="0"/>
              <a:t> PCM [pulse code modulation, </a:t>
            </a:r>
            <a:r>
              <a:rPr lang="zh-CN" altLang="en-US" dirty="0"/>
              <a:t>脉码调制</a:t>
            </a:r>
            <a:r>
              <a:rPr lang="en-US" altLang="zh-CN" dirty="0"/>
              <a:t>] </a:t>
            </a:r>
            <a:r>
              <a:rPr lang="zh-CN" altLang="zh-CN" dirty="0"/>
              <a:t>的数字传输方式。</a:t>
            </a:r>
            <a:endParaRPr lang="en-US" altLang="zh-CN" dirty="0"/>
          </a:p>
          <a:p>
            <a:pPr>
              <a:spcBef>
                <a:spcPts val="600"/>
              </a:spcBef>
            </a:pPr>
            <a:endParaRPr lang="en-US" altLang="zh-CN" dirty="0">
              <a:solidFill>
                <a:srgbClr val="FF0000"/>
              </a:solidFill>
            </a:endParaRPr>
          </a:p>
          <a:p>
            <a:pPr>
              <a:spcBef>
                <a:spcPts val="600"/>
              </a:spcBef>
            </a:pPr>
            <a:r>
              <a:rPr lang="zh-CN" altLang="en-US" dirty="0"/>
              <a:t>脉码调制 </a:t>
            </a:r>
            <a:r>
              <a:rPr lang="en-US" altLang="zh-CN" dirty="0"/>
              <a:t>PCM </a:t>
            </a:r>
            <a:r>
              <a:rPr lang="zh-CN" altLang="en-US" dirty="0"/>
              <a:t>体制最初是为了在电话局之间的</a:t>
            </a:r>
            <a:r>
              <a:rPr lang="zh-CN" altLang="en-US" dirty="0">
                <a:solidFill>
                  <a:srgbClr val="FF0000"/>
                </a:solidFill>
              </a:rPr>
              <a:t>中继线</a:t>
            </a:r>
            <a:r>
              <a:rPr lang="zh-CN" altLang="en-US" dirty="0"/>
              <a:t>上传送多路的电话。</a:t>
            </a:r>
          </a:p>
        </p:txBody>
      </p:sp>
    </p:spTree>
    <p:extLst>
      <p:ext uri="{BB962C8B-B14F-4D97-AF65-F5344CB8AC3E}">
        <p14:creationId xmlns="" xmlns:p14="http://schemas.microsoft.com/office/powerpoint/2010/main" val="1958464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cstate="print"/>
          <a:srcRect/>
          <a:stretch>
            <a:fillRect/>
          </a:stretch>
        </p:blipFill>
        <p:spPr bwMode="auto">
          <a:xfrm>
            <a:off x="611560" y="1235075"/>
            <a:ext cx="8034338" cy="2005013"/>
          </a:xfrm>
          <a:prstGeom prst="rect">
            <a:avLst/>
          </a:prstGeom>
          <a:noFill/>
          <a:ln w="9525">
            <a:noFill/>
            <a:miter lim="800000"/>
            <a:headEnd/>
            <a:tailEnd/>
          </a:ln>
        </p:spPr>
      </p:pic>
      <p:sp>
        <p:nvSpPr>
          <p:cNvPr id="18435" name="Text Box 4"/>
          <p:cNvSpPr txBox="1">
            <a:spLocks noChangeArrowheads="1"/>
          </p:cNvSpPr>
          <p:nvPr/>
        </p:nvSpPr>
        <p:spPr bwMode="auto">
          <a:xfrm>
            <a:off x="395288" y="4581525"/>
            <a:ext cx="8380412" cy="1569660"/>
          </a:xfrm>
          <a:prstGeom prst="rect">
            <a:avLst/>
          </a:prstGeom>
          <a:noFill/>
          <a:ln w="9525">
            <a:noFill/>
            <a:miter lim="800000"/>
            <a:headEnd/>
            <a:tailEnd/>
          </a:ln>
        </p:spPr>
        <p:txBody>
          <a:bodyPr wrap="square">
            <a:spAutoFit/>
          </a:bodyPr>
          <a:lstStyle/>
          <a:p>
            <a:pPr algn="l" eaLnBrk="0" hangingPunct="0">
              <a:buClr>
                <a:schemeClr val="hlink"/>
              </a:buClr>
              <a:buFontTx/>
              <a:buChar char="•"/>
            </a:pPr>
            <a:r>
              <a:rPr lang="en-US" altLang="zh-CN" i="1" dirty="0">
                <a:latin typeface="Gill Sans MT" panose="020B0502020104020203" pitchFamily="34" charset="0"/>
              </a:rPr>
              <a:t>  Wavelength is another characteristic </a:t>
            </a:r>
            <a:r>
              <a:rPr lang="en-US" altLang="zh-CN" i="1" dirty="0">
                <a:solidFill>
                  <a:srgbClr val="C00000"/>
                </a:solidFill>
                <a:latin typeface="Gill Sans MT" panose="020B0502020104020203" pitchFamily="34" charset="0"/>
              </a:rPr>
              <a:t>of</a:t>
            </a:r>
            <a:r>
              <a:rPr lang="en-US" altLang="zh-CN" i="1" dirty="0">
                <a:latin typeface="Gill Sans MT" panose="020B0502020104020203" pitchFamily="34" charset="0"/>
              </a:rPr>
              <a:t> a signal </a:t>
            </a:r>
            <a:r>
              <a:rPr lang="en-US" altLang="zh-CN" i="1" dirty="0">
                <a:solidFill>
                  <a:srgbClr val="C00000"/>
                </a:solidFill>
                <a:latin typeface="Gill Sans MT" panose="020B0502020104020203" pitchFamily="34" charset="0"/>
              </a:rPr>
              <a:t>traveling</a:t>
            </a:r>
            <a:r>
              <a:rPr lang="en-US" altLang="zh-CN" i="1" dirty="0">
                <a:latin typeface="Gill Sans MT" panose="020B0502020104020203" pitchFamily="34" charset="0"/>
              </a:rPr>
              <a:t> through a transmission medium. </a:t>
            </a:r>
          </a:p>
          <a:p>
            <a:pPr algn="l" eaLnBrk="0" hangingPunct="0">
              <a:buClr>
                <a:schemeClr val="hlink"/>
              </a:buClr>
              <a:buFontTx/>
              <a:buChar char="•"/>
            </a:pPr>
            <a:r>
              <a:rPr lang="en-US" altLang="zh-CN" i="1" dirty="0">
                <a:latin typeface="Gill Sans MT" panose="020B0502020104020203" pitchFamily="34" charset="0"/>
              </a:rPr>
              <a:t>  Wavelength </a:t>
            </a:r>
            <a:r>
              <a:rPr lang="en-US" altLang="zh-CN" i="1" dirty="0">
                <a:solidFill>
                  <a:schemeClr val="hlink"/>
                </a:solidFill>
                <a:latin typeface="Gill Sans MT" panose="020B0502020104020203" pitchFamily="34" charset="0"/>
              </a:rPr>
              <a:t>binds</a:t>
            </a:r>
            <a:r>
              <a:rPr lang="en-US" altLang="zh-CN" i="1" dirty="0">
                <a:latin typeface="Gill Sans MT" panose="020B0502020104020203" pitchFamily="34" charset="0"/>
              </a:rPr>
              <a:t> the period or the frequency of a simple sine wave </a:t>
            </a:r>
            <a:r>
              <a:rPr lang="en-US" altLang="zh-CN" i="1" dirty="0">
                <a:solidFill>
                  <a:schemeClr val="hlink"/>
                </a:solidFill>
                <a:latin typeface="Gill Sans MT" panose="020B0502020104020203" pitchFamily="34" charset="0"/>
              </a:rPr>
              <a:t>to </a:t>
            </a:r>
            <a:r>
              <a:rPr lang="en-US" altLang="zh-CN" i="1" dirty="0">
                <a:latin typeface="Gill Sans MT" panose="020B0502020104020203" pitchFamily="34" charset="0"/>
              </a:rPr>
              <a:t>the propagation speed of the medium. </a:t>
            </a:r>
          </a:p>
        </p:txBody>
      </p:sp>
      <p:sp>
        <p:nvSpPr>
          <p:cNvPr id="18436" name="Text Box 5"/>
          <p:cNvSpPr txBox="1">
            <a:spLocks noChangeArrowheads="1"/>
          </p:cNvSpPr>
          <p:nvPr/>
        </p:nvSpPr>
        <p:spPr bwMode="auto">
          <a:xfrm>
            <a:off x="2484438" y="3644900"/>
            <a:ext cx="3365537" cy="461665"/>
          </a:xfrm>
          <a:prstGeom prst="rect">
            <a:avLst/>
          </a:prstGeom>
          <a:noFill/>
          <a:ln w="9525">
            <a:noFill/>
            <a:miter lim="800000"/>
            <a:headEnd/>
            <a:tailEnd/>
          </a:ln>
        </p:spPr>
        <p:txBody>
          <a:bodyPr wrap="none">
            <a:spAutoFit/>
          </a:bodyPr>
          <a:lstStyle/>
          <a:p>
            <a:pPr algn="l" eaLnBrk="0" hangingPunct="0"/>
            <a:r>
              <a:rPr lang="en-US" altLang="zh-CN" dirty="0">
                <a:solidFill>
                  <a:srgbClr val="FF0000"/>
                </a:solidFill>
                <a:latin typeface="Gill Sans MT" panose="020B0502020104020203" pitchFamily="34" charset="0"/>
              </a:rPr>
              <a:t>Figure</a:t>
            </a:r>
            <a:r>
              <a:rPr lang="en-US" altLang="zh-CN" dirty="0">
                <a:solidFill>
                  <a:schemeClr val="folHlink"/>
                </a:solidFill>
                <a:latin typeface="Gill Sans MT" panose="020B0502020104020203" pitchFamily="34" charset="0"/>
              </a:rPr>
              <a:t> </a:t>
            </a:r>
            <a:r>
              <a:rPr lang="en-US" altLang="zh-CN" sz="2000" dirty="0">
                <a:latin typeface="Gill Sans MT" panose="020B0502020104020203" pitchFamily="34" charset="0"/>
              </a:rPr>
              <a:t>wavelength and period</a:t>
            </a:r>
          </a:p>
        </p:txBody>
      </p:sp>
      <p:sp>
        <p:nvSpPr>
          <p:cNvPr id="18437" name="Rectangle 6"/>
          <p:cNvSpPr>
            <a:spLocks noGrp="1" noChangeArrowheads="1"/>
          </p:cNvSpPr>
          <p:nvPr>
            <p:ph type="title"/>
          </p:nvPr>
        </p:nvSpPr>
        <p:spPr/>
        <p:txBody>
          <a:bodyPr/>
          <a:lstStyle/>
          <a:p>
            <a:pPr eaLnBrk="1" hangingPunct="1"/>
            <a:r>
              <a:rPr lang="en-US" altLang="zh-CN" dirty="0">
                <a:latin typeface="Gill Sans MT" panose="020B0502020104020203" pitchFamily="34" charset="0"/>
              </a:rPr>
              <a:t>Wavelength </a:t>
            </a:r>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26" name="Picture 6"/>
          <p:cNvPicPr>
            <a:picLocks noChangeAspect="1" noChangeArrowheads="1"/>
          </p:cNvPicPr>
          <p:nvPr/>
        </p:nvPicPr>
        <p:blipFill>
          <a:blip r:embed="rId3" cstate="print"/>
          <a:srcRect/>
          <a:stretch>
            <a:fillRect/>
          </a:stretch>
        </p:blipFill>
        <p:spPr bwMode="auto">
          <a:xfrm>
            <a:off x="214282" y="1000108"/>
            <a:ext cx="7848600" cy="5149850"/>
          </a:xfrm>
          <a:prstGeom prst="rect">
            <a:avLst/>
          </a:prstGeom>
          <a:noFill/>
          <a:ln w="9525">
            <a:noFill/>
            <a:miter lim="800000"/>
            <a:headEnd/>
            <a:tailEnd/>
          </a:ln>
          <a:effectLst/>
        </p:spPr>
      </p:pic>
      <p:sp>
        <p:nvSpPr>
          <p:cNvPr id="849927" name="Rectangle 7"/>
          <p:cNvSpPr>
            <a:spLocks noGrp="1" noChangeArrowheads="1"/>
          </p:cNvSpPr>
          <p:nvPr>
            <p:ph type="title"/>
          </p:nvPr>
        </p:nvSpPr>
        <p:spPr/>
        <p:txBody>
          <a:bodyPr/>
          <a:lstStyle/>
          <a:p>
            <a:r>
              <a:rPr lang="zh-CN" altLang="en-US" dirty="0"/>
              <a:t>早期电话网中</a:t>
            </a:r>
            <a:r>
              <a:rPr lang="en-US" altLang="zh-CN" dirty="0"/>
              <a:t>FDM</a:t>
            </a:r>
            <a:r>
              <a:rPr lang="zh-CN" altLang="en-US" dirty="0"/>
              <a:t>的模拟传输方式</a:t>
            </a:r>
          </a:p>
        </p:txBody>
      </p:sp>
      <p:sp>
        <p:nvSpPr>
          <p:cNvPr id="4" name="矩形 3"/>
          <p:cNvSpPr/>
          <p:nvPr/>
        </p:nvSpPr>
        <p:spPr>
          <a:xfrm>
            <a:off x="5214942" y="3143248"/>
            <a:ext cx="3786214" cy="646331"/>
          </a:xfrm>
          <a:prstGeom prst="rect">
            <a:avLst/>
          </a:prstGeom>
        </p:spPr>
        <p:txBody>
          <a:bodyPr wrap="square">
            <a:spAutoFit/>
          </a:bodyPr>
          <a:lstStyle/>
          <a:p>
            <a:r>
              <a:rPr lang="en-US" altLang="zh-CN" sz="1800" dirty="0"/>
              <a:t>What if a low-pass with wide bandwidth channel is available? </a:t>
            </a:r>
            <a:endParaRPr lang="zh-CN" altLang="en-US" sz="1800" dirty="0"/>
          </a:p>
        </p:txBody>
      </p:sp>
    </p:spTree>
    <p:extLst>
      <p:ext uri="{BB962C8B-B14F-4D97-AF65-F5344CB8AC3E}">
        <p14:creationId xmlns="" xmlns:p14="http://schemas.microsoft.com/office/powerpoint/2010/main" val="2853419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noFill/>
        </p:spPr>
        <p:txBody>
          <a:bodyPr lIns="92075" tIns="46038" rIns="92075" bIns="46038" anchor="b"/>
          <a:lstStyle/>
          <a:p>
            <a:pPr eaLnBrk="1" hangingPunct="1"/>
            <a:r>
              <a:rPr lang="zh-CN" altLang="en-US" dirty="0"/>
              <a:t>数字传输系统 </a:t>
            </a:r>
          </a:p>
        </p:txBody>
      </p:sp>
      <p:sp>
        <p:nvSpPr>
          <p:cNvPr id="112643" name="Rectangle 3"/>
          <p:cNvSpPr>
            <a:spLocks noGrp="1" noChangeArrowheads="1"/>
          </p:cNvSpPr>
          <p:nvPr>
            <p:ph type="body" idx="1"/>
          </p:nvPr>
        </p:nvSpPr>
        <p:spPr>
          <a:xfrm>
            <a:off x="395288" y="1052513"/>
            <a:ext cx="8569325" cy="1235075"/>
          </a:xfrm>
          <a:noFill/>
        </p:spPr>
        <p:txBody>
          <a:bodyPr lIns="92075" tIns="46038" rIns="92075" bIns="46038"/>
          <a:lstStyle/>
          <a:p>
            <a:pPr eaLnBrk="1" hangingPunct="1"/>
            <a:r>
              <a:rPr lang="zh-CN" altLang="en-US" dirty="0"/>
              <a:t>现在的数字传输系统均采用</a:t>
            </a:r>
            <a:r>
              <a:rPr lang="zh-CN" altLang="en-US" dirty="0">
                <a:solidFill>
                  <a:schemeClr val="hlink"/>
                </a:solidFill>
              </a:rPr>
              <a:t>脉码编码调制 </a:t>
            </a:r>
            <a:r>
              <a:rPr lang="en-US" altLang="zh-CN" dirty="0"/>
              <a:t>PCM (Pulse Code Modulation)</a:t>
            </a:r>
            <a:r>
              <a:rPr lang="zh-CN" altLang="en-US" dirty="0"/>
              <a:t>体制。 </a:t>
            </a:r>
          </a:p>
        </p:txBody>
      </p:sp>
      <p:grpSp>
        <p:nvGrpSpPr>
          <p:cNvPr id="2" name="Group 4"/>
          <p:cNvGrpSpPr>
            <a:grpSpLocks/>
          </p:cNvGrpSpPr>
          <p:nvPr/>
        </p:nvGrpSpPr>
        <p:grpSpPr bwMode="auto">
          <a:xfrm>
            <a:off x="250825" y="2781300"/>
            <a:ext cx="8747125" cy="847725"/>
            <a:chOff x="158" y="1888"/>
            <a:chExt cx="5510" cy="534"/>
          </a:xfrm>
        </p:grpSpPr>
        <p:sp>
          <p:nvSpPr>
            <p:cNvPr id="112696" name="Line 5"/>
            <p:cNvSpPr>
              <a:spLocks noChangeShapeType="1"/>
            </p:cNvSpPr>
            <p:nvPr/>
          </p:nvSpPr>
          <p:spPr bwMode="auto">
            <a:xfrm flipH="1">
              <a:off x="566" y="2171"/>
              <a:ext cx="4943" cy="0"/>
            </a:xfrm>
            <a:prstGeom prst="line">
              <a:avLst/>
            </a:prstGeom>
            <a:noFill/>
            <a:ln w="12700">
              <a:solidFill>
                <a:srgbClr val="333399"/>
              </a:solidFill>
              <a:round/>
              <a:headEnd type="stealth" w="med" len="lg"/>
              <a:tailEnd type="none" w="sm" len="sm"/>
            </a:ln>
          </p:spPr>
          <p:txBody>
            <a:bodyPr/>
            <a:lstStyle/>
            <a:p>
              <a:endParaRPr lang="zh-CN" altLang="en-US"/>
            </a:p>
          </p:txBody>
        </p:sp>
        <p:sp>
          <p:nvSpPr>
            <p:cNvPr id="112697" name="Freeform 6"/>
            <p:cNvSpPr>
              <a:spLocks/>
            </p:cNvSpPr>
            <p:nvPr/>
          </p:nvSpPr>
          <p:spPr bwMode="auto">
            <a:xfrm>
              <a:off x="576" y="1970"/>
              <a:ext cx="4566" cy="363"/>
            </a:xfrm>
            <a:custGeom>
              <a:avLst/>
              <a:gdLst>
                <a:gd name="T0" fmla="*/ 51 w 4566"/>
                <a:gd name="T1" fmla="*/ 359 h 363"/>
                <a:gd name="T2" fmla="*/ 137 w 4566"/>
                <a:gd name="T3" fmla="*/ 359 h 363"/>
                <a:gd name="T4" fmla="*/ 223 w 4566"/>
                <a:gd name="T5" fmla="*/ 337 h 363"/>
                <a:gd name="T6" fmla="*/ 309 w 4566"/>
                <a:gd name="T7" fmla="*/ 316 h 363"/>
                <a:gd name="T8" fmla="*/ 380 w 4566"/>
                <a:gd name="T9" fmla="*/ 287 h 363"/>
                <a:gd name="T10" fmla="*/ 437 w 4566"/>
                <a:gd name="T11" fmla="*/ 251 h 363"/>
                <a:gd name="T12" fmla="*/ 523 w 4566"/>
                <a:gd name="T13" fmla="*/ 222 h 363"/>
                <a:gd name="T14" fmla="*/ 608 w 4566"/>
                <a:gd name="T15" fmla="*/ 194 h 363"/>
                <a:gd name="T16" fmla="*/ 680 w 4566"/>
                <a:gd name="T17" fmla="*/ 165 h 363"/>
                <a:gd name="T18" fmla="*/ 766 w 4566"/>
                <a:gd name="T19" fmla="*/ 143 h 363"/>
                <a:gd name="T20" fmla="*/ 851 w 4566"/>
                <a:gd name="T21" fmla="*/ 115 h 363"/>
                <a:gd name="T22" fmla="*/ 937 w 4566"/>
                <a:gd name="T23" fmla="*/ 86 h 363"/>
                <a:gd name="T24" fmla="*/ 1023 w 4566"/>
                <a:gd name="T25" fmla="*/ 57 h 363"/>
                <a:gd name="T26" fmla="*/ 1108 w 4566"/>
                <a:gd name="T27" fmla="*/ 43 h 363"/>
                <a:gd name="T28" fmla="*/ 1194 w 4566"/>
                <a:gd name="T29" fmla="*/ 36 h 363"/>
                <a:gd name="T30" fmla="*/ 1280 w 4566"/>
                <a:gd name="T31" fmla="*/ 22 h 363"/>
                <a:gd name="T32" fmla="*/ 1366 w 4566"/>
                <a:gd name="T33" fmla="*/ 14 h 363"/>
                <a:gd name="T34" fmla="*/ 1451 w 4566"/>
                <a:gd name="T35" fmla="*/ 0 h 363"/>
                <a:gd name="T36" fmla="*/ 1537 w 4566"/>
                <a:gd name="T37" fmla="*/ 0 h 363"/>
                <a:gd name="T38" fmla="*/ 1623 w 4566"/>
                <a:gd name="T39" fmla="*/ 0 h 363"/>
                <a:gd name="T40" fmla="*/ 1737 w 4566"/>
                <a:gd name="T41" fmla="*/ 0 h 363"/>
                <a:gd name="T42" fmla="*/ 1823 w 4566"/>
                <a:gd name="T43" fmla="*/ 0 h 363"/>
                <a:gd name="T44" fmla="*/ 1908 w 4566"/>
                <a:gd name="T45" fmla="*/ 0 h 363"/>
                <a:gd name="T46" fmla="*/ 2023 w 4566"/>
                <a:gd name="T47" fmla="*/ 0 h 363"/>
                <a:gd name="T48" fmla="*/ 2165 w 4566"/>
                <a:gd name="T49" fmla="*/ 7 h 363"/>
                <a:gd name="T50" fmla="*/ 2251 w 4566"/>
                <a:gd name="T51" fmla="*/ 36 h 363"/>
                <a:gd name="T52" fmla="*/ 2351 w 4566"/>
                <a:gd name="T53" fmla="*/ 57 h 363"/>
                <a:gd name="T54" fmla="*/ 2437 w 4566"/>
                <a:gd name="T55" fmla="*/ 65 h 363"/>
                <a:gd name="T56" fmla="*/ 2522 w 4566"/>
                <a:gd name="T57" fmla="*/ 72 h 363"/>
                <a:gd name="T58" fmla="*/ 2608 w 4566"/>
                <a:gd name="T59" fmla="*/ 93 h 363"/>
                <a:gd name="T60" fmla="*/ 2694 w 4566"/>
                <a:gd name="T61" fmla="*/ 108 h 363"/>
                <a:gd name="T62" fmla="*/ 2780 w 4566"/>
                <a:gd name="T63" fmla="*/ 122 h 363"/>
                <a:gd name="T64" fmla="*/ 2865 w 4566"/>
                <a:gd name="T65" fmla="*/ 129 h 363"/>
                <a:gd name="T66" fmla="*/ 2951 w 4566"/>
                <a:gd name="T67" fmla="*/ 136 h 363"/>
                <a:gd name="T68" fmla="*/ 3037 w 4566"/>
                <a:gd name="T69" fmla="*/ 143 h 363"/>
                <a:gd name="T70" fmla="*/ 3137 w 4566"/>
                <a:gd name="T71" fmla="*/ 151 h 363"/>
                <a:gd name="T72" fmla="*/ 3222 w 4566"/>
                <a:gd name="T73" fmla="*/ 158 h 363"/>
                <a:gd name="T74" fmla="*/ 3322 w 4566"/>
                <a:gd name="T75" fmla="*/ 172 h 363"/>
                <a:gd name="T76" fmla="*/ 3422 w 4566"/>
                <a:gd name="T77" fmla="*/ 215 h 363"/>
                <a:gd name="T78" fmla="*/ 3522 w 4566"/>
                <a:gd name="T79" fmla="*/ 237 h 363"/>
                <a:gd name="T80" fmla="*/ 3608 w 4566"/>
                <a:gd name="T81" fmla="*/ 258 h 363"/>
                <a:gd name="T82" fmla="*/ 3694 w 4566"/>
                <a:gd name="T83" fmla="*/ 273 h 363"/>
                <a:gd name="T84" fmla="*/ 3779 w 4566"/>
                <a:gd name="T85" fmla="*/ 273 h 363"/>
                <a:gd name="T86" fmla="*/ 3865 w 4566"/>
                <a:gd name="T87" fmla="*/ 287 h 363"/>
                <a:gd name="T88" fmla="*/ 3951 w 4566"/>
                <a:gd name="T89" fmla="*/ 287 h 363"/>
                <a:gd name="T90" fmla="*/ 4122 w 4566"/>
                <a:gd name="T91" fmla="*/ 287 h 363"/>
                <a:gd name="T92" fmla="*/ 4222 w 4566"/>
                <a:gd name="T93" fmla="*/ 294 h 363"/>
                <a:gd name="T94" fmla="*/ 4308 w 4566"/>
                <a:gd name="T95" fmla="*/ 301 h 363"/>
                <a:gd name="T96" fmla="*/ 4394 w 4566"/>
                <a:gd name="T97" fmla="*/ 316 h 363"/>
                <a:gd name="T98" fmla="*/ 4479 w 4566"/>
                <a:gd name="T99" fmla="*/ 316 h 363"/>
                <a:gd name="T100" fmla="*/ 4565 w 4566"/>
                <a:gd name="T101" fmla="*/ 323 h 3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566"/>
                <a:gd name="T154" fmla="*/ 0 h 363"/>
                <a:gd name="T155" fmla="*/ 4566 w 4566"/>
                <a:gd name="T156" fmla="*/ 363 h 3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566" h="363">
                  <a:moveTo>
                    <a:pt x="0" y="362"/>
                  </a:moveTo>
                  <a:lnTo>
                    <a:pt x="51" y="359"/>
                  </a:lnTo>
                  <a:lnTo>
                    <a:pt x="94" y="359"/>
                  </a:lnTo>
                  <a:lnTo>
                    <a:pt x="137" y="359"/>
                  </a:lnTo>
                  <a:lnTo>
                    <a:pt x="180" y="351"/>
                  </a:lnTo>
                  <a:lnTo>
                    <a:pt x="223" y="337"/>
                  </a:lnTo>
                  <a:lnTo>
                    <a:pt x="266" y="330"/>
                  </a:lnTo>
                  <a:lnTo>
                    <a:pt x="309" y="316"/>
                  </a:lnTo>
                  <a:lnTo>
                    <a:pt x="337" y="294"/>
                  </a:lnTo>
                  <a:lnTo>
                    <a:pt x="380" y="287"/>
                  </a:lnTo>
                  <a:lnTo>
                    <a:pt x="394" y="265"/>
                  </a:lnTo>
                  <a:lnTo>
                    <a:pt x="437" y="251"/>
                  </a:lnTo>
                  <a:lnTo>
                    <a:pt x="480" y="237"/>
                  </a:lnTo>
                  <a:lnTo>
                    <a:pt x="523" y="222"/>
                  </a:lnTo>
                  <a:lnTo>
                    <a:pt x="566" y="208"/>
                  </a:lnTo>
                  <a:lnTo>
                    <a:pt x="608" y="194"/>
                  </a:lnTo>
                  <a:lnTo>
                    <a:pt x="651" y="186"/>
                  </a:lnTo>
                  <a:lnTo>
                    <a:pt x="680" y="165"/>
                  </a:lnTo>
                  <a:lnTo>
                    <a:pt x="723" y="158"/>
                  </a:lnTo>
                  <a:lnTo>
                    <a:pt x="766" y="143"/>
                  </a:lnTo>
                  <a:lnTo>
                    <a:pt x="808" y="129"/>
                  </a:lnTo>
                  <a:lnTo>
                    <a:pt x="851" y="115"/>
                  </a:lnTo>
                  <a:lnTo>
                    <a:pt x="894" y="100"/>
                  </a:lnTo>
                  <a:lnTo>
                    <a:pt x="937" y="86"/>
                  </a:lnTo>
                  <a:lnTo>
                    <a:pt x="980" y="72"/>
                  </a:lnTo>
                  <a:lnTo>
                    <a:pt x="1023" y="57"/>
                  </a:lnTo>
                  <a:lnTo>
                    <a:pt x="1066" y="50"/>
                  </a:lnTo>
                  <a:lnTo>
                    <a:pt x="1108" y="43"/>
                  </a:lnTo>
                  <a:lnTo>
                    <a:pt x="1151" y="43"/>
                  </a:lnTo>
                  <a:lnTo>
                    <a:pt x="1194" y="36"/>
                  </a:lnTo>
                  <a:lnTo>
                    <a:pt x="1237" y="29"/>
                  </a:lnTo>
                  <a:lnTo>
                    <a:pt x="1280" y="22"/>
                  </a:lnTo>
                  <a:lnTo>
                    <a:pt x="1323" y="14"/>
                  </a:lnTo>
                  <a:lnTo>
                    <a:pt x="1366" y="14"/>
                  </a:lnTo>
                  <a:lnTo>
                    <a:pt x="1408" y="0"/>
                  </a:lnTo>
                  <a:lnTo>
                    <a:pt x="1451" y="0"/>
                  </a:lnTo>
                  <a:lnTo>
                    <a:pt x="1494" y="0"/>
                  </a:lnTo>
                  <a:lnTo>
                    <a:pt x="1537" y="0"/>
                  </a:lnTo>
                  <a:lnTo>
                    <a:pt x="1580" y="0"/>
                  </a:lnTo>
                  <a:lnTo>
                    <a:pt x="1623" y="0"/>
                  </a:lnTo>
                  <a:lnTo>
                    <a:pt x="1680" y="0"/>
                  </a:lnTo>
                  <a:lnTo>
                    <a:pt x="1737" y="0"/>
                  </a:lnTo>
                  <a:lnTo>
                    <a:pt x="1780" y="0"/>
                  </a:lnTo>
                  <a:lnTo>
                    <a:pt x="1823" y="0"/>
                  </a:lnTo>
                  <a:lnTo>
                    <a:pt x="1865" y="0"/>
                  </a:lnTo>
                  <a:lnTo>
                    <a:pt x="1908" y="0"/>
                  </a:lnTo>
                  <a:lnTo>
                    <a:pt x="1965" y="0"/>
                  </a:lnTo>
                  <a:lnTo>
                    <a:pt x="2023" y="0"/>
                  </a:lnTo>
                  <a:lnTo>
                    <a:pt x="2123" y="0"/>
                  </a:lnTo>
                  <a:lnTo>
                    <a:pt x="2165" y="7"/>
                  </a:lnTo>
                  <a:lnTo>
                    <a:pt x="2208" y="29"/>
                  </a:lnTo>
                  <a:lnTo>
                    <a:pt x="2251" y="36"/>
                  </a:lnTo>
                  <a:lnTo>
                    <a:pt x="2294" y="43"/>
                  </a:lnTo>
                  <a:lnTo>
                    <a:pt x="2351" y="57"/>
                  </a:lnTo>
                  <a:lnTo>
                    <a:pt x="2394" y="57"/>
                  </a:lnTo>
                  <a:lnTo>
                    <a:pt x="2437" y="65"/>
                  </a:lnTo>
                  <a:lnTo>
                    <a:pt x="2480" y="65"/>
                  </a:lnTo>
                  <a:lnTo>
                    <a:pt x="2522" y="72"/>
                  </a:lnTo>
                  <a:lnTo>
                    <a:pt x="2565" y="86"/>
                  </a:lnTo>
                  <a:lnTo>
                    <a:pt x="2608" y="93"/>
                  </a:lnTo>
                  <a:lnTo>
                    <a:pt x="2651" y="100"/>
                  </a:lnTo>
                  <a:lnTo>
                    <a:pt x="2694" y="108"/>
                  </a:lnTo>
                  <a:lnTo>
                    <a:pt x="2737" y="115"/>
                  </a:lnTo>
                  <a:lnTo>
                    <a:pt x="2780" y="122"/>
                  </a:lnTo>
                  <a:lnTo>
                    <a:pt x="2822" y="122"/>
                  </a:lnTo>
                  <a:lnTo>
                    <a:pt x="2865" y="129"/>
                  </a:lnTo>
                  <a:lnTo>
                    <a:pt x="2908" y="129"/>
                  </a:lnTo>
                  <a:lnTo>
                    <a:pt x="2951" y="136"/>
                  </a:lnTo>
                  <a:lnTo>
                    <a:pt x="2994" y="143"/>
                  </a:lnTo>
                  <a:lnTo>
                    <a:pt x="3037" y="143"/>
                  </a:lnTo>
                  <a:lnTo>
                    <a:pt x="3094" y="143"/>
                  </a:lnTo>
                  <a:lnTo>
                    <a:pt x="3137" y="151"/>
                  </a:lnTo>
                  <a:lnTo>
                    <a:pt x="3180" y="151"/>
                  </a:lnTo>
                  <a:lnTo>
                    <a:pt x="3222" y="158"/>
                  </a:lnTo>
                  <a:lnTo>
                    <a:pt x="3265" y="165"/>
                  </a:lnTo>
                  <a:lnTo>
                    <a:pt x="3322" y="172"/>
                  </a:lnTo>
                  <a:lnTo>
                    <a:pt x="3379" y="201"/>
                  </a:lnTo>
                  <a:lnTo>
                    <a:pt x="3422" y="215"/>
                  </a:lnTo>
                  <a:lnTo>
                    <a:pt x="3479" y="230"/>
                  </a:lnTo>
                  <a:lnTo>
                    <a:pt x="3522" y="237"/>
                  </a:lnTo>
                  <a:lnTo>
                    <a:pt x="3565" y="244"/>
                  </a:lnTo>
                  <a:lnTo>
                    <a:pt x="3608" y="258"/>
                  </a:lnTo>
                  <a:lnTo>
                    <a:pt x="3651" y="258"/>
                  </a:lnTo>
                  <a:lnTo>
                    <a:pt x="3694" y="273"/>
                  </a:lnTo>
                  <a:lnTo>
                    <a:pt x="3737" y="273"/>
                  </a:lnTo>
                  <a:lnTo>
                    <a:pt x="3779" y="273"/>
                  </a:lnTo>
                  <a:lnTo>
                    <a:pt x="3822" y="287"/>
                  </a:lnTo>
                  <a:lnTo>
                    <a:pt x="3865" y="287"/>
                  </a:lnTo>
                  <a:lnTo>
                    <a:pt x="3908" y="287"/>
                  </a:lnTo>
                  <a:lnTo>
                    <a:pt x="3951" y="287"/>
                  </a:lnTo>
                  <a:lnTo>
                    <a:pt x="4008" y="287"/>
                  </a:lnTo>
                  <a:lnTo>
                    <a:pt x="4122" y="287"/>
                  </a:lnTo>
                  <a:lnTo>
                    <a:pt x="4165" y="287"/>
                  </a:lnTo>
                  <a:lnTo>
                    <a:pt x="4222" y="294"/>
                  </a:lnTo>
                  <a:lnTo>
                    <a:pt x="4265" y="301"/>
                  </a:lnTo>
                  <a:lnTo>
                    <a:pt x="4308" y="301"/>
                  </a:lnTo>
                  <a:lnTo>
                    <a:pt x="4351" y="308"/>
                  </a:lnTo>
                  <a:lnTo>
                    <a:pt x="4394" y="316"/>
                  </a:lnTo>
                  <a:lnTo>
                    <a:pt x="4436" y="316"/>
                  </a:lnTo>
                  <a:lnTo>
                    <a:pt x="4479" y="316"/>
                  </a:lnTo>
                  <a:lnTo>
                    <a:pt x="4522" y="323"/>
                  </a:lnTo>
                  <a:lnTo>
                    <a:pt x="4565" y="32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112698" name="Line 7"/>
            <p:cNvSpPr>
              <a:spLocks noChangeShapeType="1"/>
            </p:cNvSpPr>
            <p:nvPr/>
          </p:nvSpPr>
          <p:spPr bwMode="auto">
            <a:xfrm>
              <a:off x="942" y="2173"/>
              <a:ext cx="0" cy="88"/>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2699" name="Line 8"/>
            <p:cNvSpPr>
              <a:spLocks noChangeShapeType="1"/>
            </p:cNvSpPr>
            <p:nvPr/>
          </p:nvSpPr>
          <p:spPr bwMode="auto">
            <a:xfrm>
              <a:off x="2313" y="1969"/>
              <a:ext cx="0" cy="199"/>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2700" name="Line 9"/>
            <p:cNvSpPr>
              <a:spLocks noChangeShapeType="1"/>
            </p:cNvSpPr>
            <p:nvPr/>
          </p:nvSpPr>
          <p:spPr bwMode="auto">
            <a:xfrm>
              <a:off x="3684" y="2127"/>
              <a:ext cx="0" cy="41"/>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2701" name="Line 10"/>
            <p:cNvSpPr>
              <a:spLocks noChangeShapeType="1"/>
            </p:cNvSpPr>
            <p:nvPr/>
          </p:nvSpPr>
          <p:spPr bwMode="auto">
            <a:xfrm>
              <a:off x="5056" y="2173"/>
              <a:ext cx="0" cy="110"/>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2702" name="Line 11"/>
            <p:cNvSpPr>
              <a:spLocks noChangeShapeType="1"/>
            </p:cNvSpPr>
            <p:nvPr/>
          </p:nvSpPr>
          <p:spPr bwMode="auto">
            <a:xfrm>
              <a:off x="942" y="2287"/>
              <a:ext cx="0" cy="65"/>
            </a:xfrm>
            <a:prstGeom prst="line">
              <a:avLst/>
            </a:prstGeom>
            <a:noFill/>
            <a:ln w="12700">
              <a:solidFill>
                <a:schemeClr val="tx1"/>
              </a:solidFill>
              <a:round/>
              <a:headEnd type="none" w="sm" len="sm"/>
              <a:tailEnd type="none" w="sm" len="sm"/>
            </a:ln>
          </p:spPr>
          <p:txBody>
            <a:bodyPr/>
            <a:lstStyle/>
            <a:p>
              <a:endParaRPr lang="zh-CN" altLang="en-US"/>
            </a:p>
          </p:txBody>
        </p:sp>
        <p:sp>
          <p:nvSpPr>
            <p:cNvPr id="112703" name="Line 12"/>
            <p:cNvSpPr>
              <a:spLocks noChangeShapeType="1"/>
            </p:cNvSpPr>
            <p:nvPr/>
          </p:nvSpPr>
          <p:spPr bwMode="auto">
            <a:xfrm flipV="1">
              <a:off x="2313" y="2192"/>
              <a:ext cx="0" cy="164"/>
            </a:xfrm>
            <a:prstGeom prst="line">
              <a:avLst/>
            </a:prstGeom>
            <a:noFill/>
            <a:ln w="12700">
              <a:solidFill>
                <a:schemeClr val="tx1"/>
              </a:solidFill>
              <a:round/>
              <a:headEnd type="none" w="sm" len="sm"/>
              <a:tailEnd type="none" w="sm" len="sm"/>
            </a:ln>
          </p:spPr>
          <p:txBody>
            <a:bodyPr/>
            <a:lstStyle/>
            <a:p>
              <a:endParaRPr lang="zh-CN" altLang="en-US"/>
            </a:p>
          </p:txBody>
        </p:sp>
        <p:sp>
          <p:nvSpPr>
            <p:cNvPr id="112704" name="Line 13"/>
            <p:cNvSpPr>
              <a:spLocks noChangeShapeType="1"/>
            </p:cNvSpPr>
            <p:nvPr/>
          </p:nvSpPr>
          <p:spPr bwMode="auto">
            <a:xfrm>
              <a:off x="946" y="2308"/>
              <a:ext cx="1363" cy="0"/>
            </a:xfrm>
            <a:prstGeom prst="line">
              <a:avLst/>
            </a:prstGeom>
            <a:noFill/>
            <a:ln w="12700">
              <a:solidFill>
                <a:srgbClr val="333399"/>
              </a:solidFill>
              <a:round/>
              <a:headEnd type="stealth" w="med" len="med"/>
              <a:tailEnd type="stealth" w="med" len="med"/>
            </a:ln>
          </p:spPr>
          <p:txBody>
            <a:bodyPr/>
            <a:lstStyle/>
            <a:p>
              <a:endParaRPr lang="zh-CN" altLang="en-US"/>
            </a:p>
          </p:txBody>
        </p:sp>
        <p:sp>
          <p:nvSpPr>
            <p:cNvPr id="112705" name="Rectangle 14"/>
            <p:cNvSpPr>
              <a:spLocks noChangeArrowheads="1"/>
            </p:cNvSpPr>
            <p:nvPr/>
          </p:nvSpPr>
          <p:spPr bwMode="auto">
            <a:xfrm>
              <a:off x="1251" y="2253"/>
              <a:ext cx="831" cy="112"/>
            </a:xfrm>
            <a:prstGeom prst="rect">
              <a:avLst/>
            </a:prstGeom>
            <a:solidFill>
              <a:schemeClr val="bg1"/>
            </a:solidFill>
            <a:ln w="9525">
              <a:noFill/>
              <a:miter lim="800000"/>
              <a:headEnd/>
              <a:tailEnd/>
            </a:ln>
          </p:spPr>
          <p:txBody>
            <a:bodyPr wrap="none" anchor="ctr"/>
            <a:lstStyle/>
            <a:p>
              <a:endParaRPr lang="zh-CN" altLang="en-US"/>
            </a:p>
          </p:txBody>
        </p:sp>
        <p:sp>
          <p:nvSpPr>
            <p:cNvPr id="112706" name="Rectangle 15"/>
            <p:cNvSpPr>
              <a:spLocks noChangeArrowheads="1"/>
            </p:cNvSpPr>
            <p:nvPr/>
          </p:nvSpPr>
          <p:spPr bwMode="auto">
            <a:xfrm>
              <a:off x="1248" y="2193"/>
              <a:ext cx="818" cy="229"/>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1800">
                  <a:latin typeface="Arial" pitchFamily="34" charset="0"/>
                  <a:ea typeface="黑体" pitchFamily="49" charset="-122"/>
                </a:rPr>
                <a:t>采样周期 </a:t>
              </a:r>
              <a:r>
                <a:rPr lang="en-US" altLang="zh-CN" sz="1800" b="1">
                  <a:latin typeface="Arial" pitchFamily="34" charset="0"/>
                  <a:ea typeface="黑体" pitchFamily="49" charset="-122"/>
                </a:rPr>
                <a:t>T</a:t>
              </a:r>
            </a:p>
          </p:txBody>
        </p:sp>
        <p:sp>
          <p:nvSpPr>
            <p:cNvPr id="112707" name="Rectangle 16"/>
            <p:cNvSpPr>
              <a:spLocks noChangeArrowheads="1"/>
            </p:cNvSpPr>
            <p:nvPr/>
          </p:nvSpPr>
          <p:spPr bwMode="auto">
            <a:xfrm>
              <a:off x="5510" y="2012"/>
              <a:ext cx="158"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sp>
          <p:nvSpPr>
            <p:cNvPr id="112708" name="Rectangle 17"/>
            <p:cNvSpPr>
              <a:spLocks noChangeArrowheads="1"/>
            </p:cNvSpPr>
            <p:nvPr/>
          </p:nvSpPr>
          <p:spPr bwMode="auto">
            <a:xfrm>
              <a:off x="158" y="1888"/>
              <a:ext cx="436" cy="250"/>
            </a:xfrm>
            <a:prstGeom prst="rect">
              <a:avLst/>
            </a:prstGeom>
            <a:noFill/>
            <a:ln w="9525">
              <a:noFill/>
              <a:miter lim="800000"/>
              <a:headEnd/>
              <a:tailEnd/>
            </a:ln>
          </p:spPr>
          <p:txBody>
            <a:bodyPr wrap="none" lIns="92075" tIns="46038" rIns="92075" bIns="46038">
              <a:spAutoFit/>
            </a:bodyPr>
            <a:lstStyle/>
            <a:p>
              <a:pPr algn="l" defTabSz="762000" eaLnBrk="0" hangingPunct="0"/>
              <a:r>
                <a:rPr lang="zh-CN" altLang="en-US" sz="2000">
                  <a:latin typeface="Times New Roman" pitchFamily="18" charset="0"/>
                  <a:ea typeface="黑体" pitchFamily="49" charset="-122"/>
                </a:rPr>
                <a:t>信号</a:t>
              </a:r>
            </a:p>
          </p:txBody>
        </p:sp>
      </p:grpSp>
      <p:grpSp>
        <p:nvGrpSpPr>
          <p:cNvPr id="3" name="Group 18"/>
          <p:cNvGrpSpPr>
            <a:grpSpLocks/>
          </p:cNvGrpSpPr>
          <p:nvPr/>
        </p:nvGrpSpPr>
        <p:grpSpPr bwMode="auto">
          <a:xfrm>
            <a:off x="250825" y="3573463"/>
            <a:ext cx="8747125" cy="514350"/>
            <a:chOff x="158" y="2387"/>
            <a:chExt cx="5510" cy="324"/>
          </a:xfrm>
        </p:grpSpPr>
        <p:sp>
          <p:nvSpPr>
            <p:cNvPr id="112689" name="Line 19"/>
            <p:cNvSpPr>
              <a:spLocks noChangeShapeType="1"/>
            </p:cNvSpPr>
            <p:nvPr/>
          </p:nvSpPr>
          <p:spPr bwMode="auto">
            <a:xfrm>
              <a:off x="680" y="2593"/>
              <a:ext cx="4814" cy="0"/>
            </a:xfrm>
            <a:prstGeom prst="line">
              <a:avLst/>
            </a:prstGeom>
            <a:noFill/>
            <a:ln w="12700">
              <a:solidFill>
                <a:srgbClr val="333399"/>
              </a:solidFill>
              <a:round/>
              <a:headEnd type="none" w="sm" len="sm"/>
              <a:tailEnd type="stealth" w="med" len="lg"/>
            </a:ln>
          </p:spPr>
          <p:txBody>
            <a:bodyPr/>
            <a:lstStyle/>
            <a:p>
              <a:endParaRPr lang="zh-CN" altLang="en-US"/>
            </a:p>
          </p:txBody>
        </p:sp>
        <p:sp>
          <p:nvSpPr>
            <p:cNvPr id="112690" name="Line 20"/>
            <p:cNvSpPr>
              <a:spLocks noChangeShapeType="1"/>
            </p:cNvSpPr>
            <p:nvPr/>
          </p:nvSpPr>
          <p:spPr bwMode="auto">
            <a:xfrm>
              <a:off x="935" y="2600"/>
              <a:ext cx="0" cy="92"/>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91" name="Line 21"/>
            <p:cNvSpPr>
              <a:spLocks noChangeShapeType="1"/>
            </p:cNvSpPr>
            <p:nvPr/>
          </p:nvSpPr>
          <p:spPr bwMode="auto">
            <a:xfrm flipV="1">
              <a:off x="2319" y="2387"/>
              <a:ext cx="0" cy="208"/>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92" name="Line 22"/>
            <p:cNvSpPr>
              <a:spLocks noChangeShapeType="1"/>
            </p:cNvSpPr>
            <p:nvPr/>
          </p:nvSpPr>
          <p:spPr bwMode="auto">
            <a:xfrm flipV="1">
              <a:off x="3690" y="2494"/>
              <a:ext cx="0" cy="100"/>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93" name="Line 23"/>
            <p:cNvSpPr>
              <a:spLocks noChangeShapeType="1"/>
            </p:cNvSpPr>
            <p:nvPr/>
          </p:nvSpPr>
          <p:spPr bwMode="auto">
            <a:xfrm>
              <a:off x="5055" y="2597"/>
              <a:ext cx="0" cy="114"/>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94" name="Rectangle 24"/>
            <p:cNvSpPr>
              <a:spLocks noChangeArrowheads="1"/>
            </p:cNvSpPr>
            <p:nvPr/>
          </p:nvSpPr>
          <p:spPr bwMode="auto">
            <a:xfrm>
              <a:off x="5510" y="2447"/>
              <a:ext cx="158"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sp>
          <p:nvSpPr>
            <p:cNvPr id="112695" name="Rectangle 25"/>
            <p:cNvSpPr>
              <a:spLocks noChangeArrowheads="1"/>
            </p:cNvSpPr>
            <p:nvPr/>
          </p:nvSpPr>
          <p:spPr bwMode="auto">
            <a:xfrm>
              <a:off x="158" y="2387"/>
              <a:ext cx="434" cy="248"/>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Arial" pitchFamily="34" charset="0"/>
                  <a:ea typeface="黑体" pitchFamily="49" charset="-122"/>
                </a:rPr>
                <a:t>采样</a:t>
              </a:r>
            </a:p>
          </p:txBody>
        </p:sp>
      </p:grpSp>
      <p:grpSp>
        <p:nvGrpSpPr>
          <p:cNvPr id="4" name="Group 26"/>
          <p:cNvGrpSpPr>
            <a:grpSpLocks/>
          </p:cNvGrpSpPr>
          <p:nvPr/>
        </p:nvGrpSpPr>
        <p:grpSpPr bwMode="auto">
          <a:xfrm>
            <a:off x="250825" y="4076700"/>
            <a:ext cx="8747125" cy="649288"/>
            <a:chOff x="158" y="2704"/>
            <a:chExt cx="5510" cy="409"/>
          </a:xfrm>
        </p:grpSpPr>
        <p:sp>
          <p:nvSpPr>
            <p:cNvPr id="112665" name="Rectangle 27"/>
            <p:cNvSpPr>
              <a:spLocks noChangeArrowheads="1"/>
            </p:cNvSpPr>
            <p:nvPr/>
          </p:nvSpPr>
          <p:spPr bwMode="auto">
            <a:xfrm>
              <a:off x="3560" y="2865"/>
              <a:ext cx="470"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1001</a:t>
              </a:r>
            </a:p>
          </p:txBody>
        </p:sp>
        <p:sp>
          <p:nvSpPr>
            <p:cNvPr id="112666" name="Rectangle 28"/>
            <p:cNvSpPr>
              <a:spLocks noChangeArrowheads="1"/>
            </p:cNvSpPr>
            <p:nvPr/>
          </p:nvSpPr>
          <p:spPr bwMode="auto">
            <a:xfrm>
              <a:off x="4974" y="2865"/>
              <a:ext cx="470"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0011</a:t>
              </a:r>
            </a:p>
          </p:txBody>
        </p:sp>
        <p:sp>
          <p:nvSpPr>
            <p:cNvPr id="112667" name="Rectangle 29"/>
            <p:cNvSpPr>
              <a:spLocks noChangeArrowheads="1"/>
            </p:cNvSpPr>
            <p:nvPr/>
          </p:nvSpPr>
          <p:spPr bwMode="auto">
            <a:xfrm>
              <a:off x="2154" y="2840"/>
              <a:ext cx="470"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1100</a:t>
              </a:r>
            </a:p>
          </p:txBody>
        </p:sp>
        <p:sp>
          <p:nvSpPr>
            <p:cNvPr id="112668" name="Rectangle 30"/>
            <p:cNvSpPr>
              <a:spLocks noChangeArrowheads="1"/>
            </p:cNvSpPr>
            <p:nvPr/>
          </p:nvSpPr>
          <p:spPr bwMode="auto">
            <a:xfrm>
              <a:off x="825" y="2865"/>
              <a:ext cx="470"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0010</a:t>
              </a:r>
            </a:p>
          </p:txBody>
        </p:sp>
        <p:sp>
          <p:nvSpPr>
            <p:cNvPr id="112669" name="Rectangle 31"/>
            <p:cNvSpPr>
              <a:spLocks noChangeArrowheads="1"/>
            </p:cNvSpPr>
            <p:nvPr/>
          </p:nvSpPr>
          <p:spPr bwMode="auto">
            <a:xfrm>
              <a:off x="5510" y="2737"/>
              <a:ext cx="158"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grpSp>
          <p:nvGrpSpPr>
            <p:cNvPr id="5" name="Group 32"/>
            <p:cNvGrpSpPr>
              <a:grpSpLocks/>
            </p:cNvGrpSpPr>
            <p:nvPr/>
          </p:nvGrpSpPr>
          <p:grpSpPr bwMode="auto">
            <a:xfrm>
              <a:off x="617" y="2704"/>
              <a:ext cx="4884" cy="185"/>
              <a:chOff x="617" y="2704"/>
              <a:chExt cx="4884" cy="185"/>
            </a:xfrm>
          </p:grpSpPr>
          <p:sp>
            <p:nvSpPr>
              <p:cNvPr id="112672" name="Line 33"/>
              <p:cNvSpPr>
                <a:spLocks noChangeShapeType="1"/>
              </p:cNvSpPr>
              <p:nvPr/>
            </p:nvSpPr>
            <p:spPr bwMode="auto">
              <a:xfrm>
                <a:off x="617" y="2885"/>
                <a:ext cx="4884" cy="0"/>
              </a:xfrm>
              <a:prstGeom prst="line">
                <a:avLst/>
              </a:prstGeom>
              <a:noFill/>
              <a:ln w="12700">
                <a:solidFill>
                  <a:srgbClr val="333399"/>
                </a:solidFill>
                <a:round/>
                <a:headEnd type="none" w="sm" len="sm"/>
                <a:tailEnd type="stealth" w="med" len="lg"/>
              </a:ln>
            </p:spPr>
            <p:txBody>
              <a:bodyPr/>
              <a:lstStyle/>
              <a:p>
                <a:endParaRPr lang="zh-CN" altLang="en-US"/>
              </a:p>
            </p:txBody>
          </p:sp>
          <p:sp>
            <p:nvSpPr>
              <p:cNvPr id="112673" name="Line 34"/>
              <p:cNvSpPr>
                <a:spLocks noChangeShapeType="1"/>
              </p:cNvSpPr>
              <p:nvPr/>
            </p:nvSpPr>
            <p:spPr bwMode="auto">
              <a:xfrm>
                <a:off x="5283" y="2706"/>
                <a:ext cx="0" cy="183"/>
              </a:xfrm>
              <a:prstGeom prst="line">
                <a:avLst/>
              </a:prstGeom>
              <a:noFill/>
              <a:ln w="50800">
                <a:solidFill>
                  <a:srgbClr val="333399"/>
                </a:solidFill>
                <a:round/>
                <a:headEnd type="none" w="sm" len="sm"/>
                <a:tailEnd type="none" w="sm" len="sm"/>
              </a:ln>
            </p:spPr>
            <p:txBody>
              <a:bodyPr/>
              <a:lstStyle/>
              <a:p>
                <a:endParaRPr lang="zh-CN" altLang="en-US"/>
              </a:p>
            </p:txBody>
          </p:sp>
          <p:sp>
            <p:nvSpPr>
              <p:cNvPr id="112674" name="Line 35"/>
              <p:cNvSpPr>
                <a:spLocks noChangeShapeType="1"/>
              </p:cNvSpPr>
              <p:nvPr/>
            </p:nvSpPr>
            <p:spPr bwMode="auto">
              <a:xfrm>
                <a:off x="5203" y="2704"/>
                <a:ext cx="0" cy="185"/>
              </a:xfrm>
              <a:prstGeom prst="line">
                <a:avLst/>
              </a:prstGeom>
              <a:noFill/>
              <a:ln w="50800">
                <a:solidFill>
                  <a:srgbClr val="333399"/>
                </a:solidFill>
                <a:round/>
                <a:headEnd type="none" w="sm" len="sm"/>
                <a:tailEnd type="none" w="sm" len="sm"/>
              </a:ln>
            </p:spPr>
            <p:txBody>
              <a:bodyPr/>
              <a:lstStyle/>
              <a:p>
                <a:endParaRPr lang="zh-CN" altLang="en-US"/>
              </a:p>
            </p:txBody>
          </p:sp>
          <p:sp>
            <p:nvSpPr>
              <p:cNvPr id="112675" name="Line 36"/>
              <p:cNvSpPr>
                <a:spLocks noChangeShapeType="1"/>
              </p:cNvSpPr>
              <p:nvPr/>
            </p:nvSpPr>
            <p:spPr bwMode="auto">
              <a:xfrm>
                <a:off x="3911" y="2706"/>
                <a:ext cx="0" cy="179"/>
              </a:xfrm>
              <a:prstGeom prst="line">
                <a:avLst/>
              </a:prstGeom>
              <a:noFill/>
              <a:ln w="50800">
                <a:solidFill>
                  <a:srgbClr val="333399"/>
                </a:solidFill>
                <a:round/>
                <a:headEnd type="none" w="sm" len="sm"/>
                <a:tailEnd type="none" w="sm" len="sm"/>
              </a:ln>
            </p:spPr>
            <p:txBody>
              <a:bodyPr/>
              <a:lstStyle/>
              <a:p>
                <a:endParaRPr lang="zh-CN" altLang="en-US"/>
              </a:p>
            </p:txBody>
          </p:sp>
          <p:sp>
            <p:nvSpPr>
              <p:cNvPr id="112676" name="Line 37"/>
              <p:cNvSpPr>
                <a:spLocks noChangeShapeType="1"/>
              </p:cNvSpPr>
              <p:nvPr/>
            </p:nvSpPr>
            <p:spPr bwMode="auto">
              <a:xfrm>
                <a:off x="3681" y="2706"/>
                <a:ext cx="0" cy="179"/>
              </a:xfrm>
              <a:prstGeom prst="line">
                <a:avLst/>
              </a:prstGeom>
              <a:noFill/>
              <a:ln w="50800">
                <a:solidFill>
                  <a:srgbClr val="333399"/>
                </a:solidFill>
                <a:round/>
                <a:headEnd type="none" w="sm" len="sm"/>
                <a:tailEnd type="none" w="sm" len="sm"/>
              </a:ln>
            </p:spPr>
            <p:txBody>
              <a:bodyPr/>
              <a:lstStyle/>
              <a:p>
                <a:endParaRPr lang="zh-CN" altLang="en-US"/>
              </a:p>
            </p:txBody>
          </p:sp>
          <p:sp>
            <p:nvSpPr>
              <p:cNvPr id="112677" name="Line 38"/>
              <p:cNvSpPr>
                <a:spLocks noChangeShapeType="1"/>
              </p:cNvSpPr>
              <p:nvPr/>
            </p:nvSpPr>
            <p:spPr bwMode="auto">
              <a:xfrm>
                <a:off x="2390" y="2706"/>
                <a:ext cx="0" cy="183"/>
              </a:xfrm>
              <a:prstGeom prst="line">
                <a:avLst/>
              </a:prstGeom>
              <a:noFill/>
              <a:ln w="50800">
                <a:solidFill>
                  <a:srgbClr val="333399"/>
                </a:solidFill>
                <a:round/>
                <a:headEnd type="none" w="sm" len="sm"/>
                <a:tailEnd type="none" w="sm" len="sm"/>
              </a:ln>
            </p:spPr>
            <p:txBody>
              <a:bodyPr/>
              <a:lstStyle/>
              <a:p>
                <a:endParaRPr lang="zh-CN" altLang="en-US"/>
              </a:p>
            </p:txBody>
          </p:sp>
          <p:sp>
            <p:nvSpPr>
              <p:cNvPr id="112678" name="Line 39"/>
              <p:cNvSpPr>
                <a:spLocks noChangeShapeType="1"/>
              </p:cNvSpPr>
              <p:nvPr/>
            </p:nvSpPr>
            <p:spPr bwMode="auto">
              <a:xfrm>
                <a:off x="2313" y="2710"/>
                <a:ext cx="0" cy="175"/>
              </a:xfrm>
              <a:prstGeom prst="line">
                <a:avLst/>
              </a:prstGeom>
              <a:noFill/>
              <a:ln w="50800">
                <a:solidFill>
                  <a:srgbClr val="333399"/>
                </a:solidFill>
                <a:round/>
                <a:headEnd type="none" w="sm" len="sm"/>
                <a:tailEnd type="none" w="sm" len="sm"/>
              </a:ln>
            </p:spPr>
            <p:txBody>
              <a:bodyPr/>
              <a:lstStyle/>
              <a:p>
                <a:endParaRPr lang="zh-CN" altLang="en-US"/>
              </a:p>
            </p:txBody>
          </p:sp>
          <p:sp>
            <p:nvSpPr>
              <p:cNvPr id="112679" name="Line 40"/>
              <p:cNvSpPr>
                <a:spLocks noChangeShapeType="1"/>
              </p:cNvSpPr>
              <p:nvPr/>
            </p:nvSpPr>
            <p:spPr bwMode="auto">
              <a:xfrm>
                <a:off x="1071" y="2706"/>
                <a:ext cx="0" cy="179"/>
              </a:xfrm>
              <a:prstGeom prst="line">
                <a:avLst/>
              </a:prstGeom>
              <a:noFill/>
              <a:ln w="50800">
                <a:solidFill>
                  <a:srgbClr val="333399"/>
                </a:solidFill>
                <a:round/>
                <a:headEnd type="none" w="sm" len="sm"/>
                <a:tailEnd type="none" w="sm" len="sm"/>
              </a:ln>
            </p:spPr>
            <p:txBody>
              <a:bodyPr/>
              <a:lstStyle/>
              <a:p>
                <a:endParaRPr lang="zh-CN" altLang="en-US"/>
              </a:p>
            </p:txBody>
          </p:sp>
          <p:sp>
            <p:nvSpPr>
              <p:cNvPr id="112680" name="Line 41"/>
              <p:cNvSpPr>
                <a:spLocks noChangeShapeType="1"/>
              </p:cNvSpPr>
              <p:nvPr/>
            </p:nvSpPr>
            <p:spPr bwMode="auto">
              <a:xfrm>
                <a:off x="936" y="2855"/>
                <a:ext cx="0" cy="30"/>
              </a:xfrm>
              <a:prstGeom prst="line">
                <a:avLst/>
              </a:prstGeom>
              <a:noFill/>
              <a:ln w="50800">
                <a:solidFill>
                  <a:srgbClr val="333399"/>
                </a:solidFill>
                <a:round/>
                <a:headEnd type="none" w="sm" len="sm"/>
                <a:tailEnd type="none" w="sm" len="sm"/>
              </a:ln>
            </p:spPr>
            <p:txBody>
              <a:bodyPr/>
              <a:lstStyle/>
              <a:p>
                <a:endParaRPr lang="zh-CN" altLang="en-US"/>
              </a:p>
            </p:txBody>
          </p:sp>
          <p:sp>
            <p:nvSpPr>
              <p:cNvPr id="112681" name="Line 42"/>
              <p:cNvSpPr>
                <a:spLocks noChangeShapeType="1"/>
              </p:cNvSpPr>
              <p:nvPr/>
            </p:nvSpPr>
            <p:spPr bwMode="auto">
              <a:xfrm>
                <a:off x="2457" y="2849"/>
                <a:ext cx="0" cy="36"/>
              </a:xfrm>
              <a:prstGeom prst="line">
                <a:avLst/>
              </a:prstGeom>
              <a:noFill/>
              <a:ln w="50800">
                <a:solidFill>
                  <a:srgbClr val="333399"/>
                </a:solidFill>
                <a:round/>
                <a:headEnd type="none" w="sm" len="sm"/>
                <a:tailEnd type="none" w="sm" len="sm"/>
              </a:ln>
            </p:spPr>
            <p:txBody>
              <a:bodyPr/>
              <a:lstStyle/>
              <a:p>
                <a:endParaRPr lang="zh-CN" altLang="en-US"/>
              </a:p>
            </p:txBody>
          </p:sp>
          <p:sp>
            <p:nvSpPr>
              <p:cNvPr id="112682" name="Line 43"/>
              <p:cNvSpPr>
                <a:spLocks noChangeShapeType="1"/>
              </p:cNvSpPr>
              <p:nvPr/>
            </p:nvSpPr>
            <p:spPr bwMode="auto">
              <a:xfrm>
                <a:off x="3846" y="2849"/>
                <a:ext cx="0" cy="36"/>
              </a:xfrm>
              <a:prstGeom prst="line">
                <a:avLst/>
              </a:prstGeom>
              <a:noFill/>
              <a:ln w="50800">
                <a:solidFill>
                  <a:srgbClr val="333399"/>
                </a:solidFill>
                <a:round/>
                <a:headEnd type="none" w="sm" len="sm"/>
                <a:tailEnd type="none" w="sm" len="sm"/>
              </a:ln>
            </p:spPr>
            <p:txBody>
              <a:bodyPr/>
              <a:lstStyle/>
              <a:p>
                <a:endParaRPr lang="zh-CN" altLang="en-US"/>
              </a:p>
            </p:txBody>
          </p:sp>
          <p:sp>
            <p:nvSpPr>
              <p:cNvPr id="112683" name="Line 44"/>
              <p:cNvSpPr>
                <a:spLocks noChangeShapeType="1"/>
              </p:cNvSpPr>
              <p:nvPr/>
            </p:nvSpPr>
            <p:spPr bwMode="auto">
              <a:xfrm>
                <a:off x="2534" y="2849"/>
                <a:ext cx="0" cy="36"/>
              </a:xfrm>
              <a:prstGeom prst="line">
                <a:avLst/>
              </a:prstGeom>
              <a:noFill/>
              <a:ln w="50800">
                <a:solidFill>
                  <a:srgbClr val="333399"/>
                </a:solidFill>
                <a:round/>
                <a:headEnd type="none" w="sm" len="sm"/>
                <a:tailEnd type="none" w="sm" len="sm"/>
              </a:ln>
            </p:spPr>
            <p:txBody>
              <a:bodyPr/>
              <a:lstStyle/>
              <a:p>
                <a:endParaRPr lang="zh-CN" altLang="en-US"/>
              </a:p>
            </p:txBody>
          </p:sp>
          <p:sp>
            <p:nvSpPr>
              <p:cNvPr id="112684" name="Line 45"/>
              <p:cNvSpPr>
                <a:spLocks noChangeShapeType="1"/>
              </p:cNvSpPr>
              <p:nvPr/>
            </p:nvSpPr>
            <p:spPr bwMode="auto">
              <a:xfrm>
                <a:off x="3770" y="2849"/>
                <a:ext cx="0" cy="36"/>
              </a:xfrm>
              <a:prstGeom prst="line">
                <a:avLst/>
              </a:prstGeom>
              <a:noFill/>
              <a:ln w="50800">
                <a:solidFill>
                  <a:srgbClr val="333399"/>
                </a:solidFill>
                <a:round/>
                <a:headEnd type="none" w="sm" len="sm"/>
                <a:tailEnd type="none" w="sm" len="sm"/>
              </a:ln>
            </p:spPr>
            <p:txBody>
              <a:bodyPr/>
              <a:lstStyle/>
              <a:p>
                <a:endParaRPr lang="zh-CN" altLang="en-US"/>
              </a:p>
            </p:txBody>
          </p:sp>
          <p:sp>
            <p:nvSpPr>
              <p:cNvPr id="112685" name="Line 46"/>
              <p:cNvSpPr>
                <a:spLocks noChangeShapeType="1"/>
              </p:cNvSpPr>
              <p:nvPr/>
            </p:nvSpPr>
            <p:spPr bwMode="auto">
              <a:xfrm>
                <a:off x="5123" y="2851"/>
                <a:ext cx="0" cy="38"/>
              </a:xfrm>
              <a:prstGeom prst="line">
                <a:avLst/>
              </a:prstGeom>
              <a:noFill/>
              <a:ln w="50800">
                <a:solidFill>
                  <a:srgbClr val="333399"/>
                </a:solidFill>
                <a:round/>
                <a:headEnd type="none" w="sm" len="sm"/>
                <a:tailEnd type="none" w="sm" len="sm"/>
              </a:ln>
            </p:spPr>
            <p:txBody>
              <a:bodyPr/>
              <a:lstStyle/>
              <a:p>
                <a:endParaRPr lang="zh-CN" altLang="en-US"/>
              </a:p>
            </p:txBody>
          </p:sp>
          <p:sp>
            <p:nvSpPr>
              <p:cNvPr id="112686" name="Line 47"/>
              <p:cNvSpPr>
                <a:spLocks noChangeShapeType="1"/>
              </p:cNvSpPr>
              <p:nvPr/>
            </p:nvSpPr>
            <p:spPr bwMode="auto">
              <a:xfrm>
                <a:off x="5050" y="2851"/>
                <a:ext cx="0" cy="34"/>
              </a:xfrm>
              <a:prstGeom prst="line">
                <a:avLst/>
              </a:prstGeom>
              <a:noFill/>
              <a:ln w="50800">
                <a:solidFill>
                  <a:srgbClr val="333399"/>
                </a:solidFill>
                <a:round/>
                <a:headEnd type="none" w="sm" len="sm"/>
                <a:tailEnd type="none" w="sm" len="sm"/>
              </a:ln>
            </p:spPr>
            <p:txBody>
              <a:bodyPr/>
              <a:lstStyle/>
              <a:p>
                <a:endParaRPr lang="zh-CN" altLang="en-US"/>
              </a:p>
            </p:txBody>
          </p:sp>
          <p:sp>
            <p:nvSpPr>
              <p:cNvPr id="112687" name="Line 48"/>
              <p:cNvSpPr>
                <a:spLocks noChangeShapeType="1"/>
              </p:cNvSpPr>
              <p:nvPr/>
            </p:nvSpPr>
            <p:spPr bwMode="auto">
              <a:xfrm flipH="1">
                <a:off x="1141" y="2855"/>
                <a:ext cx="1" cy="34"/>
              </a:xfrm>
              <a:prstGeom prst="line">
                <a:avLst/>
              </a:prstGeom>
              <a:noFill/>
              <a:ln w="50800">
                <a:solidFill>
                  <a:srgbClr val="333399"/>
                </a:solidFill>
                <a:round/>
                <a:headEnd type="none" w="sm" len="sm"/>
                <a:tailEnd type="none" w="sm" len="sm"/>
              </a:ln>
            </p:spPr>
            <p:txBody>
              <a:bodyPr/>
              <a:lstStyle/>
              <a:p>
                <a:endParaRPr lang="zh-CN" altLang="en-US"/>
              </a:p>
            </p:txBody>
          </p:sp>
          <p:sp>
            <p:nvSpPr>
              <p:cNvPr id="112688" name="Line 49"/>
              <p:cNvSpPr>
                <a:spLocks noChangeShapeType="1"/>
              </p:cNvSpPr>
              <p:nvPr/>
            </p:nvSpPr>
            <p:spPr bwMode="auto">
              <a:xfrm>
                <a:off x="1005" y="2855"/>
                <a:ext cx="0" cy="30"/>
              </a:xfrm>
              <a:prstGeom prst="line">
                <a:avLst/>
              </a:prstGeom>
              <a:noFill/>
              <a:ln w="50800">
                <a:solidFill>
                  <a:srgbClr val="333399"/>
                </a:solidFill>
                <a:round/>
                <a:headEnd type="none" w="sm" len="sm"/>
                <a:tailEnd type="none" w="sm" len="sm"/>
              </a:ln>
            </p:spPr>
            <p:txBody>
              <a:bodyPr/>
              <a:lstStyle/>
              <a:p>
                <a:endParaRPr lang="zh-CN" altLang="en-US"/>
              </a:p>
            </p:txBody>
          </p:sp>
        </p:grpSp>
        <p:sp>
          <p:nvSpPr>
            <p:cNvPr id="112671" name="Rectangle 50"/>
            <p:cNvSpPr>
              <a:spLocks noChangeArrowheads="1"/>
            </p:cNvSpPr>
            <p:nvPr/>
          </p:nvSpPr>
          <p:spPr bwMode="auto">
            <a:xfrm>
              <a:off x="158" y="2704"/>
              <a:ext cx="434" cy="248"/>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Arial" pitchFamily="34" charset="0"/>
                  <a:ea typeface="黑体" pitchFamily="49" charset="-122"/>
                </a:rPr>
                <a:t>编码</a:t>
              </a:r>
            </a:p>
          </p:txBody>
        </p:sp>
      </p:grpSp>
      <p:grpSp>
        <p:nvGrpSpPr>
          <p:cNvPr id="6" name="Group 51"/>
          <p:cNvGrpSpPr>
            <a:grpSpLocks/>
          </p:cNvGrpSpPr>
          <p:nvPr/>
        </p:nvGrpSpPr>
        <p:grpSpPr bwMode="auto">
          <a:xfrm>
            <a:off x="250825" y="4597400"/>
            <a:ext cx="8747125" cy="515938"/>
            <a:chOff x="158" y="3032"/>
            <a:chExt cx="5510" cy="325"/>
          </a:xfrm>
        </p:grpSpPr>
        <p:sp>
          <p:nvSpPr>
            <p:cNvPr id="112657" name="Line 52"/>
            <p:cNvSpPr>
              <a:spLocks noChangeShapeType="1"/>
            </p:cNvSpPr>
            <p:nvPr/>
          </p:nvSpPr>
          <p:spPr bwMode="auto">
            <a:xfrm flipV="1">
              <a:off x="2313" y="3032"/>
              <a:ext cx="0" cy="208"/>
            </a:xfrm>
            <a:prstGeom prst="line">
              <a:avLst/>
            </a:prstGeom>
            <a:noFill/>
            <a:ln w="25400">
              <a:solidFill>
                <a:srgbClr val="333399"/>
              </a:solidFill>
              <a:round/>
              <a:headEnd type="none" w="sm" len="sm"/>
              <a:tailEnd type="stealth" w="med" len="med"/>
            </a:ln>
          </p:spPr>
          <p:txBody>
            <a:bodyPr/>
            <a:lstStyle/>
            <a:p>
              <a:endParaRPr lang="zh-CN" altLang="en-US"/>
            </a:p>
          </p:txBody>
        </p:sp>
        <p:grpSp>
          <p:nvGrpSpPr>
            <p:cNvPr id="7" name="Group 53"/>
            <p:cNvGrpSpPr>
              <a:grpSpLocks/>
            </p:cNvGrpSpPr>
            <p:nvPr/>
          </p:nvGrpSpPr>
          <p:grpSpPr bwMode="auto">
            <a:xfrm>
              <a:off x="158" y="3067"/>
              <a:ext cx="5510" cy="290"/>
              <a:chOff x="158" y="3067"/>
              <a:chExt cx="5510" cy="290"/>
            </a:xfrm>
          </p:grpSpPr>
          <p:sp>
            <p:nvSpPr>
              <p:cNvPr id="112659" name="Line 54"/>
              <p:cNvSpPr>
                <a:spLocks noChangeShapeType="1"/>
              </p:cNvSpPr>
              <p:nvPr/>
            </p:nvSpPr>
            <p:spPr bwMode="auto">
              <a:xfrm>
                <a:off x="674" y="3239"/>
                <a:ext cx="4820" cy="0"/>
              </a:xfrm>
              <a:prstGeom prst="line">
                <a:avLst/>
              </a:prstGeom>
              <a:noFill/>
              <a:ln w="12700">
                <a:solidFill>
                  <a:srgbClr val="333399"/>
                </a:solidFill>
                <a:round/>
                <a:headEnd type="none" w="sm" len="sm"/>
                <a:tailEnd type="stealth" w="med" len="lg"/>
              </a:ln>
            </p:spPr>
            <p:txBody>
              <a:bodyPr/>
              <a:lstStyle/>
              <a:p>
                <a:endParaRPr lang="zh-CN" altLang="en-US"/>
              </a:p>
            </p:txBody>
          </p:sp>
          <p:sp>
            <p:nvSpPr>
              <p:cNvPr id="112660" name="Line 55"/>
              <p:cNvSpPr>
                <a:spLocks noChangeShapeType="1"/>
              </p:cNvSpPr>
              <p:nvPr/>
            </p:nvSpPr>
            <p:spPr bwMode="auto">
              <a:xfrm>
                <a:off x="936" y="3242"/>
                <a:ext cx="0" cy="93"/>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61" name="Line 56"/>
              <p:cNvSpPr>
                <a:spLocks noChangeShapeType="1"/>
              </p:cNvSpPr>
              <p:nvPr/>
            </p:nvSpPr>
            <p:spPr bwMode="auto">
              <a:xfrm flipV="1">
                <a:off x="3684" y="3138"/>
                <a:ext cx="0" cy="104"/>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62" name="Line 57"/>
              <p:cNvSpPr>
                <a:spLocks noChangeShapeType="1"/>
              </p:cNvSpPr>
              <p:nvPr/>
            </p:nvSpPr>
            <p:spPr bwMode="auto">
              <a:xfrm>
                <a:off x="5050" y="3242"/>
                <a:ext cx="0" cy="115"/>
              </a:xfrm>
              <a:prstGeom prst="line">
                <a:avLst/>
              </a:prstGeom>
              <a:noFill/>
              <a:ln w="25400">
                <a:solidFill>
                  <a:srgbClr val="333399"/>
                </a:solidFill>
                <a:round/>
                <a:headEnd type="none" w="sm" len="sm"/>
                <a:tailEnd type="stealth" w="med" len="med"/>
              </a:ln>
            </p:spPr>
            <p:txBody>
              <a:bodyPr/>
              <a:lstStyle/>
              <a:p>
                <a:endParaRPr lang="zh-CN" altLang="en-US"/>
              </a:p>
            </p:txBody>
          </p:sp>
          <p:sp>
            <p:nvSpPr>
              <p:cNvPr id="112663" name="Rectangle 58"/>
              <p:cNvSpPr>
                <a:spLocks noChangeArrowheads="1"/>
              </p:cNvSpPr>
              <p:nvPr/>
            </p:nvSpPr>
            <p:spPr bwMode="auto">
              <a:xfrm>
                <a:off x="5510" y="3100"/>
                <a:ext cx="158"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sp>
            <p:nvSpPr>
              <p:cNvPr id="112664" name="Rectangle 59"/>
              <p:cNvSpPr>
                <a:spLocks noChangeArrowheads="1"/>
              </p:cNvSpPr>
              <p:nvPr/>
            </p:nvSpPr>
            <p:spPr bwMode="auto">
              <a:xfrm>
                <a:off x="158" y="3067"/>
                <a:ext cx="434" cy="248"/>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Arial" pitchFamily="34" charset="0"/>
                    <a:ea typeface="黑体" pitchFamily="49" charset="-122"/>
                  </a:rPr>
                  <a:t>解码</a:t>
                </a:r>
              </a:p>
            </p:txBody>
          </p:sp>
        </p:grpSp>
      </p:grpSp>
      <p:grpSp>
        <p:nvGrpSpPr>
          <p:cNvPr id="8" name="Group 60"/>
          <p:cNvGrpSpPr>
            <a:grpSpLocks/>
          </p:cNvGrpSpPr>
          <p:nvPr/>
        </p:nvGrpSpPr>
        <p:grpSpPr bwMode="auto">
          <a:xfrm>
            <a:off x="250825" y="5267325"/>
            <a:ext cx="8747125" cy="592138"/>
            <a:chOff x="158" y="3454"/>
            <a:chExt cx="5510" cy="373"/>
          </a:xfrm>
        </p:grpSpPr>
        <p:sp>
          <p:nvSpPr>
            <p:cNvPr id="112649" name="Line 61"/>
            <p:cNvSpPr>
              <a:spLocks noChangeShapeType="1"/>
            </p:cNvSpPr>
            <p:nvPr/>
          </p:nvSpPr>
          <p:spPr bwMode="auto">
            <a:xfrm flipH="1">
              <a:off x="572" y="3665"/>
              <a:ext cx="4902" cy="0"/>
            </a:xfrm>
            <a:prstGeom prst="line">
              <a:avLst/>
            </a:prstGeom>
            <a:noFill/>
            <a:ln w="12700">
              <a:solidFill>
                <a:srgbClr val="333399"/>
              </a:solidFill>
              <a:round/>
              <a:headEnd type="stealth" w="med" len="lg"/>
              <a:tailEnd type="none" w="sm" len="sm"/>
            </a:ln>
          </p:spPr>
          <p:txBody>
            <a:bodyPr/>
            <a:lstStyle/>
            <a:p>
              <a:endParaRPr lang="zh-CN" altLang="en-US"/>
            </a:p>
          </p:txBody>
        </p:sp>
        <p:sp>
          <p:nvSpPr>
            <p:cNvPr id="112650" name="Freeform 62"/>
            <p:cNvSpPr>
              <a:spLocks/>
            </p:cNvSpPr>
            <p:nvPr/>
          </p:nvSpPr>
          <p:spPr bwMode="auto">
            <a:xfrm>
              <a:off x="582" y="3464"/>
              <a:ext cx="4566" cy="363"/>
            </a:xfrm>
            <a:custGeom>
              <a:avLst/>
              <a:gdLst>
                <a:gd name="T0" fmla="*/ 51 w 4566"/>
                <a:gd name="T1" fmla="*/ 359 h 363"/>
                <a:gd name="T2" fmla="*/ 137 w 4566"/>
                <a:gd name="T3" fmla="*/ 359 h 363"/>
                <a:gd name="T4" fmla="*/ 223 w 4566"/>
                <a:gd name="T5" fmla="*/ 337 h 363"/>
                <a:gd name="T6" fmla="*/ 309 w 4566"/>
                <a:gd name="T7" fmla="*/ 316 h 363"/>
                <a:gd name="T8" fmla="*/ 380 w 4566"/>
                <a:gd name="T9" fmla="*/ 287 h 363"/>
                <a:gd name="T10" fmla="*/ 437 w 4566"/>
                <a:gd name="T11" fmla="*/ 251 h 363"/>
                <a:gd name="T12" fmla="*/ 523 w 4566"/>
                <a:gd name="T13" fmla="*/ 222 h 363"/>
                <a:gd name="T14" fmla="*/ 608 w 4566"/>
                <a:gd name="T15" fmla="*/ 194 h 363"/>
                <a:gd name="T16" fmla="*/ 680 w 4566"/>
                <a:gd name="T17" fmla="*/ 165 h 363"/>
                <a:gd name="T18" fmla="*/ 766 w 4566"/>
                <a:gd name="T19" fmla="*/ 143 h 363"/>
                <a:gd name="T20" fmla="*/ 851 w 4566"/>
                <a:gd name="T21" fmla="*/ 115 h 363"/>
                <a:gd name="T22" fmla="*/ 937 w 4566"/>
                <a:gd name="T23" fmla="*/ 86 h 363"/>
                <a:gd name="T24" fmla="*/ 1023 w 4566"/>
                <a:gd name="T25" fmla="*/ 57 h 363"/>
                <a:gd name="T26" fmla="*/ 1108 w 4566"/>
                <a:gd name="T27" fmla="*/ 43 h 363"/>
                <a:gd name="T28" fmla="*/ 1194 w 4566"/>
                <a:gd name="T29" fmla="*/ 36 h 363"/>
                <a:gd name="T30" fmla="*/ 1280 w 4566"/>
                <a:gd name="T31" fmla="*/ 22 h 363"/>
                <a:gd name="T32" fmla="*/ 1366 w 4566"/>
                <a:gd name="T33" fmla="*/ 14 h 363"/>
                <a:gd name="T34" fmla="*/ 1451 w 4566"/>
                <a:gd name="T35" fmla="*/ 0 h 363"/>
                <a:gd name="T36" fmla="*/ 1537 w 4566"/>
                <a:gd name="T37" fmla="*/ 0 h 363"/>
                <a:gd name="T38" fmla="*/ 1623 w 4566"/>
                <a:gd name="T39" fmla="*/ 0 h 363"/>
                <a:gd name="T40" fmla="*/ 1737 w 4566"/>
                <a:gd name="T41" fmla="*/ 0 h 363"/>
                <a:gd name="T42" fmla="*/ 1823 w 4566"/>
                <a:gd name="T43" fmla="*/ 0 h 363"/>
                <a:gd name="T44" fmla="*/ 1908 w 4566"/>
                <a:gd name="T45" fmla="*/ 0 h 363"/>
                <a:gd name="T46" fmla="*/ 2023 w 4566"/>
                <a:gd name="T47" fmla="*/ 0 h 363"/>
                <a:gd name="T48" fmla="*/ 2165 w 4566"/>
                <a:gd name="T49" fmla="*/ 7 h 363"/>
                <a:gd name="T50" fmla="*/ 2251 w 4566"/>
                <a:gd name="T51" fmla="*/ 36 h 363"/>
                <a:gd name="T52" fmla="*/ 2351 w 4566"/>
                <a:gd name="T53" fmla="*/ 57 h 363"/>
                <a:gd name="T54" fmla="*/ 2437 w 4566"/>
                <a:gd name="T55" fmla="*/ 65 h 363"/>
                <a:gd name="T56" fmla="*/ 2522 w 4566"/>
                <a:gd name="T57" fmla="*/ 72 h 363"/>
                <a:gd name="T58" fmla="*/ 2608 w 4566"/>
                <a:gd name="T59" fmla="*/ 93 h 363"/>
                <a:gd name="T60" fmla="*/ 2694 w 4566"/>
                <a:gd name="T61" fmla="*/ 108 h 363"/>
                <a:gd name="T62" fmla="*/ 2780 w 4566"/>
                <a:gd name="T63" fmla="*/ 122 h 363"/>
                <a:gd name="T64" fmla="*/ 2865 w 4566"/>
                <a:gd name="T65" fmla="*/ 129 h 363"/>
                <a:gd name="T66" fmla="*/ 2951 w 4566"/>
                <a:gd name="T67" fmla="*/ 136 h 363"/>
                <a:gd name="T68" fmla="*/ 3037 w 4566"/>
                <a:gd name="T69" fmla="*/ 143 h 363"/>
                <a:gd name="T70" fmla="*/ 3137 w 4566"/>
                <a:gd name="T71" fmla="*/ 151 h 363"/>
                <a:gd name="T72" fmla="*/ 3222 w 4566"/>
                <a:gd name="T73" fmla="*/ 158 h 363"/>
                <a:gd name="T74" fmla="*/ 3322 w 4566"/>
                <a:gd name="T75" fmla="*/ 172 h 363"/>
                <a:gd name="T76" fmla="*/ 3422 w 4566"/>
                <a:gd name="T77" fmla="*/ 215 h 363"/>
                <a:gd name="T78" fmla="*/ 3522 w 4566"/>
                <a:gd name="T79" fmla="*/ 237 h 363"/>
                <a:gd name="T80" fmla="*/ 3608 w 4566"/>
                <a:gd name="T81" fmla="*/ 258 h 363"/>
                <a:gd name="T82" fmla="*/ 3694 w 4566"/>
                <a:gd name="T83" fmla="*/ 273 h 363"/>
                <a:gd name="T84" fmla="*/ 3779 w 4566"/>
                <a:gd name="T85" fmla="*/ 273 h 363"/>
                <a:gd name="T86" fmla="*/ 3865 w 4566"/>
                <a:gd name="T87" fmla="*/ 287 h 363"/>
                <a:gd name="T88" fmla="*/ 3951 w 4566"/>
                <a:gd name="T89" fmla="*/ 287 h 363"/>
                <a:gd name="T90" fmla="*/ 4122 w 4566"/>
                <a:gd name="T91" fmla="*/ 287 h 363"/>
                <a:gd name="T92" fmla="*/ 4222 w 4566"/>
                <a:gd name="T93" fmla="*/ 294 h 363"/>
                <a:gd name="T94" fmla="*/ 4308 w 4566"/>
                <a:gd name="T95" fmla="*/ 301 h 363"/>
                <a:gd name="T96" fmla="*/ 4394 w 4566"/>
                <a:gd name="T97" fmla="*/ 316 h 363"/>
                <a:gd name="T98" fmla="*/ 4479 w 4566"/>
                <a:gd name="T99" fmla="*/ 316 h 363"/>
                <a:gd name="T100" fmla="*/ 4565 w 4566"/>
                <a:gd name="T101" fmla="*/ 323 h 3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566"/>
                <a:gd name="T154" fmla="*/ 0 h 363"/>
                <a:gd name="T155" fmla="*/ 4566 w 4566"/>
                <a:gd name="T156" fmla="*/ 363 h 3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566" h="363">
                  <a:moveTo>
                    <a:pt x="0" y="362"/>
                  </a:moveTo>
                  <a:lnTo>
                    <a:pt x="51" y="359"/>
                  </a:lnTo>
                  <a:lnTo>
                    <a:pt x="94" y="359"/>
                  </a:lnTo>
                  <a:lnTo>
                    <a:pt x="137" y="359"/>
                  </a:lnTo>
                  <a:lnTo>
                    <a:pt x="180" y="351"/>
                  </a:lnTo>
                  <a:lnTo>
                    <a:pt x="223" y="337"/>
                  </a:lnTo>
                  <a:lnTo>
                    <a:pt x="266" y="330"/>
                  </a:lnTo>
                  <a:lnTo>
                    <a:pt x="309" y="316"/>
                  </a:lnTo>
                  <a:lnTo>
                    <a:pt x="337" y="294"/>
                  </a:lnTo>
                  <a:lnTo>
                    <a:pt x="380" y="287"/>
                  </a:lnTo>
                  <a:lnTo>
                    <a:pt x="394" y="265"/>
                  </a:lnTo>
                  <a:lnTo>
                    <a:pt x="437" y="251"/>
                  </a:lnTo>
                  <a:lnTo>
                    <a:pt x="480" y="237"/>
                  </a:lnTo>
                  <a:lnTo>
                    <a:pt x="523" y="222"/>
                  </a:lnTo>
                  <a:lnTo>
                    <a:pt x="566" y="208"/>
                  </a:lnTo>
                  <a:lnTo>
                    <a:pt x="608" y="194"/>
                  </a:lnTo>
                  <a:lnTo>
                    <a:pt x="651" y="186"/>
                  </a:lnTo>
                  <a:lnTo>
                    <a:pt x="680" y="165"/>
                  </a:lnTo>
                  <a:lnTo>
                    <a:pt x="723" y="158"/>
                  </a:lnTo>
                  <a:lnTo>
                    <a:pt x="766" y="143"/>
                  </a:lnTo>
                  <a:lnTo>
                    <a:pt x="808" y="129"/>
                  </a:lnTo>
                  <a:lnTo>
                    <a:pt x="851" y="115"/>
                  </a:lnTo>
                  <a:lnTo>
                    <a:pt x="894" y="100"/>
                  </a:lnTo>
                  <a:lnTo>
                    <a:pt x="937" y="86"/>
                  </a:lnTo>
                  <a:lnTo>
                    <a:pt x="980" y="72"/>
                  </a:lnTo>
                  <a:lnTo>
                    <a:pt x="1023" y="57"/>
                  </a:lnTo>
                  <a:lnTo>
                    <a:pt x="1066" y="50"/>
                  </a:lnTo>
                  <a:lnTo>
                    <a:pt x="1108" y="43"/>
                  </a:lnTo>
                  <a:lnTo>
                    <a:pt x="1151" y="43"/>
                  </a:lnTo>
                  <a:lnTo>
                    <a:pt x="1194" y="36"/>
                  </a:lnTo>
                  <a:lnTo>
                    <a:pt x="1237" y="29"/>
                  </a:lnTo>
                  <a:lnTo>
                    <a:pt x="1280" y="22"/>
                  </a:lnTo>
                  <a:lnTo>
                    <a:pt x="1323" y="14"/>
                  </a:lnTo>
                  <a:lnTo>
                    <a:pt x="1366" y="14"/>
                  </a:lnTo>
                  <a:lnTo>
                    <a:pt x="1408" y="0"/>
                  </a:lnTo>
                  <a:lnTo>
                    <a:pt x="1451" y="0"/>
                  </a:lnTo>
                  <a:lnTo>
                    <a:pt x="1494" y="0"/>
                  </a:lnTo>
                  <a:lnTo>
                    <a:pt x="1537" y="0"/>
                  </a:lnTo>
                  <a:lnTo>
                    <a:pt x="1580" y="0"/>
                  </a:lnTo>
                  <a:lnTo>
                    <a:pt x="1623" y="0"/>
                  </a:lnTo>
                  <a:lnTo>
                    <a:pt x="1680" y="0"/>
                  </a:lnTo>
                  <a:lnTo>
                    <a:pt x="1737" y="0"/>
                  </a:lnTo>
                  <a:lnTo>
                    <a:pt x="1780" y="0"/>
                  </a:lnTo>
                  <a:lnTo>
                    <a:pt x="1823" y="0"/>
                  </a:lnTo>
                  <a:lnTo>
                    <a:pt x="1865" y="0"/>
                  </a:lnTo>
                  <a:lnTo>
                    <a:pt x="1908" y="0"/>
                  </a:lnTo>
                  <a:lnTo>
                    <a:pt x="1965" y="0"/>
                  </a:lnTo>
                  <a:lnTo>
                    <a:pt x="2023" y="0"/>
                  </a:lnTo>
                  <a:lnTo>
                    <a:pt x="2123" y="0"/>
                  </a:lnTo>
                  <a:lnTo>
                    <a:pt x="2165" y="7"/>
                  </a:lnTo>
                  <a:lnTo>
                    <a:pt x="2208" y="29"/>
                  </a:lnTo>
                  <a:lnTo>
                    <a:pt x="2251" y="36"/>
                  </a:lnTo>
                  <a:lnTo>
                    <a:pt x="2294" y="43"/>
                  </a:lnTo>
                  <a:lnTo>
                    <a:pt x="2351" y="57"/>
                  </a:lnTo>
                  <a:lnTo>
                    <a:pt x="2394" y="57"/>
                  </a:lnTo>
                  <a:lnTo>
                    <a:pt x="2437" y="65"/>
                  </a:lnTo>
                  <a:lnTo>
                    <a:pt x="2480" y="65"/>
                  </a:lnTo>
                  <a:lnTo>
                    <a:pt x="2522" y="72"/>
                  </a:lnTo>
                  <a:lnTo>
                    <a:pt x="2565" y="86"/>
                  </a:lnTo>
                  <a:lnTo>
                    <a:pt x="2608" y="93"/>
                  </a:lnTo>
                  <a:lnTo>
                    <a:pt x="2651" y="100"/>
                  </a:lnTo>
                  <a:lnTo>
                    <a:pt x="2694" y="108"/>
                  </a:lnTo>
                  <a:lnTo>
                    <a:pt x="2737" y="115"/>
                  </a:lnTo>
                  <a:lnTo>
                    <a:pt x="2780" y="122"/>
                  </a:lnTo>
                  <a:lnTo>
                    <a:pt x="2822" y="122"/>
                  </a:lnTo>
                  <a:lnTo>
                    <a:pt x="2865" y="129"/>
                  </a:lnTo>
                  <a:lnTo>
                    <a:pt x="2908" y="129"/>
                  </a:lnTo>
                  <a:lnTo>
                    <a:pt x="2951" y="136"/>
                  </a:lnTo>
                  <a:lnTo>
                    <a:pt x="2994" y="143"/>
                  </a:lnTo>
                  <a:lnTo>
                    <a:pt x="3037" y="143"/>
                  </a:lnTo>
                  <a:lnTo>
                    <a:pt x="3094" y="143"/>
                  </a:lnTo>
                  <a:lnTo>
                    <a:pt x="3137" y="151"/>
                  </a:lnTo>
                  <a:lnTo>
                    <a:pt x="3180" y="151"/>
                  </a:lnTo>
                  <a:lnTo>
                    <a:pt x="3222" y="158"/>
                  </a:lnTo>
                  <a:lnTo>
                    <a:pt x="3265" y="165"/>
                  </a:lnTo>
                  <a:lnTo>
                    <a:pt x="3322" y="172"/>
                  </a:lnTo>
                  <a:lnTo>
                    <a:pt x="3379" y="201"/>
                  </a:lnTo>
                  <a:lnTo>
                    <a:pt x="3422" y="215"/>
                  </a:lnTo>
                  <a:lnTo>
                    <a:pt x="3479" y="230"/>
                  </a:lnTo>
                  <a:lnTo>
                    <a:pt x="3522" y="237"/>
                  </a:lnTo>
                  <a:lnTo>
                    <a:pt x="3565" y="244"/>
                  </a:lnTo>
                  <a:lnTo>
                    <a:pt x="3608" y="258"/>
                  </a:lnTo>
                  <a:lnTo>
                    <a:pt x="3651" y="258"/>
                  </a:lnTo>
                  <a:lnTo>
                    <a:pt x="3694" y="273"/>
                  </a:lnTo>
                  <a:lnTo>
                    <a:pt x="3737" y="273"/>
                  </a:lnTo>
                  <a:lnTo>
                    <a:pt x="3779" y="273"/>
                  </a:lnTo>
                  <a:lnTo>
                    <a:pt x="3822" y="287"/>
                  </a:lnTo>
                  <a:lnTo>
                    <a:pt x="3865" y="287"/>
                  </a:lnTo>
                  <a:lnTo>
                    <a:pt x="3908" y="287"/>
                  </a:lnTo>
                  <a:lnTo>
                    <a:pt x="3951" y="287"/>
                  </a:lnTo>
                  <a:lnTo>
                    <a:pt x="4008" y="287"/>
                  </a:lnTo>
                  <a:lnTo>
                    <a:pt x="4122" y="287"/>
                  </a:lnTo>
                  <a:lnTo>
                    <a:pt x="4165" y="287"/>
                  </a:lnTo>
                  <a:lnTo>
                    <a:pt x="4222" y="294"/>
                  </a:lnTo>
                  <a:lnTo>
                    <a:pt x="4265" y="301"/>
                  </a:lnTo>
                  <a:lnTo>
                    <a:pt x="4308" y="301"/>
                  </a:lnTo>
                  <a:lnTo>
                    <a:pt x="4351" y="308"/>
                  </a:lnTo>
                  <a:lnTo>
                    <a:pt x="4394" y="316"/>
                  </a:lnTo>
                  <a:lnTo>
                    <a:pt x="4436" y="316"/>
                  </a:lnTo>
                  <a:lnTo>
                    <a:pt x="4479" y="316"/>
                  </a:lnTo>
                  <a:lnTo>
                    <a:pt x="4522" y="323"/>
                  </a:lnTo>
                  <a:lnTo>
                    <a:pt x="4565" y="323"/>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112651" name="Line 63"/>
            <p:cNvSpPr>
              <a:spLocks noChangeShapeType="1"/>
            </p:cNvSpPr>
            <p:nvPr/>
          </p:nvSpPr>
          <p:spPr bwMode="auto">
            <a:xfrm>
              <a:off x="947" y="3667"/>
              <a:ext cx="0" cy="88"/>
            </a:xfrm>
            <a:prstGeom prst="line">
              <a:avLst/>
            </a:prstGeom>
            <a:noFill/>
            <a:ln w="25400">
              <a:solidFill>
                <a:srgbClr val="333399"/>
              </a:solidFill>
              <a:round/>
              <a:headEnd type="none" w="sm" len="sm"/>
              <a:tailEnd type="none" w="sm" len="sm"/>
            </a:ln>
          </p:spPr>
          <p:txBody>
            <a:bodyPr/>
            <a:lstStyle/>
            <a:p>
              <a:endParaRPr lang="zh-CN" altLang="en-US"/>
            </a:p>
          </p:txBody>
        </p:sp>
        <p:sp>
          <p:nvSpPr>
            <p:cNvPr id="112652" name="Line 64"/>
            <p:cNvSpPr>
              <a:spLocks noChangeShapeType="1"/>
            </p:cNvSpPr>
            <p:nvPr/>
          </p:nvSpPr>
          <p:spPr bwMode="auto">
            <a:xfrm>
              <a:off x="2319" y="3461"/>
              <a:ext cx="0" cy="202"/>
            </a:xfrm>
            <a:prstGeom prst="line">
              <a:avLst/>
            </a:prstGeom>
            <a:noFill/>
            <a:ln w="25400">
              <a:solidFill>
                <a:srgbClr val="333399"/>
              </a:solidFill>
              <a:round/>
              <a:headEnd type="none" w="sm" len="sm"/>
              <a:tailEnd type="none" w="sm" len="sm"/>
            </a:ln>
          </p:spPr>
          <p:txBody>
            <a:bodyPr/>
            <a:lstStyle/>
            <a:p>
              <a:endParaRPr lang="zh-CN" altLang="en-US"/>
            </a:p>
          </p:txBody>
        </p:sp>
        <p:sp>
          <p:nvSpPr>
            <p:cNvPr id="112653" name="Line 65"/>
            <p:cNvSpPr>
              <a:spLocks noChangeShapeType="1"/>
            </p:cNvSpPr>
            <p:nvPr/>
          </p:nvSpPr>
          <p:spPr bwMode="auto">
            <a:xfrm>
              <a:off x="3690" y="3621"/>
              <a:ext cx="0" cy="42"/>
            </a:xfrm>
            <a:prstGeom prst="line">
              <a:avLst/>
            </a:prstGeom>
            <a:noFill/>
            <a:ln w="25400">
              <a:solidFill>
                <a:srgbClr val="333399"/>
              </a:solidFill>
              <a:round/>
              <a:headEnd type="none" w="sm" len="sm"/>
              <a:tailEnd type="none" w="sm" len="sm"/>
            </a:ln>
          </p:spPr>
          <p:txBody>
            <a:bodyPr/>
            <a:lstStyle/>
            <a:p>
              <a:endParaRPr lang="zh-CN" altLang="en-US"/>
            </a:p>
          </p:txBody>
        </p:sp>
        <p:sp>
          <p:nvSpPr>
            <p:cNvPr id="112654" name="Line 66"/>
            <p:cNvSpPr>
              <a:spLocks noChangeShapeType="1"/>
            </p:cNvSpPr>
            <p:nvPr/>
          </p:nvSpPr>
          <p:spPr bwMode="auto">
            <a:xfrm>
              <a:off x="5061" y="3667"/>
              <a:ext cx="0" cy="111"/>
            </a:xfrm>
            <a:prstGeom prst="line">
              <a:avLst/>
            </a:prstGeom>
            <a:noFill/>
            <a:ln w="25400">
              <a:solidFill>
                <a:srgbClr val="333399"/>
              </a:solidFill>
              <a:round/>
              <a:headEnd type="none" w="sm" len="sm"/>
              <a:tailEnd type="none" w="sm" len="sm"/>
            </a:ln>
          </p:spPr>
          <p:txBody>
            <a:bodyPr/>
            <a:lstStyle/>
            <a:p>
              <a:endParaRPr lang="zh-CN" altLang="en-US"/>
            </a:p>
          </p:txBody>
        </p:sp>
        <p:sp>
          <p:nvSpPr>
            <p:cNvPr id="112655" name="Rectangle 67"/>
            <p:cNvSpPr>
              <a:spLocks noChangeArrowheads="1"/>
            </p:cNvSpPr>
            <p:nvPr/>
          </p:nvSpPr>
          <p:spPr bwMode="auto">
            <a:xfrm>
              <a:off x="5510" y="3533"/>
              <a:ext cx="158" cy="248"/>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sp>
          <p:nvSpPr>
            <p:cNvPr id="112656" name="Rectangle 68"/>
            <p:cNvSpPr>
              <a:spLocks noChangeArrowheads="1"/>
            </p:cNvSpPr>
            <p:nvPr/>
          </p:nvSpPr>
          <p:spPr bwMode="auto">
            <a:xfrm>
              <a:off x="158" y="3454"/>
              <a:ext cx="434" cy="248"/>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Arial" pitchFamily="34" charset="0"/>
                  <a:ea typeface="黑体" pitchFamily="49" charset="-122"/>
                </a:rPr>
                <a:t>还原</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355600" y="142852"/>
            <a:ext cx="8431242" cy="725470"/>
          </a:xfrm>
        </p:spPr>
        <p:txBody>
          <a:bodyPr/>
          <a:lstStyle/>
          <a:p>
            <a:pPr eaLnBrk="1" hangingPunct="1"/>
            <a:r>
              <a:rPr lang="zh-CN" altLang="en-US" sz="2600" dirty="0"/>
              <a:t>目前长途干线</a:t>
            </a:r>
            <a:r>
              <a:rPr lang="zh-CN" altLang="en-US" sz="2600" dirty="0">
                <a:solidFill>
                  <a:srgbClr val="FF0000"/>
                </a:solidFill>
              </a:rPr>
              <a:t>大都</a:t>
            </a:r>
            <a:r>
              <a:rPr lang="zh-CN" altLang="en-US" sz="2600" dirty="0"/>
              <a:t>采用</a:t>
            </a:r>
            <a:r>
              <a:rPr lang="en-US" altLang="zh-CN" sz="2600" dirty="0"/>
              <a:t>PCM </a:t>
            </a:r>
            <a:br>
              <a:rPr lang="en-US" altLang="zh-CN" sz="2600" dirty="0"/>
            </a:br>
            <a:r>
              <a:rPr lang="en-US" altLang="zh-CN" sz="2600" dirty="0"/>
              <a:t>(Pulse Code Modulation)</a:t>
            </a:r>
            <a:r>
              <a:rPr lang="zh-CN" altLang="en-US" sz="2600" dirty="0"/>
              <a:t>的</a:t>
            </a:r>
            <a:r>
              <a:rPr lang="zh-CN" altLang="en-US" sz="2600" dirty="0">
                <a:solidFill>
                  <a:srgbClr val="FF0000"/>
                </a:solidFill>
              </a:rPr>
              <a:t>数字</a:t>
            </a:r>
            <a:r>
              <a:rPr lang="zh-CN" altLang="en-US" sz="2600" dirty="0"/>
              <a:t>传输方式</a:t>
            </a:r>
          </a:p>
        </p:txBody>
      </p:sp>
      <p:pic>
        <p:nvPicPr>
          <p:cNvPr id="111619" name="Picture 3" descr="2-23"/>
          <p:cNvPicPr>
            <a:picLocks noChangeAspect="1" noChangeArrowheads="1"/>
          </p:cNvPicPr>
          <p:nvPr/>
        </p:nvPicPr>
        <p:blipFill>
          <a:blip r:embed="rId3" cstate="print"/>
          <a:srcRect/>
          <a:stretch>
            <a:fillRect/>
          </a:stretch>
        </p:blipFill>
        <p:spPr bwMode="auto">
          <a:xfrm>
            <a:off x="1000100" y="1214422"/>
            <a:ext cx="7259072" cy="4536504"/>
          </a:xfrm>
          <a:prstGeom prst="rect">
            <a:avLst/>
          </a:prstGeom>
          <a:noFill/>
          <a:ln w="9525">
            <a:noFill/>
            <a:miter lim="800000"/>
            <a:headEnd/>
            <a:tailEnd/>
          </a:ln>
        </p:spPr>
      </p:pic>
      <p:sp>
        <p:nvSpPr>
          <p:cNvPr id="4" name="矩形 3"/>
          <p:cNvSpPr/>
          <p:nvPr/>
        </p:nvSpPr>
        <p:spPr>
          <a:xfrm>
            <a:off x="1285852" y="5072074"/>
            <a:ext cx="2672526" cy="369332"/>
          </a:xfrm>
          <a:prstGeom prst="rect">
            <a:avLst/>
          </a:prstGeom>
        </p:spPr>
        <p:txBody>
          <a:bodyPr wrap="none">
            <a:spAutoFit/>
          </a:bodyPr>
          <a:lstStyle/>
          <a:p>
            <a:r>
              <a:rPr lang="en-US" altLang="zh-CN" sz="1800" dirty="0"/>
              <a:t>Codec = </a:t>
            </a:r>
            <a:r>
              <a:rPr lang="en-US" altLang="zh-CN" sz="1800" dirty="0">
                <a:solidFill>
                  <a:srgbClr val="FF0000"/>
                </a:solidFill>
              </a:rPr>
              <a:t>Co</a:t>
            </a:r>
            <a:r>
              <a:rPr lang="en-US" altLang="zh-CN" sz="1800" dirty="0"/>
              <a:t>de + </a:t>
            </a:r>
            <a:r>
              <a:rPr lang="en-US" altLang="zh-CN" sz="1800" dirty="0">
                <a:solidFill>
                  <a:srgbClr val="FF0000"/>
                </a:solidFill>
              </a:rPr>
              <a:t>dec</a:t>
            </a:r>
            <a:r>
              <a:rPr lang="en-US" altLang="zh-CN" sz="1800" dirty="0"/>
              <a:t>ode</a:t>
            </a:r>
            <a:endParaRPr lang="zh-CN" altLang="en-US" sz="1800" dirty="0"/>
          </a:p>
        </p:txBody>
      </p:sp>
      <p:sp>
        <p:nvSpPr>
          <p:cNvPr id="5" name="矩形 4"/>
          <p:cNvSpPr/>
          <p:nvPr/>
        </p:nvSpPr>
        <p:spPr>
          <a:xfrm>
            <a:off x="571472" y="2643182"/>
            <a:ext cx="646331" cy="369332"/>
          </a:xfrm>
          <a:prstGeom prst="rect">
            <a:avLst/>
          </a:prstGeom>
        </p:spPr>
        <p:txBody>
          <a:bodyPr wrap="none">
            <a:spAutoFit/>
          </a:bodyPr>
          <a:lstStyle/>
          <a:p>
            <a:pPr algn="r" eaLnBrk="1" hangingPunct="1"/>
            <a:r>
              <a:rPr lang="zh-CN" altLang="en-US" sz="1800" dirty="0"/>
              <a:t>网线</a:t>
            </a:r>
            <a:endParaRPr lang="en-US" altLang="zh-CN" sz="18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355600" y="203200"/>
            <a:ext cx="8458200" cy="627063"/>
          </a:xfrm>
        </p:spPr>
        <p:txBody>
          <a:bodyPr/>
          <a:lstStyle/>
          <a:p>
            <a:pPr marL="0" indent="0" eaLnBrk="1" hangingPunct="1">
              <a:buNone/>
            </a:pPr>
            <a:r>
              <a:rPr lang="en-US" altLang="zh-CN" dirty="0"/>
              <a:t>1. </a:t>
            </a:r>
            <a:r>
              <a:rPr lang="zh-CN" altLang="en-US" dirty="0"/>
              <a:t>脉码调制 </a:t>
            </a:r>
            <a:r>
              <a:rPr lang="en-US" altLang="zh-CN" dirty="0"/>
              <a:t>PCM </a:t>
            </a:r>
            <a:r>
              <a:rPr lang="zh-CN" altLang="en-US" dirty="0"/>
              <a:t>体制</a:t>
            </a:r>
            <a:endParaRPr lang="en-US" altLang="zh-CN" dirty="0"/>
          </a:p>
        </p:txBody>
      </p:sp>
      <p:pic>
        <p:nvPicPr>
          <p:cNvPr id="4" name="Picture 6"/>
          <p:cNvPicPr>
            <a:picLocks noChangeAspect="1" noChangeArrowheads="1"/>
          </p:cNvPicPr>
          <p:nvPr/>
        </p:nvPicPr>
        <p:blipFill>
          <a:blip r:embed="rId3" cstate="print"/>
          <a:srcRect/>
          <a:stretch>
            <a:fillRect/>
          </a:stretch>
        </p:blipFill>
        <p:spPr bwMode="auto">
          <a:xfrm>
            <a:off x="196001" y="1052736"/>
            <a:ext cx="8445985" cy="3816424"/>
          </a:xfrm>
          <a:prstGeom prst="rect">
            <a:avLst/>
          </a:prstGeom>
          <a:noFill/>
          <a:ln w="9525">
            <a:noFill/>
            <a:miter lim="800000"/>
            <a:headEnd/>
            <a:tailEnd/>
          </a:ln>
          <a:effectLst/>
        </p:spPr>
      </p:pic>
      <p:sp>
        <p:nvSpPr>
          <p:cNvPr id="2" name="矩形 1"/>
          <p:cNvSpPr/>
          <p:nvPr/>
        </p:nvSpPr>
        <p:spPr>
          <a:xfrm>
            <a:off x="1357290" y="5500702"/>
            <a:ext cx="6552728" cy="461665"/>
          </a:xfrm>
          <a:prstGeom prst="rect">
            <a:avLst/>
          </a:prstGeom>
        </p:spPr>
        <p:txBody>
          <a:bodyPr wrap="square">
            <a:spAutoFit/>
          </a:bodyPr>
          <a:lstStyle/>
          <a:p>
            <a:r>
              <a:rPr lang="en-US" altLang="zh-CN" dirty="0">
                <a:solidFill>
                  <a:schemeClr val="hlink"/>
                </a:solidFill>
              </a:rPr>
              <a:t>Figure </a:t>
            </a:r>
            <a:r>
              <a:rPr lang="en-US" altLang="zh-CN" dirty="0"/>
              <a:t>Components of PCM encoder</a:t>
            </a:r>
            <a:endParaRPr lang="zh-CN" altLang="en-US" dirty="0"/>
          </a:p>
        </p:txBody>
      </p:sp>
      <p:sp>
        <p:nvSpPr>
          <p:cNvPr id="5" name="矩形 4"/>
          <p:cNvSpPr/>
          <p:nvPr/>
        </p:nvSpPr>
        <p:spPr>
          <a:xfrm>
            <a:off x="2857488" y="3214686"/>
            <a:ext cx="697627" cy="400110"/>
          </a:xfrm>
          <a:prstGeom prst="rect">
            <a:avLst/>
          </a:prstGeom>
        </p:spPr>
        <p:txBody>
          <a:bodyPr wrap="none">
            <a:spAutoFit/>
          </a:bodyPr>
          <a:lstStyle/>
          <a:p>
            <a:pPr eaLnBrk="1" hangingPunct="1"/>
            <a:r>
              <a:rPr lang="zh-CN" altLang="en-US" sz="2000" dirty="0">
                <a:solidFill>
                  <a:srgbClr val="FF0000"/>
                </a:solidFill>
              </a:rPr>
              <a:t>采样</a:t>
            </a:r>
            <a:endParaRPr lang="zh-CN" altLang="zh-CN" sz="2000" dirty="0">
              <a:solidFill>
                <a:srgbClr val="FF0000"/>
              </a:solidFill>
            </a:endParaRPr>
          </a:p>
        </p:txBody>
      </p:sp>
      <p:sp>
        <p:nvSpPr>
          <p:cNvPr id="6" name="矩形 5"/>
          <p:cNvSpPr/>
          <p:nvPr/>
        </p:nvSpPr>
        <p:spPr>
          <a:xfrm>
            <a:off x="4437274" y="3214686"/>
            <a:ext cx="697627" cy="400110"/>
          </a:xfrm>
          <a:prstGeom prst="rect">
            <a:avLst/>
          </a:prstGeom>
        </p:spPr>
        <p:txBody>
          <a:bodyPr wrap="none">
            <a:spAutoFit/>
          </a:bodyPr>
          <a:lstStyle/>
          <a:p>
            <a:pPr eaLnBrk="1" hangingPunct="1"/>
            <a:r>
              <a:rPr lang="zh-CN" altLang="en-US" sz="2000" dirty="0">
                <a:solidFill>
                  <a:srgbClr val="FF0000"/>
                </a:solidFill>
              </a:rPr>
              <a:t>量化</a:t>
            </a:r>
            <a:endParaRPr lang="zh-CN" altLang="zh-CN" sz="2000" dirty="0">
              <a:solidFill>
                <a:srgbClr val="FF0000"/>
              </a:solidFill>
            </a:endParaRPr>
          </a:p>
        </p:txBody>
      </p:sp>
      <p:sp>
        <p:nvSpPr>
          <p:cNvPr id="7" name="矩形 6"/>
          <p:cNvSpPr/>
          <p:nvPr/>
        </p:nvSpPr>
        <p:spPr>
          <a:xfrm>
            <a:off x="6072198" y="3214686"/>
            <a:ext cx="697627" cy="400110"/>
          </a:xfrm>
          <a:prstGeom prst="rect">
            <a:avLst/>
          </a:prstGeom>
        </p:spPr>
        <p:txBody>
          <a:bodyPr wrap="none">
            <a:spAutoFit/>
          </a:bodyPr>
          <a:lstStyle/>
          <a:p>
            <a:pPr eaLnBrk="1" hangingPunct="1"/>
            <a:r>
              <a:rPr lang="zh-CN" altLang="en-US" sz="2000" dirty="0">
                <a:solidFill>
                  <a:srgbClr val="FF0000"/>
                </a:solidFill>
              </a:rPr>
              <a:t>编码</a:t>
            </a:r>
            <a:endParaRPr lang="zh-CN" altLang="zh-CN" sz="2000" dirty="0">
              <a:solidFill>
                <a:srgbClr val="FF0000"/>
              </a:solidFill>
            </a:endParaRPr>
          </a:p>
        </p:txBody>
      </p:sp>
      <p:sp>
        <p:nvSpPr>
          <p:cNvPr id="8" name="矩形 7"/>
          <p:cNvSpPr/>
          <p:nvPr/>
        </p:nvSpPr>
        <p:spPr>
          <a:xfrm>
            <a:off x="5214942" y="3786190"/>
            <a:ext cx="3591241" cy="369332"/>
          </a:xfrm>
          <a:prstGeom prst="rect">
            <a:avLst/>
          </a:prstGeom>
        </p:spPr>
        <p:txBody>
          <a:bodyPr wrap="none">
            <a:spAutoFit/>
          </a:bodyPr>
          <a:lstStyle/>
          <a:p>
            <a:r>
              <a:rPr lang="en-US" altLang="zh-CN" sz="1800" dirty="0"/>
              <a:t>PAM: Pulse Amplitude Modulation</a:t>
            </a:r>
            <a:endParaRPr lang="zh-CN" altLang="en-US" sz="1800" dirty="0"/>
          </a:p>
        </p:txBody>
      </p:sp>
      <p:sp>
        <p:nvSpPr>
          <p:cNvPr id="9" name="矩形 8"/>
          <p:cNvSpPr/>
          <p:nvPr/>
        </p:nvSpPr>
        <p:spPr>
          <a:xfrm>
            <a:off x="5143504" y="4214818"/>
            <a:ext cx="3786214" cy="969496"/>
          </a:xfrm>
          <a:prstGeom prst="rect">
            <a:avLst/>
          </a:prstGeom>
        </p:spPr>
        <p:txBody>
          <a:bodyPr wrap="square">
            <a:spAutoFit/>
          </a:bodyPr>
          <a:lstStyle/>
          <a:p>
            <a:pPr algn="l" eaLnBrk="1" hangingPunct="1"/>
            <a:r>
              <a:rPr lang="en-US" altLang="zh-CN" sz="1900" dirty="0"/>
              <a:t>An </a:t>
            </a:r>
            <a:r>
              <a:rPr lang="en-US" altLang="zh-CN" sz="1900" dirty="0">
                <a:solidFill>
                  <a:srgbClr val="FF0000"/>
                </a:solidFill>
              </a:rPr>
              <a:t>analog </a:t>
            </a:r>
            <a:r>
              <a:rPr lang="en-US" altLang="zh-CN" sz="1900" dirty="0"/>
              <a:t>signal</a:t>
            </a:r>
            <a:r>
              <a:rPr lang="en-US" altLang="zh-CN" sz="1900" dirty="0">
                <a:solidFill>
                  <a:srgbClr val="FF0000"/>
                </a:solidFill>
              </a:rPr>
              <a:t> </a:t>
            </a:r>
            <a:r>
              <a:rPr lang="en-US" altLang="zh-CN" sz="1900" dirty="0"/>
              <a:t>has </a:t>
            </a:r>
            <a:r>
              <a:rPr lang="en-US" altLang="zh-CN" sz="1900" dirty="0">
                <a:solidFill>
                  <a:srgbClr val="FF0000"/>
                </a:solidFill>
              </a:rPr>
              <a:t>infinitely many </a:t>
            </a:r>
            <a:r>
              <a:rPr lang="en-US" altLang="zh-CN" sz="1900" dirty="0"/>
              <a:t>levels of intensity over a period of time. </a:t>
            </a:r>
            <a:endParaRPr lang="zh-CN" altLang="zh-CN"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down)">
                                      <p:cBhvr>
                                        <p:cTn id="2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6790" name="Picture 6"/>
          <p:cNvPicPr>
            <a:picLocks noChangeAspect="1" noChangeArrowheads="1"/>
          </p:cNvPicPr>
          <p:nvPr/>
        </p:nvPicPr>
        <p:blipFill>
          <a:blip r:embed="rId3" cstate="print"/>
          <a:srcRect/>
          <a:stretch>
            <a:fillRect/>
          </a:stretch>
        </p:blipFill>
        <p:spPr bwMode="auto">
          <a:xfrm>
            <a:off x="355600" y="1700808"/>
            <a:ext cx="8510588" cy="3375025"/>
          </a:xfrm>
          <a:prstGeom prst="rect">
            <a:avLst/>
          </a:prstGeom>
          <a:noFill/>
          <a:ln w="9525">
            <a:noFill/>
            <a:miter lim="800000"/>
            <a:headEnd/>
            <a:tailEnd/>
          </a:ln>
          <a:effectLst/>
        </p:spPr>
      </p:pic>
      <p:sp>
        <p:nvSpPr>
          <p:cNvPr id="5" name="标题 4"/>
          <p:cNvSpPr>
            <a:spLocks noGrp="1"/>
          </p:cNvSpPr>
          <p:nvPr>
            <p:ph type="title"/>
          </p:nvPr>
        </p:nvSpPr>
        <p:spPr/>
        <p:txBody>
          <a:bodyPr/>
          <a:lstStyle/>
          <a:p>
            <a:r>
              <a:rPr lang="en-US" altLang="zh-CN" dirty="0"/>
              <a:t>1. </a:t>
            </a:r>
            <a:r>
              <a:rPr lang="zh-CN" altLang="en-US" dirty="0"/>
              <a:t>脉码调制 </a:t>
            </a:r>
            <a:r>
              <a:rPr lang="en-US" altLang="zh-CN" dirty="0"/>
              <a:t>PCM </a:t>
            </a:r>
            <a:r>
              <a:rPr lang="zh-CN" altLang="en-US" dirty="0"/>
              <a:t>体制</a:t>
            </a:r>
          </a:p>
        </p:txBody>
      </p:sp>
      <p:sp>
        <p:nvSpPr>
          <p:cNvPr id="2" name="矩形 1"/>
          <p:cNvSpPr/>
          <p:nvPr/>
        </p:nvSpPr>
        <p:spPr>
          <a:xfrm>
            <a:off x="1478546" y="5589240"/>
            <a:ext cx="6264696" cy="461665"/>
          </a:xfrm>
          <a:prstGeom prst="rect">
            <a:avLst/>
          </a:prstGeom>
        </p:spPr>
        <p:txBody>
          <a:bodyPr wrap="square">
            <a:spAutoFit/>
          </a:bodyPr>
          <a:lstStyle/>
          <a:p>
            <a:r>
              <a:rPr lang="en-US" altLang="zh-CN" dirty="0">
                <a:solidFill>
                  <a:schemeClr val="hlink"/>
                </a:solidFill>
              </a:rPr>
              <a:t>Figure </a:t>
            </a:r>
            <a:r>
              <a:rPr lang="en-US" altLang="zh-CN" dirty="0"/>
              <a:t>Components of a PCM decoder</a:t>
            </a:r>
            <a:endParaRPr lang="zh-CN" altLang="en-US" dirty="0"/>
          </a:p>
        </p:txBody>
      </p:sp>
      <p:sp>
        <p:nvSpPr>
          <p:cNvPr id="6" name="矩形 5"/>
          <p:cNvSpPr/>
          <p:nvPr/>
        </p:nvSpPr>
        <p:spPr>
          <a:xfrm>
            <a:off x="2500298" y="1876000"/>
            <a:ext cx="1564788" cy="323165"/>
          </a:xfrm>
          <a:prstGeom prst="rect">
            <a:avLst/>
          </a:prstGeom>
        </p:spPr>
        <p:txBody>
          <a:bodyPr wrap="none">
            <a:spAutoFit/>
          </a:bodyPr>
          <a:lstStyle/>
          <a:p>
            <a:r>
              <a:rPr lang="en-US" altLang="zh-CN" sz="1500" dirty="0">
                <a:solidFill>
                  <a:srgbClr val="FF0000"/>
                </a:solidFill>
              </a:rPr>
              <a:t>Sample duration</a:t>
            </a:r>
            <a:endParaRPr lang="zh-CN" altLang="en-US" sz="1500" dirty="0">
              <a:solidFill>
                <a:srgbClr val="FF0000"/>
              </a:solidFill>
            </a:endParaRPr>
          </a:p>
        </p:txBody>
      </p:sp>
    </p:spTree>
    <p:extLst>
      <p:ext uri="{BB962C8B-B14F-4D97-AF65-F5344CB8AC3E}">
        <p14:creationId xmlns="" xmlns:p14="http://schemas.microsoft.com/office/powerpoint/2010/main" val="312480011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2694" name="Picture 6"/>
          <p:cNvPicPr>
            <a:picLocks noChangeAspect="1" noChangeArrowheads="1"/>
          </p:cNvPicPr>
          <p:nvPr/>
        </p:nvPicPr>
        <p:blipFill>
          <a:blip r:embed="rId3" cstate="print"/>
          <a:srcRect/>
          <a:stretch>
            <a:fillRect/>
          </a:stretch>
        </p:blipFill>
        <p:spPr bwMode="auto">
          <a:xfrm>
            <a:off x="638175" y="1484784"/>
            <a:ext cx="8001000" cy="3933825"/>
          </a:xfrm>
          <a:prstGeom prst="rect">
            <a:avLst/>
          </a:prstGeom>
          <a:noFill/>
          <a:ln w="9525">
            <a:noFill/>
            <a:miter lim="800000"/>
            <a:headEnd/>
            <a:tailEnd/>
          </a:ln>
          <a:effectLst/>
        </p:spPr>
      </p:pic>
      <p:sp>
        <p:nvSpPr>
          <p:cNvPr id="882695" name="Rectangle 7"/>
          <p:cNvSpPr>
            <a:spLocks noGrp="1" noChangeArrowheads="1"/>
          </p:cNvSpPr>
          <p:nvPr>
            <p:ph type="title"/>
          </p:nvPr>
        </p:nvSpPr>
        <p:spPr/>
        <p:txBody>
          <a:bodyPr/>
          <a:lstStyle/>
          <a:p>
            <a:r>
              <a:rPr lang="en-US" altLang="zh-CN" dirty="0"/>
              <a:t>Nyquist Sampling Rate</a:t>
            </a:r>
            <a:endParaRPr lang="zh-CN" altLang="en-US" i="1" dirty="0"/>
          </a:p>
        </p:txBody>
      </p:sp>
      <p:sp>
        <p:nvSpPr>
          <p:cNvPr id="882697" name="Rectangle 9"/>
          <p:cNvSpPr>
            <a:spLocks noGrp="1" noChangeArrowheads="1"/>
          </p:cNvSpPr>
          <p:nvPr>
            <p:ph type="body" idx="1"/>
          </p:nvPr>
        </p:nvSpPr>
        <p:spPr>
          <a:xfrm>
            <a:off x="457200" y="5661248"/>
            <a:ext cx="8362950" cy="457200"/>
          </a:xfrm>
        </p:spPr>
        <p:txBody>
          <a:bodyPr/>
          <a:lstStyle/>
          <a:p>
            <a:pPr algn="ctr">
              <a:spcBef>
                <a:spcPct val="0"/>
              </a:spcBef>
              <a:buClrTx/>
              <a:buNone/>
            </a:pPr>
            <a:r>
              <a:rPr lang="en-US" altLang="zh-CN" sz="2200" dirty="0">
                <a:solidFill>
                  <a:schemeClr val="hlink"/>
                </a:solidFill>
              </a:rPr>
              <a:t>Figure </a:t>
            </a:r>
            <a:r>
              <a:rPr lang="en-US" altLang="zh-CN" sz="2200" dirty="0"/>
              <a:t>Nyquist sampling rate for low-pass and bandpass signals</a:t>
            </a:r>
            <a:endParaRPr lang="zh-CN" altLang="en-US" sz="2200" dirty="0"/>
          </a:p>
        </p:txBody>
      </p:sp>
    </p:spTree>
    <p:extLst>
      <p:ext uri="{BB962C8B-B14F-4D97-AF65-F5344CB8AC3E}">
        <p14:creationId xmlns="" xmlns:p14="http://schemas.microsoft.com/office/powerpoint/2010/main" val="70381009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1670" name="Picture 6"/>
          <p:cNvPicPr>
            <a:picLocks noChangeAspect="1" noChangeArrowheads="1"/>
          </p:cNvPicPr>
          <p:nvPr/>
        </p:nvPicPr>
        <p:blipFill>
          <a:blip r:embed="rId3" cstate="print"/>
          <a:srcRect/>
          <a:stretch>
            <a:fillRect/>
          </a:stretch>
        </p:blipFill>
        <p:spPr bwMode="auto">
          <a:xfrm>
            <a:off x="215953" y="1643050"/>
            <a:ext cx="8356575" cy="4429156"/>
          </a:xfrm>
          <a:prstGeom prst="rect">
            <a:avLst/>
          </a:prstGeom>
          <a:noFill/>
          <a:ln w="9525">
            <a:noFill/>
            <a:miter lim="800000"/>
            <a:headEnd/>
            <a:tailEnd/>
          </a:ln>
          <a:effectLst/>
        </p:spPr>
      </p:pic>
      <p:sp>
        <p:nvSpPr>
          <p:cNvPr id="881673" name="Rectangle 9"/>
          <p:cNvSpPr>
            <a:spLocks noGrp="1" noChangeArrowheads="1"/>
          </p:cNvSpPr>
          <p:nvPr>
            <p:ph type="title"/>
          </p:nvPr>
        </p:nvSpPr>
        <p:spPr/>
        <p:txBody>
          <a:bodyPr/>
          <a:lstStyle/>
          <a:p>
            <a:r>
              <a:rPr lang="en-US" altLang="zh-CN" dirty="0">
                <a:latin typeface="+mn-lt"/>
              </a:rPr>
              <a:t>Three different sampling methods for PCM</a:t>
            </a:r>
            <a:endParaRPr lang="zh-CN" altLang="en-US" dirty="0">
              <a:latin typeface="+mn-lt"/>
            </a:endParaRPr>
          </a:p>
        </p:txBody>
      </p:sp>
      <p:sp>
        <p:nvSpPr>
          <p:cNvPr id="5" name="矩形 4"/>
          <p:cNvSpPr/>
          <p:nvPr/>
        </p:nvSpPr>
        <p:spPr>
          <a:xfrm>
            <a:off x="3929058" y="996719"/>
            <a:ext cx="5072098" cy="646331"/>
          </a:xfrm>
          <a:prstGeom prst="rect">
            <a:avLst/>
          </a:prstGeom>
        </p:spPr>
        <p:txBody>
          <a:bodyPr wrap="square">
            <a:spAutoFit/>
          </a:bodyPr>
          <a:lstStyle/>
          <a:p>
            <a:r>
              <a:rPr lang="en-US" altLang="zh-CN" sz="1800" dirty="0"/>
              <a:t>A high-speed switch is turned on for </a:t>
            </a:r>
            <a:r>
              <a:rPr lang="en-US" altLang="zh-CN" sz="1800" dirty="0">
                <a:solidFill>
                  <a:srgbClr val="FF0000"/>
                </a:solidFill>
              </a:rPr>
              <a:t>only</a:t>
            </a:r>
            <a:r>
              <a:rPr lang="en-US" altLang="zh-CN" sz="1800" dirty="0"/>
              <a:t> the small period of time </a:t>
            </a:r>
            <a:r>
              <a:rPr lang="en-US" altLang="zh-CN" sz="1800" dirty="0">
                <a:solidFill>
                  <a:srgbClr val="FF0000"/>
                </a:solidFill>
              </a:rPr>
              <a:t>when</a:t>
            </a:r>
            <a:r>
              <a:rPr lang="en-US" altLang="zh-CN" sz="1800" dirty="0"/>
              <a:t> the sampling occurs</a:t>
            </a:r>
            <a:endParaRPr lang="zh-CN" altLang="en-US" sz="1800" dirty="0"/>
          </a:p>
        </p:txBody>
      </p:sp>
      <p:sp>
        <p:nvSpPr>
          <p:cNvPr id="6" name="矩形 5"/>
          <p:cNvSpPr/>
          <p:nvPr/>
        </p:nvSpPr>
        <p:spPr>
          <a:xfrm>
            <a:off x="6429388" y="4429132"/>
            <a:ext cx="2643206" cy="1323439"/>
          </a:xfrm>
          <a:prstGeom prst="rect">
            <a:avLst/>
          </a:prstGeom>
        </p:spPr>
        <p:txBody>
          <a:bodyPr wrap="square">
            <a:spAutoFit/>
          </a:bodyPr>
          <a:lstStyle/>
          <a:p>
            <a:pPr algn="l"/>
            <a:r>
              <a:rPr lang="en-US" altLang="zh-CN" sz="1600" dirty="0"/>
              <a:t>The most common sampling method, called </a:t>
            </a:r>
            <a:r>
              <a:rPr lang="en-US" altLang="zh-CN" sz="1600" dirty="0">
                <a:solidFill>
                  <a:schemeClr val="hlink"/>
                </a:solidFill>
              </a:rPr>
              <a:t>sample </a:t>
            </a:r>
            <a:r>
              <a:rPr lang="en-US" altLang="zh-CN" sz="1600" dirty="0"/>
              <a:t>and</a:t>
            </a:r>
            <a:r>
              <a:rPr lang="en-US" altLang="zh-CN" sz="1600" dirty="0">
                <a:solidFill>
                  <a:schemeClr val="hlink"/>
                </a:solidFill>
              </a:rPr>
              <a:t> hold</a:t>
            </a:r>
            <a:r>
              <a:rPr lang="en-US" altLang="zh-CN" sz="1600" dirty="0"/>
              <a:t>, however, create </a:t>
            </a:r>
            <a:r>
              <a:rPr lang="en-US" altLang="zh-CN" sz="1600" dirty="0">
                <a:solidFill>
                  <a:srgbClr val="FF0000"/>
                </a:solidFill>
              </a:rPr>
              <a:t>flat-top</a:t>
            </a:r>
            <a:r>
              <a:rPr lang="en-US" altLang="zh-CN" sz="1600" dirty="0"/>
              <a:t> (</a:t>
            </a:r>
            <a:r>
              <a:rPr lang="zh-CN" altLang="en-US" sz="1600" dirty="0"/>
              <a:t>方顶</a:t>
            </a:r>
            <a:r>
              <a:rPr lang="en-US" altLang="zh-CN" sz="1600" dirty="0"/>
              <a:t>) samples by using a circuit. </a:t>
            </a:r>
            <a:endParaRPr lang="zh-CN" altLang="en-US" sz="1600" dirty="0"/>
          </a:p>
        </p:txBody>
      </p:sp>
    </p:spTree>
    <p:extLst>
      <p:ext uri="{BB962C8B-B14F-4D97-AF65-F5344CB8AC3E}">
        <p14:creationId xmlns="" xmlns:p14="http://schemas.microsoft.com/office/powerpoint/2010/main" val="5748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744" name="Picture 8"/>
          <p:cNvPicPr>
            <a:picLocks noChangeAspect="1" noChangeArrowheads="1"/>
          </p:cNvPicPr>
          <p:nvPr/>
        </p:nvPicPr>
        <p:blipFill>
          <a:blip r:embed="rId3" cstate="print"/>
          <a:srcRect/>
          <a:stretch>
            <a:fillRect/>
          </a:stretch>
        </p:blipFill>
        <p:spPr bwMode="auto">
          <a:xfrm>
            <a:off x="899592" y="980728"/>
            <a:ext cx="7620000" cy="5156200"/>
          </a:xfrm>
          <a:prstGeom prst="rect">
            <a:avLst/>
          </a:prstGeom>
          <a:noFill/>
          <a:ln w="9525">
            <a:noFill/>
            <a:miter lim="800000"/>
            <a:headEnd/>
            <a:tailEnd/>
          </a:ln>
          <a:effectLst/>
        </p:spPr>
      </p:pic>
      <p:sp>
        <p:nvSpPr>
          <p:cNvPr id="884747" name="Rectangle 11"/>
          <p:cNvSpPr>
            <a:spLocks noGrp="1" noChangeArrowheads="1"/>
          </p:cNvSpPr>
          <p:nvPr>
            <p:ph type="title"/>
          </p:nvPr>
        </p:nvSpPr>
        <p:spPr/>
        <p:txBody>
          <a:bodyPr/>
          <a:lstStyle/>
          <a:p>
            <a:r>
              <a:rPr lang="en-US" altLang="zh-CN" dirty="0">
                <a:ea typeface="+mn-ea"/>
              </a:rPr>
              <a:t>Sampling of a clock with only one hand</a:t>
            </a:r>
            <a:endParaRPr lang="zh-CN" altLang="en-US" dirty="0">
              <a:ea typeface="+mn-ea"/>
            </a:endParaRPr>
          </a:p>
        </p:txBody>
      </p:sp>
      <p:sp>
        <p:nvSpPr>
          <p:cNvPr id="4" name="矩形 3"/>
          <p:cNvSpPr/>
          <p:nvPr/>
        </p:nvSpPr>
        <p:spPr>
          <a:xfrm>
            <a:off x="4390634" y="4071942"/>
            <a:ext cx="2681696" cy="369332"/>
          </a:xfrm>
          <a:prstGeom prst="rect">
            <a:avLst/>
          </a:prstGeom>
        </p:spPr>
        <p:txBody>
          <a:bodyPr wrap="none">
            <a:spAutoFit/>
          </a:bodyPr>
          <a:lstStyle/>
          <a:p>
            <a:r>
              <a:rPr lang="en-US" altLang="zh-CN" sz="1800" dirty="0"/>
              <a:t>Sample Period T</a:t>
            </a:r>
            <a:r>
              <a:rPr lang="en-US" altLang="zh-CN" sz="1800" baseline="-25000" dirty="0"/>
              <a:t>s</a:t>
            </a:r>
            <a:r>
              <a:rPr lang="en-US" altLang="zh-CN" sz="1800" dirty="0"/>
              <a:t> =1/4 T</a:t>
            </a:r>
            <a:endParaRPr lang="zh-CN" altLang="en-US" sz="1800" dirty="0"/>
          </a:p>
        </p:txBody>
      </p:sp>
    </p:spTree>
    <p:extLst>
      <p:ext uri="{BB962C8B-B14F-4D97-AF65-F5344CB8AC3E}">
        <p14:creationId xmlns="" xmlns:p14="http://schemas.microsoft.com/office/powerpoint/2010/main" val="35665037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zh-CN" altLang="en-US" dirty="0"/>
              <a:t>数字传输系统</a:t>
            </a:r>
          </a:p>
        </p:txBody>
      </p:sp>
      <p:sp>
        <p:nvSpPr>
          <p:cNvPr id="113667" name="Rectangle 4"/>
          <p:cNvSpPr>
            <a:spLocks noGrp="1" noChangeArrowheads="1"/>
          </p:cNvSpPr>
          <p:nvPr>
            <p:ph type="body" idx="1"/>
          </p:nvPr>
        </p:nvSpPr>
        <p:spPr>
          <a:xfrm>
            <a:off x="330200" y="1028700"/>
            <a:ext cx="8562280" cy="5148263"/>
          </a:xfrm>
        </p:spPr>
        <p:txBody>
          <a:bodyPr/>
          <a:lstStyle/>
          <a:p>
            <a:pPr eaLnBrk="1" hangingPunct="1">
              <a:spcBef>
                <a:spcPts val="600"/>
              </a:spcBef>
            </a:pPr>
            <a:r>
              <a:rPr lang="zh-CN" altLang="en-US" dirty="0"/>
              <a:t>为了有效地利用传输线路，通常总是将许多个话路的</a:t>
            </a:r>
            <a:r>
              <a:rPr lang="en-US" altLang="zh-CN" dirty="0"/>
              <a:t>PCM</a:t>
            </a:r>
            <a:r>
              <a:rPr lang="zh-CN" altLang="en-US" dirty="0"/>
              <a:t>信号用</a:t>
            </a:r>
            <a:r>
              <a:rPr lang="zh-CN" altLang="en-US" dirty="0">
                <a:solidFill>
                  <a:srgbClr val="FF0000"/>
                </a:solidFill>
              </a:rPr>
              <a:t>时分复用</a:t>
            </a:r>
            <a:r>
              <a:rPr lang="en-US" altLang="zh-CN" dirty="0">
                <a:solidFill>
                  <a:srgbClr val="FF0000"/>
                </a:solidFill>
              </a:rPr>
              <a:t>TDM</a:t>
            </a:r>
            <a:r>
              <a:rPr lang="zh-CN" altLang="en-US" dirty="0"/>
              <a:t>的方法</a:t>
            </a:r>
            <a:r>
              <a:rPr lang="zh-CN" altLang="en-US" dirty="0">
                <a:solidFill>
                  <a:srgbClr val="FF0000"/>
                </a:solidFill>
              </a:rPr>
              <a:t>装成帧</a:t>
            </a:r>
            <a:r>
              <a:rPr lang="en-US" altLang="zh-CN" dirty="0"/>
              <a:t>(</a:t>
            </a:r>
            <a:r>
              <a:rPr lang="zh-CN" altLang="en-US" dirty="0"/>
              <a:t>即时分复用帧</a:t>
            </a:r>
            <a:r>
              <a:rPr lang="en-US" altLang="zh-CN" dirty="0"/>
              <a:t>)</a:t>
            </a:r>
            <a:r>
              <a:rPr lang="zh-CN" altLang="en-US" dirty="0"/>
              <a:t>，然后在送往线路上一帧接一帧地 </a:t>
            </a:r>
            <a:r>
              <a:rPr lang="en-US" altLang="zh-CN" dirty="0"/>
              <a:t>(frame by frame) </a:t>
            </a:r>
            <a:r>
              <a:rPr lang="zh-CN" altLang="en-US" dirty="0"/>
              <a:t>传输。 </a:t>
            </a:r>
          </a:p>
          <a:p>
            <a:pPr eaLnBrk="1" hangingPunct="1">
              <a:spcBef>
                <a:spcPts val="600"/>
              </a:spcBef>
            </a:pPr>
            <a:endParaRPr lang="zh-CN" altLang="en-US" dirty="0"/>
          </a:p>
          <a:p>
            <a:pPr eaLnBrk="1" hangingPunct="1">
              <a:spcBef>
                <a:spcPts val="600"/>
              </a:spcBef>
            </a:pPr>
            <a:r>
              <a:rPr lang="zh-CN" altLang="en-US" dirty="0"/>
              <a:t>注意，时分复用</a:t>
            </a:r>
            <a:r>
              <a:rPr lang="zh-CN" altLang="en-US" dirty="0">
                <a:solidFill>
                  <a:srgbClr val="FF0000"/>
                </a:solidFill>
              </a:rPr>
              <a:t>是</a:t>
            </a:r>
            <a:r>
              <a:rPr lang="zh-CN" altLang="en-US" dirty="0"/>
              <a:t>所有的用户在不同的时间，即在分配自己的专用时隙</a:t>
            </a:r>
            <a:r>
              <a:rPr lang="en-US" altLang="zh-CN" dirty="0"/>
              <a:t>(slot) </a:t>
            </a:r>
            <a:r>
              <a:rPr lang="zh-CN" altLang="en-US" dirty="0">
                <a:solidFill>
                  <a:srgbClr val="FF0000"/>
                </a:solidFill>
              </a:rPr>
              <a:t>占用</a:t>
            </a:r>
            <a:r>
              <a:rPr lang="zh-CN" altLang="en-US" dirty="0"/>
              <a:t>大家</a:t>
            </a:r>
            <a:r>
              <a:rPr lang="zh-CN" altLang="en-US" dirty="0">
                <a:solidFill>
                  <a:srgbClr val="FF0000"/>
                </a:solidFill>
              </a:rPr>
              <a:t>共享的公共的</a:t>
            </a:r>
            <a:r>
              <a:rPr lang="zh-CN" altLang="en-US" dirty="0"/>
              <a:t>信道 </a:t>
            </a:r>
            <a:r>
              <a:rPr lang="en-US" altLang="zh-CN" dirty="0"/>
              <a:t>(</a:t>
            </a:r>
            <a:r>
              <a:rPr lang="zh-CN" altLang="en-US" dirty="0"/>
              <a:t>因而不会发生干扰</a:t>
            </a:r>
            <a:r>
              <a:rPr lang="en-US" altLang="zh-CN" dirty="0"/>
              <a:t>)</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但从频率域来看，大家所占用的频率范围却都是一样的。</a:t>
            </a:r>
          </a:p>
          <a:p>
            <a:pPr eaLnBrk="1" hangingPunct="1">
              <a:spcBef>
                <a:spcPts val="600"/>
              </a:spcBef>
            </a:pPr>
            <a:endParaRPr lang="en-US" altLang="zh-CN" dirty="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7539" name="Picture 3"/>
          <p:cNvPicPr>
            <a:picLocks noChangeAspect="1" noChangeArrowheads="1"/>
          </p:cNvPicPr>
          <p:nvPr/>
        </p:nvPicPr>
        <p:blipFill>
          <a:blip r:embed="rId4" cstate="print"/>
          <a:srcRect/>
          <a:stretch>
            <a:fillRect/>
          </a:stretch>
        </p:blipFill>
        <p:spPr bwMode="auto">
          <a:xfrm>
            <a:off x="479425" y="1268760"/>
            <a:ext cx="8296275" cy="359750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a:t>T1 </a:t>
            </a:r>
            <a:r>
              <a:rPr lang="en-US" altLang="zh-CN" dirty="0">
                <a:latin typeface="宋体" panose="02010600030101010101" pitchFamily="2" charset="-122"/>
                <a:ea typeface="宋体" panose="02010600030101010101" pitchFamily="2" charset="-122"/>
              </a:rPr>
              <a:t>—</a:t>
            </a:r>
            <a:r>
              <a:rPr lang="zh-CN" altLang="en-US" dirty="0"/>
              <a:t>北美的</a:t>
            </a:r>
            <a:r>
              <a:rPr lang="en-US" altLang="zh-CN" dirty="0"/>
              <a:t>24</a:t>
            </a:r>
            <a:r>
              <a:rPr lang="zh-CN" altLang="en-US" dirty="0"/>
              <a:t>路</a:t>
            </a:r>
            <a:r>
              <a:rPr lang="en-US" altLang="zh-CN" dirty="0"/>
              <a:t>PCM</a:t>
            </a:r>
            <a:endParaRPr lang="zh-CN" altLang="en-US" dirty="0"/>
          </a:p>
        </p:txBody>
      </p:sp>
      <p:sp>
        <p:nvSpPr>
          <p:cNvPr id="3" name="矩形 2"/>
          <p:cNvSpPr/>
          <p:nvPr/>
        </p:nvSpPr>
        <p:spPr>
          <a:xfrm>
            <a:off x="1857356" y="5143512"/>
            <a:ext cx="902811" cy="307777"/>
          </a:xfrm>
          <a:prstGeom prst="rect">
            <a:avLst/>
          </a:prstGeom>
        </p:spPr>
        <p:txBody>
          <a:bodyPr wrap="none">
            <a:spAutoFit/>
          </a:bodyPr>
          <a:lstStyle/>
          <a:p>
            <a:r>
              <a:rPr lang="zh-CN" altLang="en-US" sz="1400" dirty="0"/>
              <a:t>信令编码</a:t>
            </a:r>
          </a:p>
        </p:txBody>
      </p:sp>
      <p:graphicFrame>
        <p:nvGraphicFramePr>
          <p:cNvPr id="6" name="对象 5"/>
          <p:cNvGraphicFramePr>
            <a:graphicFrameLocks noChangeAspect="1"/>
          </p:cNvGraphicFramePr>
          <p:nvPr>
            <p:extLst>
              <p:ext uri="{D42A27DB-BD31-4B8C-83A1-F6EECF244321}">
                <p14:modId xmlns="" xmlns:p14="http://schemas.microsoft.com/office/powerpoint/2010/main" val="2711588992"/>
              </p:ext>
            </p:extLst>
          </p:nvPr>
        </p:nvGraphicFramePr>
        <p:xfrm>
          <a:off x="704850" y="5643563"/>
          <a:ext cx="7024688" cy="393700"/>
        </p:xfrm>
        <a:graphic>
          <a:graphicData uri="http://schemas.openxmlformats.org/presentationml/2006/ole">
            <p:oleObj spid="_x0000_s16467" name="Equation" r:id="rId5" imgW="86258400" imgH="4876800" progId="Equation.DSMT4">
              <p:embed/>
            </p:oleObj>
          </a:graphicData>
        </a:graphic>
      </p:graphicFrame>
    </p:spTree>
    <p:extLst>
      <p:ext uri="{BB962C8B-B14F-4D97-AF65-F5344CB8AC3E}">
        <p14:creationId xmlns="" xmlns:p14="http://schemas.microsoft.com/office/powerpoint/2010/main" val="114770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p:cNvPicPr>
            <a:picLocks noChangeAspect="1" noChangeArrowheads="1"/>
          </p:cNvPicPr>
          <p:nvPr/>
        </p:nvPicPr>
        <p:blipFill>
          <a:blip r:embed="rId3" cstate="print"/>
          <a:srcRect/>
          <a:stretch>
            <a:fillRect/>
          </a:stretch>
        </p:blipFill>
        <p:spPr bwMode="auto">
          <a:xfrm>
            <a:off x="968375" y="1447800"/>
            <a:ext cx="7056438" cy="4619625"/>
          </a:xfrm>
          <a:prstGeom prst="rect">
            <a:avLst/>
          </a:prstGeom>
          <a:noFill/>
          <a:ln w="9525">
            <a:noFill/>
            <a:miter lim="800000"/>
            <a:headEnd/>
            <a:tailEnd/>
          </a:ln>
        </p:spPr>
      </p:pic>
      <p:sp>
        <p:nvSpPr>
          <p:cNvPr id="19459" name="Rectangle 5"/>
          <p:cNvSpPr>
            <a:spLocks noGrp="1" noChangeArrowheads="1"/>
          </p:cNvSpPr>
          <p:nvPr>
            <p:ph type="title"/>
          </p:nvPr>
        </p:nvSpPr>
        <p:spPr/>
        <p:txBody>
          <a:bodyPr/>
          <a:lstStyle/>
          <a:p>
            <a:pPr eaLnBrk="1" hangingPunct="1"/>
            <a:r>
              <a:rPr lang="en-US" altLang="zh-CN" sz="2400" dirty="0">
                <a:latin typeface="Gill Sans MT" panose="020B0502020104020203" pitchFamily="34" charset="0"/>
              </a:rPr>
              <a:t>The time-domain and frequency-domain </a:t>
            </a:r>
            <a:br>
              <a:rPr lang="en-US" altLang="zh-CN" sz="2400" dirty="0">
                <a:latin typeface="Gill Sans MT" panose="020B0502020104020203" pitchFamily="34" charset="0"/>
              </a:rPr>
            </a:br>
            <a:r>
              <a:rPr lang="en-US" altLang="zh-CN" sz="2400" dirty="0">
                <a:latin typeface="Gill Sans MT" panose="020B0502020104020203" pitchFamily="34" charset="0"/>
              </a:rPr>
              <a:t>plots of a sine wave</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3303" name="Picture 7"/>
          <p:cNvPicPr>
            <a:picLocks noChangeAspect="1" noChangeArrowheads="1"/>
          </p:cNvPicPr>
          <p:nvPr/>
        </p:nvPicPr>
        <p:blipFill>
          <a:blip r:embed="rId3" cstate="print"/>
          <a:srcRect/>
          <a:stretch>
            <a:fillRect/>
          </a:stretch>
        </p:blipFill>
        <p:spPr bwMode="auto">
          <a:xfrm>
            <a:off x="762000" y="1295400"/>
            <a:ext cx="7085013" cy="4546600"/>
          </a:xfrm>
          <a:prstGeom prst="rect">
            <a:avLst/>
          </a:prstGeom>
          <a:noFill/>
          <a:ln w="9525">
            <a:noFill/>
            <a:miter lim="800000"/>
            <a:headEnd/>
            <a:tailEnd/>
          </a:ln>
          <a:effectLst/>
        </p:spPr>
      </p:pic>
      <p:sp>
        <p:nvSpPr>
          <p:cNvPr id="823306" name="Rectangle 10"/>
          <p:cNvSpPr>
            <a:spLocks noGrp="1" noChangeArrowheads="1"/>
          </p:cNvSpPr>
          <p:nvPr>
            <p:ph type="title"/>
          </p:nvPr>
        </p:nvSpPr>
        <p:spPr/>
        <p:txBody>
          <a:bodyPr/>
          <a:lstStyle/>
          <a:p>
            <a:r>
              <a:rPr lang="en-US" altLang="zh-CN" dirty="0"/>
              <a:t>T-1 frame structure</a:t>
            </a:r>
            <a:endParaRPr lang="zh-CN" altLang="en-US" dirty="0"/>
          </a:p>
        </p:txBody>
      </p:sp>
    </p:spTree>
    <p:extLst>
      <p:ext uri="{BB962C8B-B14F-4D97-AF65-F5344CB8AC3E}">
        <p14:creationId xmlns="" xmlns:p14="http://schemas.microsoft.com/office/powerpoint/2010/main" val="2816090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reeform 2"/>
          <p:cNvSpPr>
            <a:spLocks/>
          </p:cNvSpPr>
          <p:nvPr/>
        </p:nvSpPr>
        <p:spPr bwMode="auto">
          <a:xfrm>
            <a:off x="480120" y="3644900"/>
            <a:ext cx="7640638" cy="1112838"/>
          </a:xfrm>
          <a:custGeom>
            <a:avLst/>
            <a:gdLst>
              <a:gd name="T0" fmla="*/ 0 w 4813"/>
              <a:gd name="T1" fmla="*/ 700 h 701"/>
              <a:gd name="T2" fmla="*/ 4 w 4813"/>
              <a:gd name="T3" fmla="*/ 472 h 701"/>
              <a:gd name="T4" fmla="*/ 309 w 4813"/>
              <a:gd name="T5" fmla="*/ 0 h 701"/>
              <a:gd name="T6" fmla="*/ 1761 w 4813"/>
              <a:gd name="T7" fmla="*/ 0 h 701"/>
              <a:gd name="T8" fmla="*/ 4812 w 4813"/>
              <a:gd name="T9" fmla="*/ 472 h 701"/>
              <a:gd name="T10" fmla="*/ 4812 w 4813"/>
              <a:gd name="T11" fmla="*/ 694 h 701"/>
              <a:gd name="T12" fmla="*/ 0 w 4813"/>
              <a:gd name="T13" fmla="*/ 700 h 701"/>
              <a:gd name="T14" fmla="*/ 0 60000 65536"/>
              <a:gd name="T15" fmla="*/ 0 60000 65536"/>
              <a:gd name="T16" fmla="*/ 0 60000 65536"/>
              <a:gd name="T17" fmla="*/ 0 60000 65536"/>
              <a:gd name="T18" fmla="*/ 0 60000 65536"/>
              <a:gd name="T19" fmla="*/ 0 60000 65536"/>
              <a:gd name="T20" fmla="*/ 0 60000 65536"/>
              <a:gd name="T21" fmla="*/ 0 w 4813"/>
              <a:gd name="T22" fmla="*/ 0 h 701"/>
              <a:gd name="T23" fmla="*/ 4813 w 4813"/>
              <a:gd name="T24" fmla="*/ 701 h 70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3" h="701">
                <a:moveTo>
                  <a:pt x="0" y="700"/>
                </a:moveTo>
                <a:lnTo>
                  <a:pt x="4" y="472"/>
                </a:lnTo>
                <a:lnTo>
                  <a:pt x="309" y="0"/>
                </a:lnTo>
                <a:lnTo>
                  <a:pt x="1761" y="0"/>
                </a:lnTo>
                <a:lnTo>
                  <a:pt x="4812" y="472"/>
                </a:lnTo>
                <a:lnTo>
                  <a:pt x="4812" y="694"/>
                </a:lnTo>
                <a:lnTo>
                  <a:pt x="0" y="700"/>
                </a:lnTo>
              </a:path>
            </a:pathLst>
          </a:custGeom>
          <a:solidFill>
            <a:srgbClr val="FFFF99"/>
          </a:solidFill>
          <a:ln w="9525" cap="rnd">
            <a:noFill/>
            <a:round/>
            <a:headEnd/>
            <a:tailEnd/>
          </a:ln>
        </p:spPr>
        <p:txBody>
          <a:bodyPr/>
          <a:lstStyle/>
          <a:p>
            <a:endParaRPr lang="zh-CN" altLang="en-US"/>
          </a:p>
        </p:txBody>
      </p:sp>
      <p:sp>
        <p:nvSpPr>
          <p:cNvPr id="114691" name="Rectangle 3"/>
          <p:cNvSpPr>
            <a:spLocks noGrp="1" noChangeArrowheads="1"/>
          </p:cNvSpPr>
          <p:nvPr>
            <p:ph type="title"/>
          </p:nvPr>
        </p:nvSpPr>
        <p:spPr>
          <a:noFill/>
        </p:spPr>
        <p:txBody>
          <a:bodyPr lIns="92075" tIns="46038" rIns="92075" bIns="46038" anchor="b"/>
          <a:lstStyle/>
          <a:p>
            <a:pPr eaLnBrk="1" hangingPunct="1"/>
            <a:r>
              <a:rPr lang="en-US" altLang="zh-CN" dirty="0"/>
              <a:t>E1</a:t>
            </a:r>
            <a:r>
              <a:rPr lang="en-US" altLang="zh-CN" sz="2400" dirty="0">
                <a:solidFill>
                  <a:srgbClr val="FF0000"/>
                </a:solidFill>
              </a:rPr>
              <a:t> </a:t>
            </a:r>
            <a:r>
              <a:rPr lang="en-US" altLang="zh-CN" sz="2400" dirty="0">
                <a:latin typeface="宋体" panose="02010600030101010101" pitchFamily="2" charset="-122"/>
                <a:ea typeface="宋体" panose="02010600030101010101" pitchFamily="2" charset="-122"/>
              </a:rPr>
              <a:t>— </a:t>
            </a:r>
            <a:r>
              <a:rPr lang="zh-CN" altLang="en-US" dirty="0"/>
              <a:t>欧洲的</a:t>
            </a:r>
            <a:r>
              <a:rPr lang="en-US" altLang="zh-CN" dirty="0"/>
              <a:t>30</a:t>
            </a:r>
            <a:r>
              <a:rPr lang="zh-CN" altLang="en-US" dirty="0"/>
              <a:t>路</a:t>
            </a:r>
            <a:r>
              <a:rPr lang="en-US" altLang="zh-CN" dirty="0"/>
              <a:t>PCM</a:t>
            </a:r>
            <a:endParaRPr lang="zh-CN" altLang="en-US" dirty="0"/>
          </a:p>
        </p:txBody>
      </p:sp>
      <p:grpSp>
        <p:nvGrpSpPr>
          <p:cNvPr id="114692" name="Group 4"/>
          <p:cNvGrpSpPr>
            <a:grpSpLocks/>
          </p:cNvGrpSpPr>
          <p:nvPr/>
        </p:nvGrpSpPr>
        <p:grpSpPr bwMode="auto">
          <a:xfrm>
            <a:off x="6234808" y="1365250"/>
            <a:ext cx="817562" cy="1317625"/>
            <a:chOff x="3973" y="1404"/>
            <a:chExt cx="515" cy="830"/>
          </a:xfrm>
        </p:grpSpPr>
        <p:sp>
          <p:nvSpPr>
            <p:cNvPr id="114805" name="Arc 5"/>
            <p:cNvSpPr>
              <a:spLocks/>
            </p:cNvSpPr>
            <p:nvPr/>
          </p:nvSpPr>
          <p:spPr bwMode="auto">
            <a:xfrm rot="10800000">
              <a:off x="3978" y="1821"/>
              <a:ext cx="510" cy="413"/>
            </a:xfrm>
            <a:custGeom>
              <a:avLst/>
              <a:gdLst>
                <a:gd name="T0" fmla="*/ 0 w 21600"/>
                <a:gd name="T1" fmla="*/ 412 h 21600"/>
                <a:gd name="T2" fmla="*/ 509 w 21600"/>
                <a:gd name="T3" fmla="*/ 0 h 21600"/>
                <a:gd name="T4" fmla="*/ 510 w 21600"/>
                <a:gd name="T5" fmla="*/ 41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8"/>
                  </a:moveTo>
                  <a:cubicBezTo>
                    <a:pt x="28" y="9655"/>
                    <a:pt x="9665" y="23"/>
                    <a:pt x="21558" y="0"/>
                  </a:cubicBezTo>
                </a:path>
                <a:path w="21600" h="21600" stroke="0" extrusionOk="0">
                  <a:moveTo>
                    <a:pt x="0" y="21548"/>
                  </a:moveTo>
                  <a:cubicBezTo>
                    <a:pt x="28" y="9655"/>
                    <a:pt x="9665" y="23"/>
                    <a:pt x="21558" y="0"/>
                  </a:cubicBezTo>
                  <a:lnTo>
                    <a:pt x="21600" y="21600"/>
                  </a:lnTo>
                  <a:close/>
                </a:path>
              </a:pathLst>
            </a:custGeom>
            <a:noFill/>
            <a:ln w="25400" cap="rnd">
              <a:solidFill>
                <a:srgbClr val="333399"/>
              </a:solidFill>
              <a:round/>
              <a:headEnd type="none" w="sm" len="sm"/>
              <a:tailEnd type="none" w="sm" len="sm"/>
            </a:ln>
          </p:spPr>
          <p:txBody>
            <a:bodyPr/>
            <a:lstStyle/>
            <a:p>
              <a:endParaRPr lang="zh-CN" altLang="en-US"/>
            </a:p>
          </p:txBody>
        </p:sp>
        <p:sp>
          <p:nvSpPr>
            <p:cNvPr id="114806" name="Arc 6"/>
            <p:cNvSpPr>
              <a:spLocks/>
            </p:cNvSpPr>
            <p:nvPr/>
          </p:nvSpPr>
          <p:spPr bwMode="auto">
            <a:xfrm>
              <a:off x="3973" y="1404"/>
              <a:ext cx="510" cy="413"/>
            </a:xfrm>
            <a:custGeom>
              <a:avLst/>
              <a:gdLst>
                <a:gd name="T0" fmla="*/ 0 w 21600"/>
                <a:gd name="T1" fmla="*/ 0 h 21600"/>
                <a:gd name="T2" fmla="*/ 510 w 21600"/>
                <a:gd name="T3" fmla="*/ 413 h 21600"/>
                <a:gd name="T4" fmla="*/ 0 w 21600"/>
                <a:gd name="T5" fmla="*/ 41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333399"/>
              </a:solidFill>
              <a:round/>
              <a:headEnd type="none" w="sm" len="sm"/>
              <a:tailEnd type="none" w="sm" len="sm"/>
            </a:ln>
          </p:spPr>
          <p:txBody>
            <a:bodyPr/>
            <a:lstStyle/>
            <a:p>
              <a:endParaRPr lang="zh-CN" altLang="en-US"/>
            </a:p>
          </p:txBody>
        </p:sp>
      </p:grpSp>
      <p:grpSp>
        <p:nvGrpSpPr>
          <p:cNvPr id="114693" name="Group 7"/>
          <p:cNvGrpSpPr>
            <a:grpSpLocks/>
          </p:cNvGrpSpPr>
          <p:nvPr/>
        </p:nvGrpSpPr>
        <p:grpSpPr bwMode="auto">
          <a:xfrm>
            <a:off x="1623120" y="1358900"/>
            <a:ext cx="817563" cy="1325563"/>
            <a:chOff x="1068" y="1400"/>
            <a:chExt cx="515" cy="835"/>
          </a:xfrm>
        </p:grpSpPr>
        <p:sp>
          <p:nvSpPr>
            <p:cNvPr id="114803" name="Arc 8"/>
            <p:cNvSpPr>
              <a:spLocks/>
            </p:cNvSpPr>
            <p:nvPr/>
          </p:nvSpPr>
          <p:spPr bwMode="auto">
            <a:xfrm rot="10800000">
              <a:off x="1068" y="1819"/>
              <a:ext cx="510" cy="416"/>
            </a:xfrm>
            <a:custGeom>
              <a:avLst/>
              <a:gdLst>
                <a:gd name="T0" fmla="*/ 0 w 21600"/>
                <a:gd name="T1" fmla="*/ 0 h 21600"/>
                <a:gd name="T2" fmla="*/ 510 w 21600"/>
                <a:gd name="T3" fmla="*/ 416 h 21600"/>
                <a:gd name="T4" fmla="*/ 0 w 21600"/>
                <a:gd name="T5" fmla="*/ 4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5400" cap="rnd">
              <a:solidFill>
                <a:srgbClr val="333399"/>
              </a:solidFill>
              <a:round/>
              <a:headEnd type="none" w="sm" len="sm"/>
              <a:tailEnd type="none" w="sm" len="sm"/>
            </a:ln>
          </p:spPr>
          <p:txBody>
            <a:bodyPr/>
            <a:lstStyle/>
            <a:p>
              <a:endParaRPr lang="zh-CN" altLang="en-US"/>
            </a:p>
          </p:txBody>
        </p:sp>
        <p:sp>
          <p:nvSpPr>
            <p:cNvPr id="114804" name="Arc 9"/>
            <p:cNvSpPr>
              <a:spLocks/>
            </p:cNvSpPr>
            <p:nvPr/>
          </p:nvSpPr>
          <p:spPr bwMode="auto">
            <a:xfrm>
              <a:off x="1073" y="1400"/>
              <a:ext cx="510" cy="416"/>
            </a:xfrm>
            <a:custGeom>
              <a:avLst/>
              <a:gdLst>
                <a:gd name="T0" fmla="*/ 0 w 21600"/>
                <a:gd name="T1" fmla="*/ 415 h 21600"/>
                <a:gd name="T2" fmla="*/ 509 w 21600"/>
                <a:gd name="T3" fmla="*/ 0 h 21600"/>
                <a:gd name="T4" fmla="*/ 510 w 21600"/>
                <a:gd name="T5" fmla="*/ 41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48"/>
                  </a:moveTo>
                  <a:cubicBezTo>
                    <a:pt x="28" y="9655"/>
                    <a:pt x="9665" y="23"/>
                    <a:pt x="21558" y="0"/>
                  </a:cubicBezTo>
                </a:path>
                <a:path w="21600" h="21600" stroke="0" extrusionOk="0">
                  <a:moveTo>
                    <a:pt x="0" y="21548"/>
                  </a:moveTo>
                  <a:cubicBezTo>
                    <a:pt x="28" y="9655"/>
                    <a:pt x="9665" y="23"/>
                    <a:pt x="21558" y="0"/>
                  </a:cubicBezTo>
                  <a:lnTo>
                    <a:pt x="21600" y="21600"/>
                  </a:lnTo>
                  <a:close/>
                </a:path>
              </a:pathLst>
            </a:custGeom>
            <a:noFill/>
            <a:ln w="25400" cap="rnd">
              <a:solidFill>
                <a:srgbClr val="333399"/>
              </a:solidFill>
              <a:round/>
              <a:headEnd type="none" w="sm" len="sm"/>
              <a:tailEnd type="none" w="sm" len="sm"/>
            </a:ln>
          </p:spPr>
          <p:txBody>
            <a:bodyPr/>
            <a:lstStyle/>
            <a:p>
              <a:endParaRPr lang="zh-CN" altLang="en-US"/>
            </a:p>
          </p:txBody>
        </p:sp>
      </p:grpSp>
      <p:sp>
        <p:nvSpPr>
          <p:cNvPr id="114694" name="Line 10"/>
          <p:cNvSpPr>
            <a:spLocks noChangeShapeType="1"/>
          </p:cNvSpPr>
          <p:nvPr/>
        </p:nvSpPr>
        <p:spPr bwMode="auto">
          <a:xfrm>
            <a:off x="2431158" y="1978025"/>
            <a:ext cx="3830637"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695" name="Line 11"/>
          <p:cNvSpPr>
            <a:spLocks noChangeShapeType="1"/>
          </p:cNvSpPr>
          <p:nvPr/>
        </p:nvSpPr>
        <p:spPr bwMode="auto">
          <a:xfrm flipV="1">
            <a:off x="2418458" y="1363663"/>
            <a:ext cx="0" cy="609600"/>
          </a:xfrm>
          <a:prstGeom prst="line">
            <a:avLst/>
          </a:prstGeom>
          <a:noFill/>
          <a:ln w="25400">
            <a:solidFill>
              <a:srgbClr val="333399"/>
            </a:solidFill>
            <a:round/>
            <a:headEnd type="none" w="sm" len="sm"/>
            <a:tailEnd type="stealth" w="med" len="lg"/>
          </a:ln>
        </p:spPr>
        <p:txBody>
          <a:bodyPr/>
          <a:lstStyle/>
          <a:p>
            <a:endParaRPr lang="zh-CN" altLang="en-US"/>
          </a:p>
        </p:txBody>
      </p:sp>
      <p:sp>
        <p:nvSpPr>
          <p:cNvPr id="114696" name="Line 12"/>
          <p:cNvSpPr>
            <a:spLocks noChangeShapeType="1"/>
          </p:cNvSpPr>
          <p:nvPr/>
        </p:nvSpPr>
        <p:spPr bwMode="auto">
          <a:xfrm flipV="1">
            <a:off x="6255445" y="1349375"/>
            <a:ext cx="0" cy="657225"/>
          </a:xfrm>
          <a:prstGeom prst="line">
            <a:avLst/>
          </a:prstGeom>
          <a:noFill/>
          <a:ln w="25400">
            <a:solidFill>
              <a:srgbClr val="333399"/>
            </a:solidFill>
            <a:round/>
            <a:headEnd type="none" w="sm" len="sm"/>
            <a:tailEnd type="stealth" w="med" len="lg"/>
          </a:ln>
        </p:spPr>
        <p:txBody>
          <a:bodyPr/>
          <a:lstStyle/>
          <a:p>
            <a:endParaRPr lang="zh-CN" altLang="en-US"/>
          </a:p>
        </p:txBody>
      </p:sp>
      <p:sp>
        <p:nvSpPr>
          <p:cNvPr id="114697" name="Rectangle 13"/>
          <p:cNvSpPr>
            <a:spLocks noChangeArrowheads="1"/>
          </p:cNvSpPr>
          <p:nvPr/>
        </p:nvSpPr>
        <p:spPr bwMode="auto">
          <a:xfrm>
            <a:off x="3563045" y="1557338"/>
            <a:ext cx="1435100"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ea typeface="黑体" pitchFamily="49" charset="-122"/>
              </a:rPr>
              <a:t>2.048 Mb/s</a:t>
            </a:r>
          </a:p>
        </p:txBody>
      </p:sp>
      <p:sp>
        <p:nvSpPr>
          <p:cNvPr id="114698" name="Rectangle 14"/>
          <p:cNvSpPr>
            <a:spLocks noChangeArrowheads="1"/>
          </p:cNvSpPr>
          <p:nvPr/>
        </p:nvSpPr>
        <p:spPr bwMode="auto">
          <a:xfrm>
            <a:off x="3639245" y="2027238"/>
            <a:ext cx="1196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Arial" pitchFamily="34" charset="0"/>
                <a:ea typeface="黑体" pitchFamily="49" charset="-122"/>
              </a:rPr>
              <a:t>传输线路</a:t>
            </a:r>
          </a:p>
        </p:txBody>
      </p:sp>
      <p:sp>
        <p:nvSpPr>
          <p:cNvPr id="114699" name="Oval 15"/>
          <p:cNvSpPr>
            <a:spLocks noChangeArrowheads="1"/>
          </p:cNvSpPr>
          <p:nvPr/>
        </p:nvSpPr>
        <p:spPr bwMode="auto">
          <a:xfrm>
            <a:off x="2385120" y="1936750"/>
            <a:ext cx="87313" cy="69850"/>
          </a:xfrm>
          <a:prstGeom prst="ellipse">
            <a:avLst/>
          </a:prstGeom>
          <a:solidFill>
            <a:schemeClr val="bg1"/>
          </a:solidFill>
          <a:ln w="12700">
            <a:solidFill>
              <a:srgbClr val="333399"/>
            </a:solidFill>
            <a:round/>
            <a:headEnd/>
            <a:tailEnd/>
          </a:ln>
        </p:spPr>
        <p:txBody>
          <a:bodyPr wrap="none" anchor="ctr"/>
          <a:lstStyle/>
          <a:p>
            <a:endParaRPr lang="zh-CN" altLang="en-US"/>
          </a:p>
        </p:txBody>
      </p:sp>
      <p:sp>
        <p:nvSpPr>
          <p:cNvPr id="114700" name="Oval 16"/>
          <p:cNvSpPr>
            <a:spLocks noChangeArrowheads="1"/>
          </p:cNvSpPr>
          <p:nvPr/>
        </p:nvSpPr>
        <p:spPr bwMode="auto">
          <a:xfrm>
            <a:off x="6222108" y="1951038"/>
            <a:ext cx="87312" cy="71437"/>
          </a:xfrm>
          <a:prstGeom prst="ellipse">
            <a:avLst/>
          </a:prstGeom>
          <a:solidFill>
            <a:schemeClr val="bg1"/>
          </a:solidFill>
          <a:ln w="12700">
            <a:solidFill>
              <a:srgbClr val="333399"/>
            </a:solidFill>
            <a:round/>
            <a:headEnd/>
            <a:tailEnd/>
          </a:ln>
        </p:spPr>
        <p:txBody>
          <a:bodyPr wrap="none" anchor="ctr"/>
          <a:lstStyle/>
          <a:p>
            <a:endParaRPr lang="zh-CN" altLang="en-US"/>
          </a:p>
        </p:txBody>
      </p:sp>
      <p:sp>
        <p:nvSpPr>
          <p:cNvPr id="114701" name="Oval 17"/>
          <p:cNvSpPr>
            <a:spLocks noChangeArrowheads="1"/>
          </p:cNvSpPr>
          <p:nvPr/>
        </p:nvSpPr>
        <p:spPr bwMode="auto">
          <a:xfrm>
            <a:off x="1586608" y="2081213"/>
            <a:ext cx="92075" cy="73025"/>
          </a:xfrm>
          <a:prstGeom prst="ellipse">
            <a:avLst/>
          </a:prstGeom>
          <a:solidFill>
            <a:schemeClr val="tx1"/>
          </a:solidFill>
          <a:ln w="25400">
            <a:solidFill>
              <a:srgbClr val="333399"/>
            </a:solidFill>
            <a:round/>
            <a:headEnd/>
            <a:tailEnd/>
          </a:ln>
        </p:spPr>
        <p:txBody>
          <a:bodyPr wrap="none" anchor="ctr"/>
          <a:lstStyle/>
          <a:p>
            <a:endParaRPr lang="zh-CN" altLang="en-US"/>
          </a:p>
        </p:txBody>
      </p:sp>
      <p:sp>
        <p:nvSpPr>
          <p:cNvPr id="114702" name="Arc 18"/>
          <p:cNvSpPr>
            <a:spLocks/>
          </p:cNvSpPr>
          <p:nvPr/>
        </p:nvSpPr>
        <p:spPr bwMode="auto">
          <a:xfrm rot="-3000000">
            <a:off x="2242245" y="1600200"/>
            <a:ext cx="319088" cy="401638"/>
          </a:xfrm>
          <a:custGeom>
            <a:avLst/>
            <a:gdLst>
              <a:gd name="T0" fmla="*/ 0 w 21600"/>
              <a:gd name="T1" fmla="*/ 0 h 21600"/>
              <a:gd name="T2" fmla="*/ 319088 w 21600"/>
              <a:gd name="T3" fmla="*/ 401638 h 21600"/>
              <a:gd name="T4" fmla="*/ 0 w 21600"/>
              <a:gd name="T5" fmla="*/ 40163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333399"/>
            </a:solidFill>
            <a:round/>
            <a:headEnd type="stealth" w="med" len="med"/>
            <a:tailEnd type="none" w="sm" len="sm"/>
          </a:ln>
        </p:spPr>
        <p:txBody>
          <a:bodyPr/>
          <a:lstStyle/>
          <a:p>
            <a:endParaRPr lang="zh-CN" altLang="en-US"/>
          </a:p>
        </p:txBody>
      </p:sp>
      <p:sp>
        <p:nvSpPr>
          <p:cNvPr id="114703" name="Arc 19"/>
          <p:cNvSpPr>
            <a:spLocks/>
          </p:cNvSpPr>
          <p:nvPr/>
        </p:nvSpPr>
        <p:spPr bwMode="auto">
          <a:xfrm rot="3000000">
            <a:off x="6101457" y="1604963"/>
            <a:ext cx="322263" cy="401638"/>
          </a:xfrm>
          <a:custGeom>
            <a:avLst/>
            <a:gdLst>
              <a:gd name="T0" fmla="*/ 0 w 21600"/>
              <a:gd name="T1" fmla="*/ 400057 h 21600"/>
              <a:gd name="T2" fmla="*/ 320682 w 21600"/>
              <a:gd name="T3" fmla="*/ 0 h 21600"/>
              <a:gd name="T4" fmla="*/ 322263 w 21600"/>
              <a:gd name="T5" fmla="*/ 40163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515"/>
                </a:moveTo>
                <a:cubicBezTo>
                  <a:pt x="46" y="9660"/>
                  <a:pt x="9639" y="58"/>
                  <a:pt x="21494" y="0"/>
                </a:cubicBezTo>
              </a:path>
              <a:path w="21600" h="21600" stroke="0" extrusionOk="0">
                <a:moveTo>
                  <a:pt x="0" y="21515"/>
                </a:moveTo>
                <a:cubicBezTo>
                  <a:pt x="46" y="9660"/>
                  <a:pt x="9639" y="58"/>
                  <a:pt x="21494" y="0"/>
                </a:cubicBezTo>
                <a:lnTo>
                  <a:pt x="21600" y="21600"/>
                </a:lnTo>
                <a:close/>
              </a:path>
            </a:pathLst>
          </a:custGeom>
          <a:noFill/>
          <a:ln w="12700" cap="rnd">
            <a:solidFill>
              <a:srgbClr val="333399"/>
            </a:solidFill>
            <a:round/>
            <a:headEnd type="none" w="sm" len="sm"/>
            <a:tailEnd type="stealth" w="med" len="med"/>
          </a:ln>
        </p:spPr>
        <p:txBody>
          <a:bodyPr/>
          <a:lstStyle/>
          <a:p>
            <a:endParaRPr lang="zh-CN" altLang="en-US"/>
          </a:p>
        </p:txBody>
      </p:sp>
      <p:sp>
        <p:nvSpPr>
          <p:cNvPr id="114704" name="Line 20"/>
          <p:cNvSpPr>
            <a:spLocks noChangeShapeType="1"/>
          </p:cNvSpPr>
          <p:nvPr/>
        </p:nvSpPr>
        <p:spPr bwMode="auto">
          <a:xfrm>
            <a:off x="996058" y="1358900"/>
            <a:ext cx="1416050"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05" name="Line 21"/>
          <p:cNvSpPr>
            <a:spLocks noChangeShapeType="1"/>
          </p:cNvSpPr>
          <p:nvPr/>
        </p:nvSpPr>
        <p:spPr bwMode="auto">
          <a:xfrm>
            <a:off x="6261795" y="1358900"/>
            <a:ext cx="1416050"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06" name="Line 22"/>
          <p:cNvSpPr>
            <a:spLocks noChangeShapeType="1"/>
          </p:cNvSpPr>
          <p:nvPr/>
        </p:nvSpPr>
        <p:spPr bwMode="auto">
          <a:xfrm>
            <a:off x="996058" y="1474788"/>
            <a:ext cx="1027112"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07" name="Line 23"/>
          <p:cNvSpPr>
            <a:spLocks noChangeShapeType="1"/>
          </p:cNvSpPr>
          <p:nvPr/>
        </p:nvSpPr>
        <p:spPr bwMode="auto">
          <a:xfrm>
            <a:off x="6711058" y="1489075"/>
            <a:ext cx="1027112"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08" name="Line 24"/>
          <p:cNvSpPr>
            <a:spLocks noChangeShapeType="1"/>
          </p:cNvSpPr>
          <p:nvPr/>
        </p:nvSpPr>
        <p:spPr bwMode="auto">
          <a:xfrm>
            <a:off x="996058" y="1978025"/>
            <a:ext cx="639762"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09" name="Line 25"/>
          <p:cNvSpPr>
            <a:spLocks noChangeShapeType="1"/>
          </p:cNvSpPr>
          <p:nvPr/>
        </p:nvSpPr>
        <p:spPr bwMode="auto">
          <a:xfrm>
            <a:off x="7077770" y="1995488"/>
            <a:ext cx="639763"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0" name="Line 26"/>
          <p:cNvSpPr>
            <a:spLocks noChangeShapeType="1"/>
          </p:cNvSpPr>
          <p:nvPr/>
        </p:nvSpPr>
        <p:spPr bwMode="auto">
          <a:xfrm>
            <a:off x="1016695" y="1847850"/>
            <a:ext cx="619125"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1" name="Line 27"/>
          <p:cNvSpPr>
            <a:spLocks noChangeShapeType="1"/>
          </p:cNvSpPr>
          <p:nvPr/>
        </p:nvSpPr>
        <p:spPr bwMode="auto">
          <a:xfrm>
            <a:off x="7077770" y="1865313"/>
            <a:ext cx="619125"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2" name="Line 28"/>
          <p:cNvSpPr>
            <a:spLocks noChangeShapeType="1"/>
          </p:cNvSpPr>
          <p:nvPr/>
        </p:nvSpPr>
        <p:spPr bwMode="auto">
          <a:xfrm>
            <a:off x="7098408" y="2143125"/>
            <a:ext cx="619125"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3" name="Line 29"/>
          <p:cNvSpPr>
            <a:spLocks noChangeShapeType="1"/>
          </p:cNvSpPr>
          <p:nvPr/>
        </p:nvSpPr>
        <p:spPr bwMode="auto">
          <a:xfrm>
            <a:off x="1016695" y="2125663"/>
            <a:ext cx="619125"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4" name="Line 30"/>
          <p:cNvSpPr>
            <a:spLocks noChangeShapeType="1"/>
          </p:cNvSpPr>
          <p:nvPr/>
        </p:nvSpPr>
        <p:spPr bwMode="auto">
          <a:xfrm>
            <a:off x="996058" y="2697163"/>
            <a:ext cx="1416050"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5" name="Line 31"/>
          <p:cNvSpPr>
            <a:spLocks noChangeShapeType="1"/>
          </p:cNvSpPr>
          <p:nvPr/>
        </p:nvSpPr>
        <p:spPr bwMode="auto">
          <a:xfrm>
            <a:off x="6323708" y="2679700"/>
            <a:ext cx="1414462" cy="0"/>
          </a:xfrm>
          <a:prstGeom prst="line">
            <a:avLst/>
          </a:prstGeom>
          <a:noFill/>
          <a:ln w="25400">
            <a:solidFill>
              <a:srgbClr val="333399"/>
            </a:solidFill>
            <a:round/>
            <a:headEnd type="none" w="sm" len="sm"/>
            <a:tailEnd type="none" w="sm" len="sm"/>
          </a:ln>
        </p:spPr>
        <p:txBody>
          <a:bodyPr/>
          <a:lstStyle/>
          <a:p>
            <a:endParaRPr lang="zh-CN" altLang="en-US"/>
          </a:p>
        </p:txBody>
      </p:sp>
      <p:sp>
        <p:nvSpPr>
          <p:cNvPr id="114716" name="Rectangle 32"/>
          <p:cNvSpPr>
            <a:spLocks noChangeArrowheads="1"/>
          </p:cNvSpPr>
          <p:nvPr/>
        </p:nvSpPr>
        <p:spPr bwMode="auto">
          <a:xfrm>
            <a:off x="384870" y="1146175"/>
            <a:ext cx="591510"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CH1</a:t>
            </a:r>
          </a:p>
        </p:txBody>
      </p:sp>
      <p:sp>
        <p:nvSpPr>
          <p:cNvPr id="114717" name="Rectangle 33"/>
          <p:cNvSpPr>
            <a:spLocks noChangeArrowheads="1"/>
          </p:cNvSpPr>
          <p:nvPr/>
        </p:nvSpPr>
        <p:spPr bwMode="auto">
          <a:xfrm>
            <a:off x="251520" y="1811338"/>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a:latin typeface="Arial" pitchFamily="34" charset="0"/>
                <a:ea typeface="黑体" pitchFamily="49" charset="-122"/>
              </a:rPr>
              <a:t>CH16</a:t>
            </a:r>
          </a:p>
        </p:txBody>
      </p:sp>
      <p:sp>
        <p:nvSpPr>
          <p:cNvPr id="114718" name="Rectangle 34"/>
          <p:cNvSpPr>
            <a:spLocks noChangeArrowheads="1"/>
          </p:cNvSpPr>
          <p:nvPr/>
        </p:nvSpPr>
        <p:spPr bwMode="auto">
          <a:xfrm>
            <a:off x="251520" y="2006600"/>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CH17</a:t>
            </a:r>
          </a:p>
        </p:txBody>
      </p:sp>
      <p:sp>
        <p:nvSpPr>
          <p:cNvPr id="114719" name="Rectangle 35"/>
          <p:cNvSpPr>
            <a:spLocks noChangeArrowheads="1"/>
          </p:cNvSpPr>
          <p:nvPr/>
        </p:nvSpPr>
        <p:spPr bwMode="auto">
          <a:xfrm>
            <a:off x="251520" y="1631950"/>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a:latin typeface="Arial" pitchFamily="34" charset="0"/>
                <a:ea typeface="黑体" pitchFamily="49" charset="-122"/>
              </a:rPr>
              <a:t>CH15</a:t>
            </a:r>
          </a:p>
        </p:txBody>
      </p:sp>
      <p:sp>
        <p:nvSpPr>
          <p:cNvPr id="114720" name="Rectangle 36"/>
          <p:cNvSpPr>
            <a:spLocks noChangeArrowheads="1"/>
          </p:cNvSpPr>
          <p:nvPr/>
        </p:nvSpPr>
        <p:spPr bwMode="auto">
          <a:xfrm>
            <a:off x="7709595" y="1646238"/>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a:latin typeface="Arial" pitchFamily="34" charset="0"/>
                <a:ea typeface="黑体" pitchFamily="49" charset="-122"/>
              </a:rPr>
              <a:t>CH15</a:t>
            </a:r>
          </a:p>
        </p:txBody>
      </p:sp>
      <p:sp>
        <p:nvSpPr>
          <p:cNvPr id="114721" name="Rectangle 37"/>
          <p:cNvSpPr>
            <a:spLocks noChangeArrowheads="1"/>
          </p:cNvSpPr>
          <p:nvPr/>
        </p:nvSpPr>
        <p:spPr bwMode="auto">
          <a:xfrm>
            <a:off x="7709595" y="1843088"/>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a:latin typeface="Arial" pitchFamily="34" charset="0"/>
                <a:ea typeface="黑体" pitchFamily="49" charset="-122"/>
              </a:rPr>
              <a:t>CH16</a:t>
            </a:r>
          </a:p>
        </p:txBody>
      </p:sp>
      <p:sp>
        <p:nvSpPr>
          <p:cNvPr id="114722" name="Rectangle 38"/>
          <p:cNvSpPr>
            <a:spLocks noChangeArrowheads="1"/>
          </p:cNvSpPr>
          <p:nvPr/>
        </p:nvSpPr>
        <p:spPr bwMode="auto">
          <a:xfrm>
            <a:off x="7709595" y="2039938"/>
            <a:ext cx="698500"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a:latin typeface="Arial" pitchFamily="34" charset="0"/>
                <a:ea typeface="黑体" pitchFamily="49" charset="-122"/>
              </a:rPr>
              <a:t>CH17</a:t>
            </a:r>
          </a:p>
        </p:txBody>
      </p:sp>
      <p:sp>
        <p:nvSpPr>
          <p:cNvPr id="114723" name="Rectangle 39"/>
          <p:cNvSpPr>
            <a:spLocks noChangeArrowheads="1"/>
          </p:cNvSpPr>
          <p:nvPr/>
        </p:nvSpPr>
        <p:spPr bwMode="auto">
          <a:xfrm>
            <a:off x="251520" y="2500306"/>
            <a:ext cx="705322"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CH30</a:t>
            </a:r>
          </a:p>
        </p:txBody>
      </p:sp>
      <p:sp>
        <p:nvSpPr>
          <p:cNvPr id="114724" name="Rectangle 40"/>
          <p:cNvSpPr>
            <a:spLocks noChangeArrowheads="1"/>
          </p:cNvSpPr>
          <p:nvPr/>
        </p:nvSpPr>
        <p:spPr bwMode="auto">
          <a:xfrm>
            <a:off x="7709595" y="2516188"/>
            <a:ext cx="705322"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CH30</a:t>
            </a:r>
          </a:p>
        </p:txBody>
      </p:sp>
      <p:sp>
        <p:nvSpPr>
          <p:cNvPr id="114725" name="Rectangle 41"/>
          <p:cNvSpPr>
            <a:spLocks noChangeArrowheads="1"/>
          </p:cNvSpPr>
          <p:nvPr/>
        </p:nvSpPr>
        <p:spPr bwMode="auto">
          <a:xfrm>
            <a:off x="7709595" y="1125538"/>
            <a:ext cx="591510"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CH1</a:t>
            </a:r>
          </a:p>
        </p:txBody>
      </p:sp>
      <p:sp>
        <p:nvSpPr>
          <p:cNvPr id="114726" name="Rectangle 42"/>
          <p:cNvSpPr>
            <a:spLocks noChangeArrowheads="1"/>
          </p:cNvSpPr>
          <p:nvPr/>
        </p:nvSpPr>
        <p:spPr bwMode="auto">
          <a:xfrm>
            <a:off x="384870" y="1341438"/>
            <a:ext cx="591510"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CH2</a:t>
            </a:r>
          </a:p>
        </p:txBody>
      </p:sp>
      <p:sp>
        <p:nvSpPr>
          <p:cNvPr id="114727" name="Rectangle 43"/>
          <p:cNvSpPr>
            <a:spLocks noChangeArrowheads="1"/>
          </p:cNvSpPr>
          <p:nvPr/>
        </p:nvSpPr>
        <p:spPr bwMode="auto">
          <a:xfrm>
            <a:off x="7709595" y="1322388"/>
            <a:ext cx="591510" cy="335989"/>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b="1" dirty="0">
                <a:latin typeface="Arial" pitchFamily="34" charset="0"/>
                <a:ea typeface="黑体" pitchFamily="49" charset="-122"/>
              </a:rPr>
              <a:t>CH2</a:t>
            </a:r>
          </a:p>
        </p:txBody>
      </p:sp>
      <p:sp>
        <p:nvSpPr>
          <p:cNvPr id="114728" name="Rectangle 44"/>
          <p:cNvSpPr>
            <a:spLocks noChangeArrowheads="1"/>
          </p:cNvSpPr>
          <p:nvPr/>
        </p:nvSpPr>
        <p:spPr bwMode="auto">
          <a:xfrm rot="-5400000">
            <a:off x="6971407" y="2193926"/>
            <a:ext cx="434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b="1">
                <a:latin typeface="Times New Roman" pitchFamily="18" charset="0"/>
              </a:rPr>
              <a:t>…</a:t>
            </a:r>
          </a:p>
        </p:txBody>
      </p:sp>
      <p:sp>
        <p:nvSpPr>
          <p:cNvPr id="114729" name="Rectangle 45"/>
          <p:cNvSpPr>
            <a:spLocks noChangeArrowheads="1"/>
          </p:cNvSpPr>
          <p:nvPr/>
        </p:nvSpPr>
        <p:spPr bwMode="auto">
          <a:xfrm rot="-5400000">
            <a:off x="6960295" y="1476376"/>
            <a:ext cx="434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b="1">
                <a:latin typeface="Times New Roman" pitchFamily="18" charset="0"/>
              </a:rPr>
              <a:t>…</a:t>
            </a:r>
          </a:p>
        </p:txBody>
      </p:sp>
      <p:sp>
        <p:nvSpPr>
          <p:cNvPr id="114730" name="Rectangle 46"/>
          <p:cNvSpPr>
            <a:spLocks noChangeArrowheads="1"/>
          </p:cNvSpPr>
          <p:nvPr/>
        </p:nvSpPr>
        <p:spPr bwMode="auto">
          <a:xfrm rot="-5400000">
            <a:off x="878582" y="2225676"/>
            <a:ext cx="434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b="1">
                <a:latin typeface="Times New Roman" pitchFamily="18" charset="0"/>
              </a:rPr>
              <a:t>…</a:t>
            </a:r>
          </a:p>
        </p:txBody>
      </p:sp>
      <p:sp>
        <p:nvSpPr>
          <p:cNvPr id="114731" name="Rectangle 47"/>
          <p:cNvSpPr>
            <a:spLocks noChangeArrowheads="1"/>
          </p:cNvSpPr>
          <p:nvPr/>
        </p:nvSpPr>
        <p:spPr bwMode="auto">
          <a:xfrm rot="-5400000">
            <a:off x="919857" y="1476376"/>
            <a:ext cx="434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b="1">
                <a:latin typeface="Times New Roman" pitchFamily="18" charset="0"/>
              </a:rPr>
              <a:t>…</a:t>
            </a:r>
          </a:p>
        </p:txBody>
      </p:sp>
      <p:sp>
        <p:nvSpPr>
          <p:cNvPr id="114732" name="Oval 48"/>
          <p:cNvSpPr>
            <a:spLocks noChangeArrowheads="1"/>
          </p:cNvSpPr>
          <p:nvPr/>
        </p:nvSpPr>
        <p:spPr bwMode="auto">
          <a:xfrm>
            <a:off x="1586608" y="1949450"/>
            <a:ext cx="92075" cy="74613"/>
          </a:xfrm>
          <a:prstGeom prst="ellipse">
            <a:avLst/>
          </a:prstGeom>
          <a:solidFill>
            <a:schemeClr val="tx1"/>
          </a:solidFill>
          <a:ln w="25400">
            <a:solidFill>
              <a:srgbClr val="333399"/>
            </a:solidFill>
            <a:round/>
            <a:headEnd/>
            <a:tailEnd/>
          </a:ln>
        </p:spPr>
        <p:txBody>
          <a:bodyPr wrap="none" anchor="ctr"/>
          <a:lstStyle/>
          <a:p>
            <a:endParaRPr lang="zh-CN" altLang="en-US"/>
          </a:p>
        </p:txBody>
      </p:sp>
      <p:sp>
        <p:nvSpPr>
          <p:cNvPr id="114733" name="Oval 49"/>
          <p:cNvSpPr>
            <a:spLocks noChangeArrowheads="1"/>
          </p:cNvSpPr>
          <p:nvPr/>
        </p:nvSpPr>
        <p:spPr bwMode="auto">
          <a:xfrm>
            <a:off x="6996808" y="2098675"/>
            <a:ext cx="88900" cy="71438"/>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4" name="Oval 50"/>
          <p:cNvSpPr>
            <a:spLocks noChangeArrowheads="1"/>
          </p:cNvSpPr>
          <p:nvPr/>
        </p:nvSpPr>
        <p:spPr bwMode="auto">
          <a:xfrm>
            <a:off x="6241158" y="2636838"/>
            <a:ext cx="88900" cy="71437"/>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5" name="Oval 51"/>
          <p:cNvSpPr>
            <a:spLocks noChangeArrowheads="1"/>
          </p:cNvSpPr>
          <p:nvPr/>
        </p:nvSpPr>
        <p:spPr bwMode="auto">
          <a:xfrm>
            <a:off x="7017445" y="1951038"/>
            <a:ext cx="88900" cy="71437"/>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6" name="Oval 52"/>
          <p:cNvSpPr>
            <a:spLocks noChangeArrowheads="1"/>
          </p:cNvSpPr>
          <p:nvPr/>
        </p:nvSpPr>
        <p:spPr bwMode="auto">
          <a:xfrm>
            <a:off x="6976170" y="1820863"/>
            <a:ext cx="88900" cy="71437"/>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7" name="Oval 53"/>
          <p:cNvSpPr>
            <a:spLocks noChangeArrowheads="1"/>
          </p:cNvSpPr>
          <p:nvPr/>
        </p:nvSpPr>
        <p:spPr bwMode="auto">
          <a:xfrm>
            <a:off x="6650733" y="1462088"/>
            <a:ext cx="87312" cy="71437"/>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8" name="Oval 54"/>
          <p:cNvSpPr>
            <a:spLocks noChangeArrowheads="1"/>
          </p:cNvSpPr>
          <p:nvPr/>
        </p:nvSpPr>
        <p:spPr bwMode="auto">
          <a:xfrm>
            <a:off x="2385120" y="2652713"/>
            <a:ext cx="87313" cy="71437"/>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39" name="Oval 55"/>
          <p:cNvSpPr>
            <a:spLocks noChangeArrowheads="1"/>
          </p:cNvSpPr>
          <p:nvPr/>
        </p:nvSpPr>
        <p:spPr bwMode="auto">
          <a:xfrm>
            <a:off x="6201470" y="1314450"/>
            <a:ext cx="87313" cy="71438"/>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40" name="Oval 56"/>
          <p:cNvSpPr>
            <a:spLocks noChangeArrowheads="1"/>
          </p:cNvSpPr>
          <p:nvPr/>
        </p:nvSpPr>
        <p:spPr bwMode="auto">
          <a:xfrm>
            <a:off x="2364483" y="1314450"/>
            <a:ext cx="87312" cy="71438"/>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41" name="Rectangle 57"/>
          <p:cNvSpPr>
            <a:spLocks noChangeArrowheads="1"/>
          </p:cNvSpPr>
          <p:nvPr/>
        </p:nvSpPr>
        <p:spPr bwMode="auto">
          <a:xfrm>
            <a:off x="970658" y="3286125"/>
            <a:ext cx="2281237" cy="363538"/>
          </a:xfrm>
          <a:prstGeom prst="rect">
            <a:avLst/>
          </a:prstGeom>
          <a:solidFill>
            <a:srgbClr val="FFFF99"/>
          </a:solidFill>
          <a:ln w="9525">
            <a:noFill/>
            <a:miter lim="800000"/>
            <a:headEnd/>
            <a:tailEnd/>
          </a:ln>
        </p:spPr>
        <p:txBody>
          <a:bodyPr wrap="none" anchor="ctr"/>
          <a:lstStyle/>
          <a:p>
            <a:endParaRPr lang="zh-CN" altLang="en-US"/>
          </a:p>
        </p:txBody>
      </p:sp>
      <p:sp>
        <p:nvSpPr>
          <p:cNvPr id="114742" name="Oval 58"/>
          <p:cNvSpPr>
            <a:spLocks noChangeArrowheads="1"/>
          </p:cNvSpPr>
          <p:nvPr/>
        </p:nvSpPr>
        <p:spPr bwMode="auto">
          <a:xfrm>
            <a:off x="1950145" y="1447800"/>
            <a:ext cx="88900" cy="68263"/>
          </a:xfrm>
          <a:prstGeom prst="ellipse">
            <a:avLst/>
          </a:prstGeom>
          <a:solidFill>
            <a:schemeClr val="tx1"/>
          </a:solidFill>
          <a:ln w="12700">
            <a:solidFill>
              <a:srgbClr val="333399"/>
            </a:solidFill>
            <a:round/>
            <a:headEnd/>
            <a:tailEnd/>
          </a:ln>
        </p:spPr>
        <p:txBody>
          <a:bodyPr wrap="none" anchor="ctr"/>
          <a:lstStyle/>
          <a:p>
            <a:endParaRPr lang="zh-CN" altLang="en-US"/>
          </a:p>
        </p:txBody>
      </p:sp>
      <p:sp>
        <p:nvSpPr>
          <p:cNvPr id="114743" name="Rectangle 59"/>
          <p:cNvSpPr>
            <a:spLocks noChangeArrowheads="1"/>
          </p:cNvSpPr>
          <p:nvPr/>
        </p:nvSpPr>
        <p:spPr bwMode="auto">
          <a:xfrm>
            <a:off x="3250308" y="3287713"/>
            <a:ext cx="2274887" cy="352425"/>
          </a:xfrm>
          <a:prstGeom prst="rect">
            <a:avLst/>
          </a:prstGeom>
          <a:solidFill>
            <a:schemeClr val="bg1"/>
          </a:solidFill>
          <a:ln w="25400">
            <a:solidFill>
              <a:srgbClr val="333399"/>
            </a:solidFill>
            <a:miter lim="800000"/>
            <a:headEnd/>
            <a:tailEnd/>
          </a:ln>
        </p:spPr>
        <p:txBody>
          <a:bodyPr wrap="none" anchor="ctr"/>
          <a:lstStyle/>
          <a:p>
            <a:endParaRPr lang="zh-CN" altLang="en-US"/>
          </a:p>
        </p:txBody>
      </p:sp>
      <p:sp>
        <p:nvSpPr>
          <p:cNvPr id="114744" name="Rectangle 60"/>
          <p:cNvSpPr>
            <a:spLocks noChangeArrowheads="1"/>
          </p:cNvSpPr>
          <p:nvPr/>
        </p:nvSpPr>
        <p:spPr bwMode="auto">
          <a:xfrm>
            <a:off x="5525195" y="3287713"/>
            <a:ext cx="2276475" cy="352425"/>
          </a:xfrm>
          <a:prstGeom prst="rect">
            <a:avLst/>
          </a:prstGeom>
          <a:solidFill>
            <a:schemeClr val="bg1"/>
          </a:solidFill>
          <a:ln w="25400">
            <a:solidFill>
              <a:srgbClr val="333399"/>
            </a:solidFill>
            <a:miter lim="800000"/>
            <a:headEnd/>
            <a:tailEnd/>
          </a:ln>
        </p:spPr>
        <p:txBody>
          <a:bodyPr wrap="none" anchor="ctr"/>
          <a:lstStyle/>
          <a:p>
            <a:endParaRPr lang="zh-CN" altLang="en-US"/>
          </a:p>
        </p:txBody>
      </p:sp>
      <p:sp>
        <p:nvSpPr>
          <p:cNvPr id="114745" name="Rectangle 61"/>
          <p:cNvSpPr>
            <a:spLocks noChangeArrowheads="1"/>
          </p:cNvSpPr>
          <p:nvPr/>
        </p:nvSpPr>
        <p:spPr bwMode="auto">
          <a:xfrm>
            <a:off x="1408808" y="3251200"/>
            <a:ext cx="1450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Times New Roman" pitchFamily="18" charset="0"/>
                <a:ea typeface="黑体" pitchFamily="49" charset="-122"/>
              </a:rPr>
              <a:t>时分复用帧</a:t>
            </a:r>
          </a:p>
        </p:txBody>
      </p:sp>
      <p:sp>
        <p:nvSpPr>
          <p:cNvPr id="114746" name="Line 62"/>
          <p:cNvSpPr>
            <a:spLocks noChangeShapeType="1"/>
          </p:cNvSpPr>
          <p:nvPr/>
        </p:nvSpPr>
        <p:spPr bwMode="auto">
          <a:xfrm>
            <a:off x="5520433" y="3697288"/>
            <a:ext cx="0" cy="212725"/>
          </a:xfrm>
          <a:prstGeom prst="line">
            <a:avLst/>
          </a:prstGeom>
          <a:noFill/>
          <a:ln w="25400">
            <a:solidFill>
              <a:srgbClr val="333399"/>
            </a:solidFill>
            <a:round/>
            <a:headEnd type="none" w="sm" len="sm"/>
            <a:tailEnd type="none" w="sm" len="sm"/>
          </a:ln>
        </p:spPr>
        <p:txBody>
          <a:bodyPr/>
          <a:lstStyle/>
          <a:p>
            <a:endParaRPr lang="zh-CN" altLang="en-US"/>
          </a:p>
        </p:txBody>
      </p:sp>
      <p:sp>
        <p:nvSpPr>
          <p:cNvPr id="114747" name="Line 63"/>
          <p:cNvSpPr>
            <a:spLocks noChangeShapeType="1"/>
          </p:cNvSpPr>
          <p:nvPr/>
        </p:nvSpPr>
        <p:spPr bwMode="auto">
          <a:xfrm>
            <a:off x="7806433" y="3679825"/>
            <a:ext cx="0" cy="219075"/>
          </a:xfrm>
          <a:prstGeom prst="line">
            <a:avLst/>
          </a:prstGeom>
          <a:noFill/>
          <a:ln w="25400">
            <a:solidFill>
              <a:srgbClr val="333399"/>
            </a:solidFill>
            <a:round/>
            <a:headEnd type="none" w="sm" len="sm"/>
            <a:tailEnd type="none" w="sm" len="sm"/>
          </a:ln>
        </p:spPr>
        <p:txBody>
          <a:bodyPr/>
          <a:lstStyle/>
          <a:p>
            <a:endParaRPr lang="zh-CN" altLang="en-US"/>
          </a:p>
        </p:txBody>
      </p:sp>
      <p:sp>
        <p:nvSpPr>
          <p:cNvPr id="114748" name="Line 64"/>
          <p:cNvSpPr>
            <a:spLocks noChangeShapeType="1"/>
          </p:cNvSpPr>
          <p:nvPr/>
        </p:nvSpPr>
        <p:spPr bwMode="auto">
          <a:xfrm>
            <a:off x="5526783" y="3813175"/>
            <a:ext cx="2293937" cy="0"/>
          </a:xfrm>
          <a:prstGeom prst="line">
            <a:avLst/>
          </a:prstGeom>
          <a:noFill/>
          <a:ln w="25400">
            <a:solidFill>
              <a:srgbClr val="333399"/>
            </a:solidFill>
            <a:round/>
            <a:headEnd type="stealth" w="med" len="lg"/>
            <a:tailEnd type="stealth" w="med" len="lg"/>
          </a:ln>
        </p:spPr>
        <p:txBody>
          <a:bodyPr/>
          <a:lstStyle/>
          <a:p>
            <a:endParaRPr lang="zh-CN" altLang="en-US"/>
          </a:p>
        </p:txBody>
      </p:sp>
      <p:grpSp>
        <p:nvGrpSpPr>
          <p:cNvPr id="114749" name="Group 65"/>
          <p:cNvGrpSpPr>
            <a:grpSpLocks/>
          </p:cNvGrpSpPr>
          <p:nvPr/>
        </p:nvGrpSpPr>
        <p:grpSpPr bwMode="auto">
          <a:xfrm>
            <a:off x="6464995" y="3638550"/>
            <a:ext cx="360363" cy="393700"/>
            <a:chOff x="4118" y="2836"/>
            <a:chExt cx="227" cy="248"/>
          </a:xfrm>
        </p:grpSpPr>
        <p:sp>
          <p:nvSpPr>
            <p:cNvPr id="114799" name="Rectangle 66"/>
            <p:cNvSpPr>
              <a:spLocks noChangeArrowheads="1"/>
            </p:cNvSpPr>
            <p:nvPr/>
          </p:nvSpPr>
          <p:spPr bwMode="auto">
            <a:xfrm>
              <a:off x="4140" y="2859"/>
              <a:ext cx="155" cy="155"/>
            </a:xfrm>
            <a:prstGeom prst="rect">
              <a:avLst/>
            </a:prstGeom>
            <a:solidFill>
              <a:schemeClr val="bg1"/>
            </a:solidFill>
            <a:ln w="9525">
              <a:noFill/>
              <a:miter lim="800000"/>
              <a:headEnd/>
              <a:tailEnd/>
            </a:ln>
          </p:spPr>
          <p:txBody>
            <a:bodyPr wrap="none" anchor="ctr"/>
            <a:lstStyle/>
            <a:p>
              <a:endParaRPr lang="zh-CN" altLang="en-US"/>
            </a:p>
          </p:txBody>
        </p:sp>
        <p:grpSp>
          <p:nvGrpSpPr>
            <p:cNvPr id="114800" name="Group 67"/>
            <p:cNvGrpSpPr>
              <a:grpSpLocks/>
            </p:cNvGrpSpPr>
            <p:nvPr/>
          </p:nvGrpSpPr>
          <p:grpSpPr bwMode="auto">
            <a:xfrm>
              <a:off x="4118" y="2836"/>
              <a:ext cx="227" cy="248"/>
              <a:chOff x="4118" y="2836"/>
              <a:chExt cx="227" cy="248"/>
            </a:xfrm>
          </p:grpSpPr>
          <p:sp>
            <p:nvSpPr>
              <p:cNvPr id="114801" name="Rectangle 68"/>
              <p:cNvSpPr>
                <a:spLocks noChangeArrowheads="1"/>
              </p:cNvSpPr>
              <p:nvPr/>
            </p:nvSpPr>
            <p:spPr bwMode="auto">
              <a:xfrm>
                <a:off x="4140" y="2859"/>
                <a:ext cx="168" cy="144"/>
              </a:xfrm>
              <a:prstGeom prst="rect">
                <a:avLst/>
              </a:prstGeom>
              <a:solidFill>
                <a:schemeClr val="bg1"/>
              </a:solidFill>
              <a:ln w="9525">
                <a:noFill/>
                <a:miter lim="800000"/>
                <a:headEnd/>
                <a:tailEnd/>
              </a:ln>
            </p:spPr>
            <p:txBody>
              <a:bodyPr wrap="none" anchor="ctr"/>
              <a:lstStyle/>
              <a:p>
                <a:endParaRPr lang="zh-CN" altLang="en-US"/>
              </a:p>
            </p:txBody>
          </p:sp>
          <p:sp>
            <p:nvSpPr>
              <p:cNvPr id="114802" name="Rectangle 69"/>
              <p:cNvSpPr>
                <a:spLocks noChangeArrowheads="1"/>
              </p:cNvSpPr>
              <p:nvPr/>
            </p:nvSpPr>
            <p:spPr bwMode="auto">
              <a:xfrm>
                <a:off x="4118" y="2836"/>
                <a:ext cx="227" cy="248"/>
              </a:xfrm>
              <a:prstGeom prst="rect">
                <a:avLst/>
              </a:prstGeom>
              <a:noFill/>
              <a:ln w="9525">
                <a:noFill/>
                <a:miter lim="800000"/>
                <a:headEnd/>
                <a:tailEnd/>
              </a:ln>
            </p:spPr>
            <p:txBody>
              <a:bodyPr lIns="90488" tIns="44450" rIns="90488" bIns="44450">
                <a:spAutoFit/>
              </a:bodyPr>
              <a:lstStyle/>
              <a:p>
                <a:pPr algn="l" defTabSz="762000" eaLnBrk="0" hangingPunct="0"/>
                <a:r>
                  <a:rPr lang="en-US" altLang="zh-CN" sz="2000">
                    <a:latin typeface="Arial" pitchFamily="34" charset="0"/>
                  </a:rPr>
                  <a:t>T</a:t>
                </a:r>
              </a:p>
            </p:txBody>
          </p:sp>
        </p:grpSp>
      </p:grpSp>
      <p:sp>
        <p:nvSpPr>
          <p:cNvPr id="114750" name="Rectangle 70"/>
          <p:cNvSpPr>
            <a:spLocks noChangeArrowheads="1"/>
          </p:cNvSpPr>
          <p:nvPr/>
        </p:nvSpPr>
        <p:spPr bwMode="auto">
          <a:xfrm>
            <a:off x="483295" y="4394200"/>
            <a:ext cx="768350" cy="373063"/>
          </a:xfrm>
          <a:prstGeom prst="rect">
            <a:avLst/>
          </a:prstGeom>
          <a:noFill/>
          <a:ln w="12700">
            <a:solidFill>
              <a:srgbClr val="333399"/>
            </a:solidFill>
            <a:miter lim="800000"/>
            <a:headEnd/>
            <a:tailEnd/>
          </a:ln>
        </p:spPr>
        <p:txBody>
          <a:bodyPr wrap="none" anchor="ctr"/>
          <a:lstStyle/>
          <a:p>
            <a:endParaRPr lang="zh-CN" altLang="en-US"/>
          </a:p>
        </p:txBody>
      </p:sp>
      <p:sp>
        <p:nvSpPr>
          <p:cNvPr id="114751" name="Rectangle 71"/>
          <p:cNvSpPr>
            <a:spLocks noChangeArrowheads="1"/>
          </p:cNvSpPr>
          <p:nvPr/>
        </p:nvSpPr>
        <p:spPr bwMode="auto">
          <a:xfrm>
            <a:off x="467420" y="4403725"/>
            <a:ext cx="767840" cy="39754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dirty="0">
                <a:latin typeface="Arial" pitchFamily="34" charset="0"/>
              </a:rPr>
              <a:t> </a:t>
            </a:r>
            <a:r>
              <a:rPr lang="en-US" altLang="zh-CN" sz="2000" dirty="0">
                <a:solidFill>
                  <a:srgbClr val="FF0000"/>
                </a:solidFill>
                <a:latin typeface="Arial" pitchFamily="34" charset="0"/>
              </a:rPr>
              <a:t>CH0</a:t>
            </a:r>
          </a:p>
        </p:txBody>
      </p:sp>
      <p:sp>
        <p:nvSpPr>
          <p:cNvPr id="114752" name="Rectangle 72"/>
          <p:cNvSpPr>
            <a:spLocks noChangeArrowheads="1"/>
          </p:cNvSpPr>
          <p:nvPr/>
        </p:nvSpPr>
        <p:spPr bwMode="auto">
          <a:xfrm>
            <a:off x="1251645"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53" name="Rectangle 73"/>
          <p:cNvSpPr>
            <a:spLocks noChangeArrowheads="1"/>
          </p:cNvSpPr>
          <p:nvPr/>
        </p:nvSpPr>
        <p:spPr bwMode="auto">
          <a:xfrm>
            <a:off x="1250058" y="4403725"/>
            <a:ext cx="760412"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 CH1</a:t>
            </a:r>
          </a:p>
        </p:txBody>
      </p:sp>
      <p:sp>
        <p:nvSpPr>
          <p:cNvPr id="114754" name="Rectangle 74"/>
          <p:cNvSpPr>
            <a:spLocks noChangeArrowheads="1"/>
          </p:cNvSpPr>
          <p:nvPr/>
        </p:nvSpPr>
        <p:spPr bwMode="auto">
          <a:xfrm>
            <a:off x="2016820"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55" name="Rectangle 75"/>
          <p:cNvSpPr>
            <a:spLocks noChangeArrowheads="1"/>
          </p:cNvSpPr>
          <p:nvPr/>
        </p:nvSpPr>
        <p:spPr bwMode="auto">
          <a:xfrm>
            <a:off x="1978720" y="4403725"/>
            <a:ext cx="760413"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 CH2</a:t>
            </a:r>
          </a:p>
        </p:txBody>
      </p:sp>
      <p:sp>
        <p:nvSpPr>
          <p:cNvPr id="114756" name="Rectangle 76"/>
          <p:cNvSpPr>
            <a:spLocks noChangeArrowheads="1"/>
          </p:cNvSpPr>
          <p:nvPr/>
        </p:nvSpPr>
        <p:spPr bwMode="auto">
          <a:xfrm>
            <a:off x="2781995"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57" name="Rectangle 77"/>
          <p:cNvSpPr>
            <a:spLocks noChangeArrowheads="1"/>
          </p:cNvSpPr>
          <p:nvPr/>
        </p:nvSpPr>
        <p:spPr bwMode="auto">
          <a:xfrm>
            <a:off x="2962970" y="4365625"/>
            <a:ext cx="384175"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a:latin typeface="Times New Roman" pitchFamily="18" charset="0"/>
              </a:rPr>
              <a:t>…</a:t>
            </a:r>
          </a:p>
        </p:txBody>
      </p:sp>
      <p:sp>
        <p:nvSpPr>
          <p:cNvPr id="114758" name="Rectangle 78"/>
          <p:cNvSpPr>
            <a:spLocks noChangeArrowheads="1"/>
          </p:cNvSpPr>
          <p:nvPr/>
        </p:nvSpPr>
        <p:spPr bwMode="auto">
          <a:xfrm>
            <a:off x="3547170"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59" name="Rectangle 79"/>
          <p:cNvSpPr>
            <a:spLocks noChangeArrowheads="1"/>
          </p:cNvSpPr>
          <p:nvPr/>
        </p:nvSpPr>
        <p:spPr bwMode="auto">
          <a:xfrm>
            <a:off x="3453508" y="4402138"/>
            <a:ext cx="901700"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 CH15</a:t>
            </a:r>
          </a:p>
        </p:txBody>
      </p:sp>
      <p:sp>
        <p:nvSpPr>
          <p:cNvPr id="114760" name="Rectangle 80"/>
          <p:cNvSpPr>
            <a:spLocks noChangeArrowheads="1"/>
          </p:cNvSpPr>
          <p:nvPr/>
        </p:nvSpPr>
        <p:spPr bwMode="auto">
          <a:xfrm>
            <a:off x="4312345"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61" name="Rectangle 81"/>
          <p:cNvSpPr>
            <a:spLocks noChangeArrowheads="1"/>
          </p:cNvSpPr>
          <p:nvPr/>
        </p:nvSpPr>
        <p:spPr bwMode="auto">
          <a:xfrm>
            <a:off x="4212333" y="4402138"/>
            <a:ext cx="910507" cy="39754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dirty="0">
                <a:latin typeface="Arial" pitchFamily="34" charset="0"/>
              </a:rPr>
              <a:t> </a:t>
            </a:r>
            <a:r>
              <a:rPr lang="en-US" altLang="zh-CN" sz="2000" dirty="0">
                <a:solidFill>
                  <a:srgbClr val="FF0000"/>
                </a:solidFill>
                <a:latin typeface="Arial" pitchFamily="34" charset="0"/>
              </a:rPr>
              <a:t>CH16</a:t>
            </a:r>
          </a:p>
        </p:txBody>
      </p:sp>
      <p:sp>
        <p:nvSpPr>
          <p:cNvPr id="114762" name="Rectangle 82"/>
          <p:cNvSpPr>
            <a:spLocks noChangeArrowheads="1"/>
          </p:cNvSpPr>
          <p:nvPr/>
        </p:nvSpPr>
        <p:spPr bwMode="auto">
          <a:xfrm>
            <a:off x="5079108"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63" name="Rectangle 83"/>
          <p:cNvSpPr>
            <a:spLocks noChangeArrowheads="1"/>
          </p:cNvSpPr>
          <p:nvPr/>
        </p:nvSpPr>
        <p:spPr bwMode="auto">
          <a:xfrm>
            <a:off x="5025133" y="4402138"/>
            <a:ext cx="901700"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 CH17</a:t>
            </a:r>
          </a:p>
        </p:txBody>
      </p:sp>
      <p:sp>
        <p:nvSpPr>
          <p:cNvPr id="114764" name="Rectangle 84"/>
          <p:cNvSpPr>
            <a:spLocks noChangeArrowheads="1"/>
          </p:cNvSpPr>
          <p:nvPr/>
        </p:nvSpPr>
        <p:spPr bwMode="auto">
          <a:xfrm>
            <a:off x="5844283"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65" name="Rectangle 85"/>
          <p:cNvSpPr>
            <a:spLocks noChangeArrowheads="1"/>
          </p:cNvSpPr>
          <p:nvPr/>
        </p:nvSpPr>
        <p:spPr bwMode="auto">
          <a:xfrm>
            <a:off x="5841108" y="4418013"/>
            <a:ext cx="709612" cy="339725"/>
          </a:xfrm>
          <a:prstGeom prst="rect">
            <a:avLst/>
          </a:prstGeom>
          <a:noFill/>
          <a:ln w="9525">
            <a:noFill/>
            <a:miter lim="800000"/>
            <a:headEnd/>
            <a:tailEnd/>
          </a:ln>
        </p:spPr>
        <p:txBody>
          <a:bodyPr wrap="none" anchor="ctr"/>
          <a:lstStyle/>
          <a:p>
            <a:endParaRPr lang="zh-CN" altLang="en-US"/>
          </a:p>
        </p:txBody>
      </p:sp>
      <p:sp>
        <p:nvSpPr>
          <p:cNvPr id="114766" name="Rectangle 86"/>
          <p:cNvSpPr>
            <a:spLocks noChangeArrowheads="1"/>
          </p:cNvSpPr>
          <p:nvPr/>
        </p:nvSpPr>
        <p:spPr bwMode="auto">
          <a:xfrm>
            <a:off x="6609458"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67" name="Rectangle 87"/>
          <p:cNvSpPr>
            <a:spLocks noChangeArrowheads="1"/>
          </p:cNvSpPr>
          <p:nvPr/>
        </p:nvSpPr>
        <p:spPr bwMode="auto">
          <a:xfrm>
            <a:off x="6515795" y="4402138"/>
            <a:ext cx="901700"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 CH30</a:t>
            </a:r>
          </a:p>
        </p:txBody>
      </p:sp>
      <p:sp>
        <p:nvSpPr>
          <p:cNvPr id="114768" name="Rectangle 88"/>
          <p:cNvSpPr>
            <a:spLocks noChangeArrowheads="1"/>
          </p:cNvSpPr>
          <p:nvPr/>
        </p:nvSpPr>
        <p:spPr bwMode="auto">
          <a:xfrm>
            <a:off x="7374633"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69" name="Rectangle 89"/>
          <p:cNvSpPr>
            <a:spLocks noChangeArrowheads="1"/>
          </p:cNvSpPr>
          <p:nvPr/>
        </p:nvSpPr>
        <p:spPr bwMode="auto">
          <a:xfrm>
            <a:off x="7342883" y="4402138"/>
            <a:ext cx="831850"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CH31</a:t>
            </a:r>
          </a:p>
        </p:txBody>
      </p:sp>
      <p:sp>
        <p:nvSpPr>
          <p:cNvPr id="114770" name="Rectangle 90"/>
          <p:cNvSpPr>
            <a:spLocks noChangeArrowheads="1"/>
          </p:cNvSpPr>
          <p:nvPr/>
        </p:nvSpPr>
        <p:spPr bwMode="auto">
          <a:xfrm>
            <a:off x="8139808" y="4397375"/>
            <a:ext cx="762000" cy="366713"/>
          </a:xfrm>
          <a:prstGeom prst="rect">
            <a:avLst/>
          </a:prstGeom>
          <a:noFill/>
          <a:ln w="12700">
            <a:solidFill>
              <a:schemeClr val="tx1"/>
            </a:solidFill>
            <a:miter lim="800000"/>
            <a:headEnd/>
            <a:tailEnd/>
          </a:ln>
        </p:spPr>
        <p:txBody>
          <a:bodyPr wrap="none" anchor="ctr"/>
          <a:lstStyle/>
          <a:p>
            <a:endParaRPr lang="zh-CN" altLang="en-US"/>
          </a:p>
        </p:txBody>
      </p:sp>
      <p:sp>
        <p:nvSpPr>
          <p:cNvPr id="114771" name="Rectangle 91"/>
          <p:cNvSpPr>
            <a:spLocks noChangeArrowheads="1"/>
          </p:cNvSpPr>
          <p:nvPr/>
        </p:nvSpPr>
        <p:spPr bwMode="auto">
          <a:xfrm>
            <a:off x="8138220" y="4403725"/>
            <a:ext cx="690563"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CH0</a:t>
            </a:r>
          </a:p>
        </p:txBody>
      </p:sp>
      <p:sp>
        <p:nvSpPr>
          <p:cNvPr id="114772" name="Rectangle 92"/>
          <p:cNvSpPr>
            <a:spLocks noChangeArrowheads="1"/>
          </p:cNvSpPr>
          <p:nvPr/>
        </p:nvSpPr>
        <p:spPr bwMode="auto">
          <a:xfrm>
            <a:off x="5987158" y="4365625"/>
            <a:ext cx="384175" cy="333375"/>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600">
                <a:latin typeface="Times New Roman" pitchFamily="18" charset="0"/>
              </a:rPr>
              <a:t>…</a:t>
            </a:r>
          </a:p>
        </p:txBody>
      </p:sp>
      <p:sp>
        <p:nvSpPr>
          <p:cNvPr id="114773" name="Line 93"/>
          <p:cNvSpPr>
            <a:spLocks noChangeShapeType="1"/>
          </p:cNvSpPr>
          <p:nvPr/>
        </p:nvSpPr>
        <p:spPr bwMode="auto">
          <a:xfrm flipV="1">
            <a:off x="486470" y="3638550"/>
            <a:ext cx="476250" cy="758825"/>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4774" name="Line 94"/>
          <p:cNvSpPr>
            <a:spLocks noChangeShapeType="1"/>
          </p:cNvSpPr>
          <p:nvPr/>
        </p:nvSpPr>
        <p:spPr bwMode="auto">
          <a:xfrm>
            <a:off x="3240783" y="3648075"/>
            <a:ext cx="4884737" cy="739775"/>
          </a:xfrm>
          <a:prstGeom prst="line">
            <a:avLst/>
          </a:prstGeom>
          <a:noFill/>
          <a:ln w="12700">
            <a:solidFill>
              <a:schemeClr val="tx1"/>
            </a:solidFill>
            <a:prstDash val="sysDot"/>
            <a:round/>
            <a:headEnd type="none" w="sm" len="sm"/>
            <a:tailEnd type="none" w="sm" len="sm"/>
          </a:ln>
        </p:spPr>
        <p:txBody>
          <a:bodyPr/>
          <a:lstStyle/>
          <a:p>
            <a:endParaRPr lang="zh-CN" altLang="en-US"/>
          </a:p>
        </p:txBody>
      </p:sp>
      <p:sp>
        <p:nvSpPr>
          <p:cNvPr id="114775" name="Line 95"/>
          <p:cNvSpPr>
            <a:spLocks noChangeShapeType="1"/>
          </p:cNvSpPr>
          <p:nvPr/>
        </p:nvSpPr>
        <p:spPr bwMode="auto">
          <a:xfrm flipV="1">
            <a:off x="2010470" y="4176713"/>
            <a:ext cx="0" cy="171450"/>
          </a:xfrm>
          <a:prstGeom prst="line">
            <a:avLst/>
          </a:prstGeom>
          <a:noFill/>
          <a:ln w="12700">
            <a:solidFill>
              <a:srgbClr val="333399"/>
            </a:solidFill>
            <a:round/>
            <a:headEnd type="none" w="sm" len="sm"/>
            <a:tailEnd type="none" w="sm" len="sm"/>
          </a:ln>
        </p:spPr>
        <p:txBody>
          <a:bodyPr/>
          <a:lstStyle/>
          <a:p>
            <a:endParaRPr lang="zh-CN" altLang="en-US"/>
          </a:p>
        </p:txBody>
      </p:sp>
      <p:sp>
        <p:nvSpPr>
          <p:cNvPr id="114776" name="Line 96"/>
          <p:cNvSpPr>
            <a:spLocks noChangeShapeType="1"/>
          </p:cNvSpPr>
          <p:nvPr/>
        </p:nvSpPr>
        <p:spPr bwMode="auto">
          <a:xfrm flipV="1">
            <a:off x="2775645" y="4183063"/>
            <a:ext cx="0" cy="174625"/>
          </a:xfrm>
          <a:prstGeom prst="line">
            <a:avLst/>
          </a:prstGeom>
          <a:noFill/>
          <a:ln w="12700">
            <a:solidFill>
              <a:srgbClr val="333399"/>
            </a:solidFill>
            <a:round/>
            <a:headEnd type="none" w="sm" len="sm"/>
            <a:tailEnd type="none" w="sm" len="sm"/>
          </a:ln>
        </p:spPr>
        <p:txBody>
          <a:bodyPr/>
          <a:lstStyle/>
          <a:p>
            <a:endParaRPr lang="zh-CN" altLang="en-US"/>
          </a:p>
        </p:txBody>
      </p:sp>
      <p:sp>
        <p:nvSpPr>
          <p:cNvPr id="114777" name="Line 97"/>
          <p:cNvSpPr>
            <a:spLocks noChangeShapeType="1"/>
          </p:cNvSpPr>
          <p:nvPr/>
        </p:nvSpPr>
        <p:spPr bwMode="auto">
          <a:xfrm>
            <a:off x="1302445" y="4294188"/>
            <a:ext cx="681038" cy="0"/>
          </a:xfrm>
          <a:prstGeom prst="line">
            <a:avLst/>
          </a:prstGeom>
          <a:noFill/>
          <a:ln w="12700">
            <a:solidFill>
              <a:srgbClr val="333399"/>
            </a:solidFill>
            <a:round/>
            <a:headEnd type="none" w="sm" len="sm"/>
            <a:tailEnd type="stealth" w="med" len="lg"/>
          </a:ln>
        </p:spPr>
        <p:txBody>
          <a:bodyPr/>
          <a:lstStyle/>
          <a:p>
            <a:endParaRPr lang="zh-CN" altLang="en-US"/>
          </a:p>
        </p:txBody>
      </p:sp>
      <p:sp>
        <p:nvSpPr>
          <p:cNvPr id="114778" name="Line 98"/>
          <p:cNvSpPr>
            <a:spLocks noChangeShapeType="1"/>
          </p:cNvSpPr>
          <p:nvPr/>
        </p:nvSpPr>
        <p:spPr bwMode="auto">
          <a:xfrm flipH="1">
            <a:off x="2778820" y="4279900"/>
            <a:ext cx="708025" cy="0"/>
          </a:xfrm>
          <a:prstGeom prst="line">
            <a:avLst/>
          </a:prstGeom>
          <a:noFill/>
          <a:ln w="12700">
            <a:solidFill>
              <a:srgbClr val="333399"/>
            </a:solidFill>
            <a:round/>
            <a:headEnd type="none" w="sm" len="sm"/>
            <a:tailEnd type="stealth" w="med" len="lg"/>
          </a:ln>
        </p:spPr>
        <p:txBody>
          <a:bodyPr/>
          <a:lstStyle/>
          <a:p>
            <a:endParaRPr lang="zh-CN" altLang="en-US"/>
          </a:p>
        </p:txBody>
      </p:sp>
      <p:sp>
        <p:nvSpPr>
          <p:cNvPr id="114779" name="Rectangle 99"/>
          <p:cNvSpPr>
            <a:spLocks noChangeArrowheads="1"/>
          </p:cNvSpPr>
          <p:nvPr/>
        </p:nvSpPr>
        <p:spPr bwMode="auto">
          <a:xfrm>
            <a:off x="2108895" y="4078288"/>
            <a:ext cx="612775" cy="363537"/>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1800">
                <a:latin typeface="Arial" pitchFamily="34" charset="0"/>
              </a:rPr>
              <a:t>8 bit</a:t>
            </a:r>
          </a:p>
        </p:txBody>
      </p:sp>
      <p:sp>
        <p:nvSpPr>
          <p:cNvPr id="114780" name="Rectangle 100"/>
          <p:cNvSpPr>
            <a:spLocks noChangeArrowheads="1"/>
          </p:cNvSpPr>
          <p:nvPr/>
        </p:nvSpPr>
        <p:spPr bwMode="auto">
          <a:xfrm>
            <a:off x="8377933" y="3467100"/>
            <a:ext cx="25082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en-US" altLang="zh-CN" sz="2000">
                <a:latin typeface="Arial" pitchFamily="34" charset="0"/>
              </a:rPr>
              <a:t>t</a:t>
            </a:r>
          </a:p>
        </p:txBody>
      </p:sp>
      <p:sp>
        <p:nvSpPr>
          <p:cNvPr id="114781" name="Rectangle 101"/>
          <p:cNvSpPr>
            <a:spLocks noChangeArrowheads="1"/>
          </p:cNvSpPr>
          <p:nvPr/>
        </p:nvSpPr>
        <p:spPr bwMode="auto">
          <a:xfrm>
            <a:off x="3693220" y="3251200"/>
            <a:ext cx="1450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Times New Roman" pitchFamily="18" charset="0"/>
                <a:ea typeface="黑体" pitchFamily="49" charset="-122"/>
              </a:rPr>
              <a:t>时分复用帧</a:t>
            </a:r>
          </a:p>
        </p:txBody>
      </p:sp>
      <p:sp>
        <p:nvSpPr>
          <p:cNvPr id="114782" name="Rectangle 102"/>
          <p:cNvSpPr>
            <a:spLocks noChangeArrowheads="1"/>
          </p:cNvSpPr>
          <p:nvPr/>
        </p:nvSpPr>
        <p:spPr bwMode="auto">
          <a:xfrm>
            <a:off x="5953820" y="3251200"/>
            <a:ext cx="1450975" cy="393700"/>
          </a:xfrm>
          <a:prstGeom prst="rect">
            <a:avLst/>
          </a:prstGeom>
          <a:noFill/>
          <a:ln w="9525">
            <a:noFill/>
            <a:miter lim="800000"/>
            <a:headEnd/>
            <a:tailEnd/>
          </a:ln>
        </p:spPr>
        <p:txBody>
          <a:bodyPr wrap="none" lIns="90488" tIns="44450" rIns="90488" bIns="44450">
            <a:spAutoFit/>
          </a:bodyPr>
          <a:lstStyle/>
          <a:p>
            <a:pPr algn="l" defTabSz="762000" eaLnBrk="0" hangingPunct="0"/>
            <a:r>
              <a:rPr lang="zh-CN" altLang="en-US" sz="2000">
                <a:latin typeface="Times New Roman" pitchFamily="18" charset="0"/>
                <a:ea typeface="黑体" pitchFamily="49" charset="-122"/>
              </a:rPr>
              <a:t>时分复用帧</a:t>
            </a:r>
          </a:p>
        </p:txBody>
      </p:sp>
      <p:sp>
        <p:nvSpPr>
          <p:cNvPr id="114783" name="Line 103"/>
          <p:cNvSpPr>
            <a:spLocks noChangeShapeType="1"/>
          </p:cNvSpPr>
          <p:nvPr/>
        </p:nvSpPr>
        <p:spPr bwMode="auto">
          <a:xfrm flipH="1">
            <a:off x="8133458" y="4811713"/>
            <a:ext cx="4762" cy="625475"/>
          </a:xfrm>
          <a:prstGeom prst="line">
            <a:avLst/>
          </a:prstGeom>
          <a:noFill/>
          <a:ln w="25400">
            <a:solidFill>
              <a:srgbClr val="333399"/>
            </a:solidFill>
            <a:round/>
            <a:headEnd type="none" w="sm" len="sm"/>
            <a:tailEnd type="none" w="sm" len="sm"/>
          </a:ln>
        </p:spPr>
        <p:txBody>
          <a:bodyPr/>
          <a:lstStyle/>
          <a:p>
            <a:endParaRPr lang="zh-CN" altLang="en-US"/>
          </a:p>
        </p:txBody>
      </p:sp>
      <p:sp>
        <p:nvSpPr>
          <p:cNvPr id="114784" name="Line 104"/>
          <p:cNvSpPr>
            <a:spLocks noChangeShapeType="1"/>
          </p:cNvSpPr>
          <p:nvPr/>
        </p:nvSpPr>
        <p:spPr bwMode="auto">
          <a:xfrm>
            <a:off x="484883" y="4797425"/>
            <a:ext cx="0" cy="615950"/>
          </a:xfrm>
          <a:prstGeom prst="line">
            <a:avLst/>
          </a:prstGeom>
          <a:noFill/>
          <a:ln w="25400">
            <a:solidFill>
              <a:srgbClr val="333399"/>
            </a:solidFill>
            <a:round/>
            <a:headEnd type="none" w="sm" len="sm"/>
            <a:tailEnd type="none" w="sm" len="sm"/>
          </a:ln>
        </p:spPr>
        <p:txBody>
          <a:bodyPr/>
          <a:lstStyle/>
          <a:p>
            <a:endParaRPr lang="zh-CN" altLang="en-US"/>
          </a:p>
        </p:txBody>
      </p:sp>
      <p:sp>
        <p:nvSpPr>
          <p:cNvPr id="114785" name="Line 105"/>
          <p:cNvSpPr>
            <a:spLocks noChangeShapeType="1"/>
          </p:cNvSpPr>
          <p:nvPr/>
        </p:nvSpPr>
        <p:spPr bwMode="auto">
          <a:xfrm>
            <a:off x="486470" y="5365750"/>
            <a:ext cx="7646988" cy="0"/>
          </a:xfrm>
          <a:prstGeom prst="line">
            <a:avLst/>
          </a:prstGeom>
          <a:noFill/>
          <a:ln w="25400">
            <a:solidFill>
              <a:srgbClr val="333399"/>
            </a:solidFill>
            <a:round/>
            <a:headEnd type="stealth" w="med" len="lg"/>
            <a:tailEnd type="stealth" w="med" len="lg"/>
          </a:ln>
        </p:spPr>
        <p:txBody>
          <a:bodyPr/>
          <a:lstStyle/>
          <a:p>
            <a:endParaRPr lang="zh-CN" altLang="en-US"/>
          </a:p>
        </p:txBody>
      </p:sp>
      <p:sp>
        <p:nvSpPr>
          <p:cNvPr id="114786" name="Rectangle 106"/>
          <p:cNvSpPr>
            <a:spLocks noChangeArrowheads="1"/>
          </p:cNvSpPr>
          <p:nvPr/>
        </p:nvSpPr>
        <p:spPr bwMode="auto">
          <a:xfrm>
            <a:off x="3874195" y="5162550"/>
            <a:ext cx="1266825" cy="363538"/>
          </a:xfrm>
          <a:prstGeom prst="rect">
            <a:avLst/>
          </a:prstGeom>
          <a:solidFill>
            <a:schemeClr val="bg1"/>
          </a:solidFill>
          <a:ln w="9525">
            <a:noFill/>
            <a:miter lim="800000"/>
            <a:headEnd/>
            <a:tailEnd/>
          </a:ln>
        </p:spPr>
        <p:txBody>
          <a:bodyPr wrap="none" lIns="90488" tIns="44450" rIns="90488" bIns="44450">
            <a:spAutoFit/>
          </a:bodyPr>
          <a:lstStyle/>
          <a:p>
            <a:pPr algn="l" defTabSz="762000" eaLnBrk="0" hangingPunct="0"/>
            <a:r>
              <a:rPr lang="en-US" altLang="zh-CN" sz="1800">
                <a:latin typeface="Arial" pitchFamily="34" charset="0"/>
                <a:ea typeface="黑体" pitchFamily="49" charset="-122"/>
              </a:rPr>
              <a:t>T = 125 us</a:t>
            </a:r>
          </a:p>
        </p:txBody>
      </p:sp>
      <p:sp>
        <p:nvSpPr>
          <p:cNvPr id="114787" name="Oval 107"/>
          <p:cNvSpPr>
            <a:spLocks noChangeArrowheads="1"/>
          </p:cNvSpPr>
          <p:nvPr/>
        </p:nvSpPr>
        <p:spPr bwMode="auto">
          <a:xfrm>
            <a:off x="1612008" y="1806575"/>
            <a:ext cx="92075" cy="73025"/>
          </a:xfrm>
          <a:prstGeom prst="ellipse">
            <a:avLst/>
          </a:prstGeom>
          <a:solidFill>
            <a:schemeClr val="tx1"/>
          </a:solidFill>
          <a:ln w="25400">
            <a:solidFill>
              <a:srgbClr val="333399"/>
            </a:solidFill>
            <a:round/>
            <a:headEnd/>
            <a:tailEnd/>
          </a:ln>
        </p:spPr>
        <p:txBody>
          <a:bodyPr wrap="none" anchor="ctr"/>
          <a:lstStyle/>
          <a:p>
            <a:endParaRPr lang="zh-CN" altLang="en-US"/>
          </a:p>
        </p:txBody>
      </p:sp>
      <p:sp>
        <p:nvSpPr>
          <p:cNvPr id="114788" name="Line 108"/>
          <p:cNvSpPr>
            <a:spLocks noChangeShapeType="1"/>
          </p:cNvSpPr>
          <p:nvPr/>
        </p:nvSpPr>
        <p:spPr bwMode="auto">
          <a:xfrm>
            <a:off x="445195" y="3635375"/>
            <a:ext cx="7947025"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114789" name="Line 109"/>
          <p:cNvSpPr>
            <a:spLocks noChangeShapeType="1"/>
          </p:cNvSpPr>
          <p:nvPr/>
        </p:nvSpPr>
        <p:spPr bwMode="auto">
          <a:xfrm>
            <a:off x="1245295" y="4797425"/>
            <a:ext cx="0" cy="323850"/>
          </a:xfrm>
          <a:prstGeom prst="line">
            <a:avLst/>
          </a:prstGeom>
          <a:noFill/>
          <a:ln w="25400">
            <a:solidFill>
              <a:srgbClr val="333399"/>
            </a:solidFill>
            <a:round/>
            <a:headEnd type="none" w="sm" len="sm"/>
            <a:tailEnd type="none" w="sm" len="sm"/>
          </a:ln>
        </p:spPr>
        <p:txBody>
          <a:bodyPr/>
          <a:lstStyle/>
          <a:p>
            <a:endParaRPr lang="zh-CN" altLang="en-US"/>
          </a:p>
        </p:txBody>
      </p:sp>
      <p:sp>
        <p:nvSpPr>
          <p:cNvPr id="114790" name="Line 110"/>
          <p:cNvSpPr>
            <a:spLocks noChangeShapeType="1"/>
          </p:cNvSpPr>
          <p:nvPr/>
        </p:nvSpPr>
        <p:spPr bwMode="auto">
          <a:xfrm>
            <a:off x="4305995" y="4806950"/>
            <a:ext cx="0" cy="325438"/>
          </a:xfrm>
          <a:prstGeom prst="line">
            <a:avLst/>
          </a:prstGeom>
          <a:noFill/>
          <a:ln w="25400">
            <a:solidFill>
              <a:srgbClr val="333399"/>
            </a:solidFill>
            <a:round/>
            <a:headEnd type="none" w="sm" len="sm"/>
            <a:tailEnd type="none" w="sm" len="sm"/>
          </a:ln>
        </p:spPr>
        <p:txBody>
          <a:bodyPr/>
          <a:lstStyle/>
          <a:p>
            <a:endParaRPr lang="zh-CN" altLang="en-US"/>
          </a:p>
        </p:txBody>
      </p:sp>
      <p:sp>
        <p:nvSpPr>
          <p:cNvPr id="114791" name="Line 111"/>
          <p:cNvSpPr>
            <a:spLocks noChangeShapeType="1"/>
          </p:cNvSpPr>
          <p:nvPr/>
        </p:nvSpPr>
        <p:spPr bwMode="auto">
          <a:xfrm>
            <a:off x="5082283" y="4786313"/>
            <a:ext cx="0" cy="325437"/>
          </a:xfrm>
          <a:prstGeom prst="line">
            <a:avLst/>
          </a:prstGeom>
          <a:noFill/>
          <a:ln w="25400">
            <a:solidFill>
              <a:srgbClr val="333399"/>
            </a:solidFill>
            <a:round/>
            <a:headEnd type="none" w="sm" len="sm"/>
            <a:tailEnd type="none" w="sm" len="sm"/>
          </a:ln>
        </p:spPr>
        <p:txBody>
          <a:bodyPr/>
          <a:lstStyle/>
          <a:p>
            <a:endParaRPr lang="zh-CN" altLang="en-US"/>
          </a:p>
        </p:txBody>
      </p:sp>
      <p:sp>
        <p:nvSpPr>
          <p:cNvPr id="114792" name="Line 112"/>
          <p:cNvSpPr>
            <a:spLocks noChangeShapeType="1"/>
          </p:cNvSpPr>
          <p:nvPr/>
        </p:nvSpPr>
        <p:spPr bwMode="auto">
          <a:xfrm>
            <a:off x="1254820" y="5043488"/>
            <a:ext cx="3051175" cy="0"/>
          </a:xfrm>
          <a:prstGeom prst="line">
            <a:avLst/>
          </a:prstGeom>
          <a:noFill/>
          <a:ln w="25400">
            <a:solidFill>
              <a:srgbClr val="333399"/>
            </a:solidFill>
            <a:round/>
            <a:headEnd type="stealth" w="med" len="lg"/>
            <a:tailEnd type="stealth" w="med" len="lg"/>
          </a:ln>
        </p:spPr>
        <p:txBody>
          <a:bodyPr/>
          <a:lstStyle/>
          <a:p>
            <a:endParaRPr lang="zh-CN" altLang="en-US"/>
          </a:p>
        </p:txBody>
      </p:sp>
      <p:sp>
        <p:nvSpPr>
          <p:cNvPr id="114793" name="Rectangle 113"/>
          <p:cNvSpPr>
            <a:spLocks noChangeArrowheads="1"/>
          </p:cNvSpPr>
          <p:nvPr/>
        </p:nvSpPr>
        <p:spPr bwMode="auto">
          <a:xfrm>
            <a:off x="2234308" y="4837113"/>
            <a:ext cx="1184275" cy="363537"/>
          </a:xfrm>
          <a:prstGeom prst="rect">
            <a:avLst/>
          </a:prstGeom>
          <a:solidFill>
            <a:schemeClr val="bg1"/>
          </a:solidFill>
          <a:ln w="9525">
            <a:noFill/>
            <a:miter lim="800000"/>
            <a:headEnd/>
            <a:tailEnd/>
          </a:ln>
        </p:spPr>
        <p:txBody>
          <a:bodyPr wrap="none" lIns="90488" tIns="44450" rIns="90488" bIns="44450">
            <a:spAutoFit/>
          </a:bodyPr>
          <a:lstStyle/>
          <a:p>
            <a:pPr algn="l" defTabSz="762000" eaLnBrk="0" hangingPunct="0"/>
            <a:r>
              <a:rPr lang="en-US" altLang="zh-CN" sz="1800">
                <a:latin typeface="Arial" pitchFamily="34" charset="0"/>
                <a:ea typeface="黑体" pitchFamily="49" charset="-122"/>
              </a:rPr>
              <a:t>15 </a:t>
            </a:r>
            <a:r>
              <a:rPr lang="zh-CN" altLang="en-US" sz="1800">
                <a:latin typeface="Arial" pitchFamily="34" charset="0"/>
                <a:ea typeface="黑体" pitchFamily="49" charset="-122"/>
              </a:rPr>
              <a:t>个话路</a:t>
            </a:r>
          </a:p>
        </p:txBody>
      </p:sp>
      <p:sp>
        <p:nvSpPr>
          <p:cNvPr id="114794" name="Line 114"/>
          <p:cNvSpPr>
            <a:spLocks noChangeShapeType="1"/>
          </p:cNvSpPr>
          <p:nvPr/>
        </p:nvSpPr>
        <p:spPr bwMode="auto">
          <a:xfrm>
            <a:off x="5082283" y="5030788"/>
            <a:ext cx="3051175" cy="0"/>
          </a:xfrm>
          <a:prstGeom prst="line">
            <a:avLst/>
          </a:prstGeom>
          <a:noFill/>
          <a:ln w="25400">
            <a:solidFill>
              <a:srgbClr val="333399"/>
            </a:solidFill>
            <a:round/>
            <a:headEnd type="stealth" w="med" len="lg"/>
            <a:tailEnd type="stealth" w="med" len="lg"/>
          </a:ln>
        </p:spPr>
        <p:txBody>
          <a:bodyPr/>
          <a:lstStyle/>
          <a:p>
            <a:endParaRPr lang="zh-CN" altLang="en-US"/>
          </a:p>
        </p:txBody>
      </p:sp>
      <p:sp>
        <p:nvSpPr>
          <p:cNvPr id="114795" name="Rectangle 115"/>
          <p:cNvSpPr>
            <a:spLocks noChangeArrowheads="1"/>
          </p:cNvSpPr>
          <p:nvPr/>
        </p:nvSpPr>
        <p:spPr bwMode="auto">
          <a:xfrm>
            <a:off x="6034783" y="4837113"/>
            <a:ext cx="1184275" cy="363537"/>
          </a:xfrm>
          <a:prstGeom prst="rect">
            <a:avLst/>
          </a:prstGeom>
          <a:solidFill>
            <a:schemeClr val="bg1"/>
          </a:solidFill>
          <a:ln w="9525">
            <a:noFill/>
            <a:miter lim="800000"/>
            <a:headEnd/>
            <a:tailEnd/>
          </a:ln>
        </p:spPr>
        <p:txBody>
          <a:bodyPr wrap="none" lIns="90488" tIns="44450" rIns="90488" bIns="44450">
            <a:spAutoFit/>
          </a:bodyPr>
          <a:lstStyle/>
          <a:p>
            <a:pPr algn="l" defTabSz="762000" eaLnBrk="0" hangingPunct="0"/>
            <a:r>
              <a:rPr lang="en-US" altLang="zh-CN" sz="1800">
                <a:latin typeface="Arial" pitchFamily="34" charset="0"/>
                <a:ea typeface="黑体" pitchFamily="49" charset="-122"/>
              </a:rPr>
              <a:t>15 </a:t>
            </a:r>
            <a:r>
              <a:rPr lang="zh-CN" altLang="en-US" sz="1800">
                <a:latin typeface="Arial" pitchFamily="34" charset="0"/>
                <a:ea typeface="黑体" pitchFamily="49" charset="-122"/>
              </a:rPr>
              <a:t>个话路</a:t>
            </a:r>
          </a:p>
        </p:txBody>
      </p:sp>
      <p:sp>
        <p:nvSpPr>
          <p:cNvPr id="114796" name="Rectangle 116"/>
          <p:cNvSpPr>
            <a:spLocks noChangeArrowheads="1"/>
          </p:cNvSpPr>
          <p:nvPr/>
        </p:nvSpPr>
        <p:spPr bwMode="auto">
          <a:xfrm>
            <a:off x="973833" y="3287713"/>
            <a:ext cx="2276475" cy="352425"/>
          </a:xfrm>
          <a:prstGeom prst="rect">
            <a:avLst/>
          </a:prstGeom>
          <a:noFill/>
          <a:ln w="25400">
            <a:solidFill>
              <a:srgbClr val="333399"/>
            </a:solidFill>
            <a:miter lim="800000"/>
            <a:headEnd/>
            <a:tailEnd/>
          </a:ln>
        </p:spPr>
        <p:txBody>
          <a:bodyPr wrap="none" anchor="ctr"/>
          <a:lstStyle/>
          <a:p>
            <a:endParaRPr lang="zh-CN" altLang="en-US"/>
          </a:p>
        </p:txBody>
      </p:sp>
      <p:sp>
        <p:nvSpPr>
          <p:cNvPr id="114797" name="Rectangle 117"/>
          <p:cNvSpPr>
            <a:spLocks noChangeArrowheads="1"/>
          </p:cNvSpPr>
          <p:nvPr/>
        </p:nvSpPr>
        <p:spPr bwMode="auto">
          <a:xfrm>
            <a:off x="465833" y="4389438"/>
            <a:ext cx="7680325" cy="374650"/>
          </a:xfrm>
          <a:prstGeom prst="rect">
            <a:avLst/>
          </a:prstGeom>
          <a:noFill/>
          <a:ln w="25400">
            <a:solidFill>
              <a:srgbClr val="333399"/>
            </a:solidFill>
            <a:miter lim="800000"/>
            <a:headEnd/>
            <a:tailEnd/>
          </a:ln>
        </p:spPr>
        <p:txBody>
          <a:bodyPr wrap="none" anchor="ctr"/>
          <a:lstStyle/>
          <a:p>
            <a:endParaRPr lang="zh-CN" altLang="en-US"/>
          </a:p>
        </p:txBody>
      </p:sp>
      <p:sp>
        <p:nvSpPr>
          <p:cNvPr id="114798" name="Rectangle 118"/>
          <p:cNvSpPr>
            <a:spLocks noChangeArrowheads="1"/>
          </p:cNvSpPr>
          <p:nvPr/>
        </p:nvSpPr>
        <p:spPr bwMode="auto">
          <a:xfrm>
            <a:off x="323850" y="5661025"/>
            <a:ext cx="8156575" cy="381000"/>
          </a:xfrm>
          <a:prstGeom prst="rect">
            <a:avLst/>
          </a:prstGeom>
          <a:noFill/>
          <a:ln w="9525">
            <a:noFill/>
            <a:miter lim="800000"/>
            <a:headEnd/>
            <a:tailEnd/>
          </a:ln>
        </p:spPr>
        <p:txBody>
          <a:bodyPr lIns="92075" tIns="46038" rIns="92075" bIns="46038" anchor="b"/>
          <a:lstStyle/>
          <a:p>
            <a:r>
              <a:rPr lang="zh-CN" altLang="en-US" sz="2000" dirty="0">
                <a:latin typeface="+mn-lt"/>
                <a:ea typeface="+mn-ea"/>
              </a:rPr>
              <a:t>时隙</a:t>
            </a:r>
            <a:r>
              <a:rPr lang="en-US" altLang="zh-CN" sz="2000" dirty="0">
                <a:latin typeface="+mn-lt"/>
                <a:ea typeface="+mn-ea"/>
              </a:rPr>
              <a:t>CH0</a:t>
            </a:r>
            <a:r>
              <a:rPr lang="zh-CN" altLang="en-US" sz="2000" dirty="0">
                <a:latin typeface="+mn-lt"/>
                <a:ea typeface="+mn-ea"/>
              </a:rPr>
              <a:t>用作帧同步用，时隙</a:t>
            </a:r>
            <a:r>
              <a:rPr lang="en-US" altLang="zh-CN" sz="2000" dirty="0">
                <a:latin typeface="+mn-lt"/>
                <a:ea typeface="+mn-ea"/>
              </a:rPr>
              <a:t>CH16</a:t>
            </a:r>
            <a:r>
              <a:rPr lang="zh-CN" altLang="en-US" sz="2000" dirty="0">
                <a:latin typeface="+mn-lt"/>
                <a:ea typeface="+mn-ea"/>
              </a:rPr>
              <a:t>用来传送信令 </a:t>
            </a:r>
            <a:r>
              <a:rPr lang="en-US" altLang="zh-CN" sz="2000" dirty="0">
                <a:latin typeface="+mn-lt"/>
                <a:ea typeface="+mn-ea"/>
              </a:rPr>
              <a:t>(</a:t>
            </a:r>
            <a:r>
              <a:rPr lang="zh-CN" altLang="en-US" sz="2000" dirty="0">
                <a:latin typeface="+mn-lt"/>
                <a:ea typeface="+mn-ea"/>
              </a:rPr>
              <a:t>如用户的拨号信令</a:t>
            </a:r>
            <a:r>
              <a:rPr lang="en-US" altLang="zh-CN" sz="2000" dirty="0">
                <a:latin typeface="+mn-lt"/>
                <a:ea typeface="+mn-ea"/>
              </a:rPr>
              <a:t>)</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355600" y="203200"/>
            <a:ext cx="8502680" cy="627063"/>
          </a:xfrm>
        </p:spPr>
        <p:txBody>
          <a:bodyPr/>
          <a:lstStyle/>
          <a:p>
            <a:pPr eaLnBrk="1" hangingPunct="1"/>
            <a:r>
              <a:rPr lang="zh-CN" altLang="en-US" dirty="0"/>
              <a:t>数字传输系统</a:t>
            </a:r>
          </a:p>
        </p:txBody>
      </p:sp>
      <p:sp>
        <p:nvSpPr>
          <p:cNvPr id="110595" name="Rectangle 4"/>
          <p:cNvSpPr>
            <a:spLocks noGrp="1" noChangeArrowheads="1"/>
          </p:cNvSpPr>
          <p:nvPr>
            <p:ph type="body" idx="1"/>
          </p:nvPr>
        </p:nvSpPr>
        <p:spPr/>
        <p:txBody>
          <a:bodyPr/>
          <a:lstStyle/>
          <a:p>
            <a:pPr eaLnBrk="1" hangingPunct="1">
              <a:spcBef>
                <a:spcPts val="600"/>
              </a:spcBef>
            </a:pPr>
            <a:r>
              <a:rPr lang="zh-CN" altLang="en-US" dirty="0"/>
              <a:t>脉码调制</a:t>
            </a:r>
            <a:r>
              <a:rPr lang="en-US" altLang="zh-CN" dirty="0"/>
              <a:t>PCM</a:t>
            </a:r>
            <a:r>
              <a:rPr lang="zh-CN" altLang="en-US" dirty="0"/>
              <a:t>体制最初是为了在电话局之间的</a:t>
            </a:r>
            <a:r>
              <a:rPr lang="zh-CN" altLang="en-US" dirty="0">
                <a:solidFill>
                  <a:srgbClr val="FF0000"/>
                </a:solidFill>
              </a:rPr>
              <a:t>中继线</a:t>
            </a:r>
            <a:r>
              <a:rPr lang="zh-CN" altLang="en-US" dirty="0"/>
              <a:t>上传送多路的电话。</a:t>
            </a:r>
          </a:p>
          <a:p>
            <a:pPr eaLnBrk="1" hangingPunct="1">
              <a:spcBef>
                <a:spcPts val="600"/>
              </a:spcBef>
            </a:pPr>
            <a:endParaRPr lang="zh-CN" altLang="en-US" dirty="0"/>
          </a:p>
          <a:p>
            <a:pPr eaLnBrk="1" hangingPunct="1">
              <a:spcBef>
                <a:spcPts val="600"/>
              </a:spcBef>
            </a:pPr>
            <a:r>
              <a:rPr lang="zh-CN" altLang="en-US" dirty="0"/>
              <a:t>由于历史上的原因，</a:t>
            </a:r>
            <a:r>
              <a:rPr lang="en-US" altLang="zh-CN" dirty="0"/>
              <a:t>PCM </a:t>
            </a:r>
            <a:r>
              <a:rPr lang="zh-CN" altLang="en-US" dirty="0"/>
              <a:t>有两个互不兼容的国际标准，即北美的</a:t>
            </a:r>
            <a:r>
              <a:rPr lang="en-US" altLang="zh-CN" dirty="0">
                <a:solidFill>
                  <a:schemeClr val="hlink"/>
                </a:solidFill>
              </a:rPr>
              <a:t>24</a:t>
            </a:r>
            <a:r>
              <a:rPr lang="zh-CN" altLang="en-US" dirty="0">
                <a:solidFill>
                  <a:schemeClr val="hlink"/>
                </a:solidFill>
              </a:rPr>
              <a:t>路 </a:t>
            </a:r>
            <a:r>
              <a:rPr lang="en-US" altLang="zh-CN" dirty="0">
                <a:solidFill>
                  <a:schemeClr val="hlink"/>
                </a:solidFill>
              </a:rPr>
              <a:t>PCM </a:t>
            </a:r>
            <a:r>
              <a:rPr lang="en-US" altLang="zh-CN" dirty="0"/>
              <a:t>(</a:t>
            </a:r>
            <a:r>
              <a:rPr lang="zh-CN" altLang="en-US" dirty="0"/>
              <a:t>简称为</a:t>
            </a:r>
            <a:r>
              <a:rPr lang="en-US" altLang="zh-CN" dirty="0"/>
              <a:t>T1) </a:t>
            </a:r>
            <a:r>
              <a:rPr lang="zh-CN" altLang="en-US" dirty="0"/>
              <a:t>和欧洲的</a:t>
            </a:r>
            <a:r>
              <a:rPr lang="en-US" altLang="zh-CN" dirty="0">
                <a:solidFill>
                  <a:schemeClr val="hlink"/>
                </a:solidFill>
              </a:rPr>
              <a:t>30</a:t>
            </a:r>
            <a:r>
              <a:rPr lang="zh-CN" altLang="en-US" dirty="0">
                <a:solidFill>
                  <a:schemeClr val="hlink"/>
                </a:solidFill>
              </a:rPr>
              <a:t>路 </a:t>
            </a:r>
            <a:r>
              <a:rPr lang="en-US" altLang="zh-CN" dirty="0">
                <a:solidFill>
                  <a:schemeClr val="hlink"/>
                </a:solidFill>
              </a:rPr>
              <a:t>PCM </a:t>
            </a:r>
            <a:r>
              <a:rPr lang="en-US" altLang="zh-CN" dirty="0"/>
              <a:t>(</a:t>
            </a:r>
            <a:r>
              <a:rPr lang="zh-CN" altLang="en-US" dirty="0"/>
              <a:t>简称为 </a:t>
            </a:r>
            <a:r>
              <a:rPr lang="en-US" altLang="zh-CN" dirty="0"/>
              <a:t>E1)</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solidFill>
                  <a:srgbClr val="FF0000"/>
                </a:solidFill>
              </a:rPr>
              <a:t>我国采用的是欧洲的</a:t>
            </a:r>
            <a:r>
              <a:rPr lang="en-US" altLang="zh-CN" dirty="0">
                <a:solidFill>
                  <a:srgbClr val="FF0000"/>
                </a:solidFill>
              </a:rPr>
              <a:t>E1</a:t>
            </a:r>
            <a:r>
              <a:rPr lang="zh-CN" altLang="en-US" dirty="0">
                <a:solidFill>
                  <a:srgbClr val="FF0000"/>
                </a:solidFill>
              </a:rPr>
              <a:t>标准。</a:t>
            </a:r>
          </a:p>
          <a:p>
            <a:pPr eaLnBrk="1" hangingPunct="1">
              <a:spcBef>
                <a:spcPts val="600"/>
              </a:spcBef>
              <a:buFont typeface="Wingdings" pitchFamily="2" charset="2"/>
              <a:buChar char="ü"/>
            </a:pPr>
            <a:endParaRPr lang="zh-CN" altLang="en-US" dirty="0">
              <a:latin typeface="Arial" pitchFamily="34" charset="0"/>
            </a:endParaRPr>
          </a:p>
          <a:p>
            <a:pPr eaLnBrk="1" hangingPunct="1">
              <a:spcBef>
                <a:spcPts val="600"/>
              </a:spcBef>
            </a:pPr>
            <a:r>
              <a:rPr lang="en-US" altLang="zh-CN" dirty="0"/>
              <a:t>E1</a:t>
            </a:r>
            <a:r>
              <a:rPr lang="zh-CN" altLang="en-US" dirty="0"/>
              <a:t>的速率是</a:t>
            </a:r>
            <a:r>
              <a:rPr lang="en-US" altLang="zh-CN" dirty="0"/>
              <a:t>2.048 Mb/s</a:t>
            </a:r>
            <a:r>
              <a:rPr lang="zh-CN" altLang="en-US" dirty="0"/>
              <a:t>，而</a:t>
            </a:r>
            <a:r>
              <a:rPr lang="en-US" altLang="zh-CN" dirty="0"/>
              <a:t>T1</a:t>
            </a:r>
            <a:r>
              <a:rPr lang="zh-CN" altLang="en-US" dirty="0"/>
              <a:t>的速率是</a:t>
            </a:r>
            <a:r>
              <a:rPr lang="en-US" altLang="zh-CN" dirty="0"/>
              <a:t>1.544 Mb/s</a:t>
            </a:r>
            <a:r>
              <a:rPr lang="zh-CN" altLang="en-US" dirty="0"/>
              <a:t>。</a:t>
            </a:r>
          </a:p>
          <a:p>
            <a:pPr eaLnBrk="1" hangingPunct="1">
              <a:spcBef>
                <a:spcPts val="600"/>
              </a:spcBef>
            </a:pPr>
            <a:endParaRPr lang="zh-CN" altLang="en-US" dirty="0"/>
          </a:p>
          <a:p>
            <a:pPr eaLnBrk="1" hangingPunct="1">
              <a:spcBef>
                <a:spcPts val="600"/>
              </a:spcBef>
            </a:pPr>
            <a:r>
              <a:rPr lang="zh-CN" altLang="en-US" dirty="0"/>
              <a:t>当需要有更高的数据率时，可采用复用的方法。   </a:t>
            </a:r>
          </a:p>
        </p:txBody>
      </p:sp>
    </p:spTree>
    <p:extLst>
      <p:ext uri="{BB962C8B-B14F-4D97-AF65-F5344CB8AC3E}">
        <p14:creationId xmlns="" xmlns:p14="http://schemas.microsoft.com/office/powerpoint/2010/main" val="31446631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3"/>
          <p:cNvPicPr>
            <a:picLocks noChangeAspect="1" noChangeArrowheads="1"/>
          </p:cNvPicPr>
          <p:nvPr/>
        </p:nvPicPr>
        <p:blipFill>
          <a:blip r:embed="rId3" cstate="print"/>
          <a:srcRect/>
          <a:stretch>
            <a:fillRect/>
          </a:stretch>
        </p:blipFill>
        <p:spPr bwMode="auto">
          <a:xfrm>
            <a:off x="428596" y="1785926"/>
            <a:ext cx="8364537" cy="3727450"/>
          </a:xfrm>
          <a:prstGeom prst="rect">
            <a:avLst/>
          </a:prstGeom>
          <a:noFill/>
          <a:ln w="9525">
            <a:noFill/>
            <a:miter lim="800000"/>
            <a:headEnd/>
            <a:tailEnd/>
          </a:ln>
        </p:spPr>
      </p:pic>
      <p:sp>
        <p:nvSpPr>
          <p:cNvPr id="115716" name="Rectangle 5"/>
          <p:cNvSpPr>
            <a:spLocks noGrp="1" noChangeArrowheads="1"/>
          </p:cNvSpPr>
          <p:nvPr>
            <p:ph type="title"/>
          </p:nvPr>
        </p:nvSpPr>
        <p:spPr/>
        <p:txBody>
          <a:bodyPr/>
          <a:lstStyle/>
          <a:p>
            <a:pPr eaLnBrk="1" hangingPunct="1"/>
            <a:r>
              <a:rPr lang="en-US" altLang="zh-CN" dirty="0"/>
              <a:t>T1 digital hierarchy (</a:t>
            </a:r>
            <a:r>
              <a:rPr lang="zh-CN" altLang="en-US" dirty="0"/>
              <a:t>数字分级体系</a:t>
            </a:r>
            <a:r>
              <a:rPr lang="en-US" altLang="zh-CN" dirty="0"/>
              <a:t>)</a:t>
            </a:r>
          </a:p>
        </p:txBody>
      </p:sp>
      <p:sp>
        <p:nvSpPr>
          <p:cNvPr id="4" name="矩形 3"/>
          <p:cNvSpPr/>
          <p:nvPr/>
        </p:nvSpPr>
        <p:spPr>
          <a:xfrm>
            <a:off x="1142976" y="1142984"/>
            <a:ext cx="2280816" cy="400110"/>
          </a:xfrm>
          <a:prstGeom prst="rect">
            <a:avLst/>
          </a:prstGeom>
        </p:spPr>
        <p:txBody>
          <a:bodyPr wrap="none">
            <a:spAutoFit/>
          </a:bodyPr>
          <a:lstStyle/>
          <a:p>
            <a:pPr eaLnBrk="1" hangingPunct="1"/>
            <a:r>
              <a:rPr lang="en-US" altLang="zh-CN" sz="2000" dirty="0"/>
              <a:t>DS: Digital Service</a:t>
            </a:r>
            <a:endParaRPr lang="zh-CN" altLang="zh-CN" sz="2000" dirty="0"/>
          </a:p>
        </p:txBody>
      </p:sp>
      <p:sp>
        <p:nvSpPr>
          <p:cNvPr id="5" name="矩形 4"/>
          <p:cNvSpPr/>
          <p:nvPr/>
        </p:nvSpPr>
        <p:spPr>
          <a:xfrm>
            <a:off x="2285984" y="1928802"/>
            <a:ext cx="831638" cy="369332"/>
          </a:xfrm>
          <a:prstGeom prst="rect">
            <a:avLst/>
          </a:prstGeom>
        </p:spPr>
        <p:txBody>
          <a:bodyPr wrap="none">
            <a:spAutoFit/>
          </a:bodyPr>
          <a:lstStyle/>
          <a:p>
            <a:r>
              <a:rPr lang="en-US" altLang="zh-CN" sz="1800" dirty="0">
                <a:solidFill>
                  <a:srgbClr val="FF0000"/>
                </a:solidFill>
              </a:rPr>
              <a:t>village</a:t>
            </a:r>
          </a:p>
        </p:txBody>
      </p:sp>
      <p:sp>
        <p:nvSpPr>
          <p:cNvPr id="6" name="矩形 5"/>
          <p:cNvSpPr/>
          <p:nvPr/>
        </p:nvSpPr>
        <p:spPr>
          <a:xfrm>
            <a:off x="3929058" y="2357430"/>
            <a:ext cx="686406" cy="369332"/>
          </a:xfrm>
          <a:prstGeom prst="rect">
            <a:avLst/>
          </a:prstGeom>
        </p:spPr>
        <p:txBody>
          <a:bodyPr wrap="none">
            <a:spAutoFit/>
          </a:bodyPr>
          <a:lstStyle/>
          <a:p>
            <a:r>
              <a:rPr lang="en-US" altLang="zh-CN" sz="1800" dirty="0">
                <a:solidFill>
                  <a:srgbClr val="FF0000"/>
                </a:solidFill>
              </a:rPr>
              <a:t>town</a:t>
            </a:r>
          </a:p>
        </p:txBody>
      </p:sp>
      <p:sp>
        <p:nvSpPr>
          <p:cNvPr id="7" name="矩形 6"/>
          <p:cNvSpPr/>
          <p:nvPr/>
        </p:nvSpPr>
        <p:spPr>
          <a:xfrm>
            <a:off x="5560440" y="3286124"/>
            <a:ext cx="862095" cy="369332"/>
          </a:xfrm>
          <a:prstGeom prst="rect">
            <a:avLst/>
          </a:prstGeom>
        </p:spPr>
        <p:txBody>
          <a:bodyPr wrap="none">
            <a:spAutoFit/>
          </a:bodyPr>
          <a:lstStyle/>
          <a:p>
            <a:r>
              <a:rPr lang="en-US" altLang="zh-CN" sz="1800" dirty="0">
                <a:solidFill>
                  <a:srgbClr val="FF0000"/>
                </a:solidFill>
              </a:rPr>
              <a:t>county</a:t>
            </a:r>
          </a:p>
        </p:txBody>
      </p:sp>
      <p:sp>
        <p:nvSpPr>
          <p:cNvPr id="8" name="矩形 7"/>
          <p:cNvSpPr/>
          <p:nvPr/>
        </p:nvSpPr>
        <p:spPr>
          <a:xfrm>
            <a:off x="7282734" y="4000504"/>
            <a:ext cx="575414" cy="400110"/>
          </a:xfrm>
          <a:prstGeom prst="rect">
            <a:avLst/>
          </a:prstGeom>
        </p:spPr>
        <p:txBody>
          <a:bodyPr wrap="none">
            <a:spAutoFit/>
          </a:bodyPr>
          <a:lstStyle/>
          <a:p>
            <a:r>
              <a:rPr lang="en-US" altLang="zh-CN" sz="2000" dirty="0">
                <a:solidFill>
                  <a:srgbClr val="FF0000"/>
                </a:solidFill>
              </a:rPr>
              <a:t>city</a:t>
            </a:r>
            <a:endParaRPr lang="en-US" altLang="zh-CN" sz="1800" dirty="0">
              <a:solidFill>
                <a:srgbClr val="FF0000"/>
              </a:solidFill>
            </a:endParaRPr>
          </a:p>
        </p:txBody>
      </p:sp>
      <p:sp>
        <p:nvSpPr>
          <p:cNvPr id="9" name="矩形 8"/>
          <p:cNvSpPr/>
          <p:nvPr/>
        </p:nvSpPr>
        <p:spPr>
          <a:xfrm>
            <a:off x="785786" y="1500174"/>
            <a:ext cx="753731" cy="369332"/>
          </a:xfrm>
          <a:prstGeom prst="rect">
            <a:avLst/>
          </a:prstGeom>
        </p:spPr>
        <p:txBody>
          <a:bodyPr wrap="none">
            <a:spAutoFit/>
          </a:bodyPr>
          <a:lstStyle/>
          <a:p>
            <a:r>
              <a:rPr lang="en-US" altLang="zh-CN" sz="1800" dirty="0">
                <a:solidFill>
                  <a:srgbClr val="FF0000"/>
                </a:solidFill>
              </a:rPr>
              <a:t>home</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738" name="Group 5"/>
          <p:cNvGrpSpPr>
            <a:grpSpLocks/>
          </p:cNvGrpSpPr>
          <p:nvPr/>
        </p:nvGrpSpPr>
        <p:grpSpPr bwMode="auto">
          <a:xfrm>
            <a:off x="329879" y="1561554"/>
            <a:ext cx="8418511" cy="4167187"/>
            <a:chOff x="0" y="0"/>
            <a:chExt cx="3522" cy="2880"/>
          </a:xfrm>
        </p:grpSpPr>
        <p:grpSp>
          <p:nvGrpSpPr>
            <p:cNvPr id="116741" name="Group 6"/>
            <p:cNvGrpSpPr>
              <a:grpSpLocks/>
            </p:cNvGrpSpPr>
            <p:nvPr/>
          </p:nvGrpSpPr>
          <p:grpSpPr bwMode="auto">
            <a:xfrm>
              <a:off x="0" y="0"/>
              <a:ext cx="1143" cy="384"/>
              <a:chOff x="0" y="0"/>
              <a:chExt cx="1143" cy="384"/>
            </a:xfrm>
          </p:grpSpPr>
          <p:sp>
            <p:nvSpPr>
              <p:cNvPr id="116871" name="Rectangle 7"/>
              <p:cNvSpPr>
                <a:spLocks noChangeArrowheads="1"/>
              </p:cNvSpPr>
              <p:nvPr/>
            </p:nvSpPr>
            <p:spPr bwMode="auto">
              <a:xfrm>
                <a:off x="43" y="0"/>
                <a:ext cx="1057" cy="384"/>
              </a:xfrm>
              <a:prstGeom prst="rect">
                <a:avLst/>
              </a:prstGeom>
              <a:noFill/>
              <a:ln w="9525">
                <a:noFill/>
                <a:miter lim="800000"/>
                <a:headEnd/>
                <a:tailEnd/>
              </a:ln>
            </p:spPr>
            <p:txBody>
              <a:bodyPr anchor="ctr"/>
              <a:lstStyle/>
              <a:p>
                <a:r>
                  <a:rPr kumimoji="1" lang="zh-CN" altLang="en-US" sz="1600" dirty="0">
                    <a:latin typeface="+mn-lt"/>
                  </a:rPr>
                  <a:t>系统</a:t>
                </a:r>
              </a:p>
            </p:txBody>
          </p:sp>
          <p:sp>
            <p:nvSpPr>
              <p:cNvPr id="116872" name="Rectangle 8"/>
              <p:cNvSpPr>
                <a:spLocks noChangeArrowheads="1"/>
              </p:cNvSpPr>
              <p:nvPr/>
            </p:nvSpPr>
            <p:spPr bwMode="auto">
              <a:xfrm>
                <a:off x="0" y="0"/>
                <a:ext cx="114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2" name="Group 9"/>
            <p:cNvGrpSpPr>
              <a:grpSpLocks/>
            </p:cNvGrpSpPr>
            <p:nvPr/>
          </p:nvGrpSpPr>
          <p:grpSpPr bwMode="auto">
            <a:xfrm>
              <a:off x="1143" y="0"/>
              <a:ext cx="483" cy="384"/>
              <a:chOff x="1143" y="0"/>
              <a:chExt cx="483" cy="384"/>
            </a:xfrm>
          </p:grpSpPr>
          <p:sp>
            <p:nvSpPr>
              <p:cNvPr id="116869" name="Rectangle 10"/>
              <p:cNvSpPr>
                <a:spLocks noChangeArrowheads="1"/>
              </p:cNvSpPr>
              <p:nvPr/>
            </p:nvSpPr>
            <p:spPr bwMode="auto">
              <a:xfrm>
                <a:off x="1186" y="0"/>
                <a:ext cx="397" cy="384"/>
              </a:xfrm>
              <a:prstGeom prst="rect">
                <a:avLst/>
              </a:prstGeom>
              <a:noFill/>
              <a:ln w="9525">
                <a:noFill/>
                <a:miter lim="800000"/>
                <a:headEnd/>
                <a:tailEnd/>
              </a:ln>
            </p:spPr>
            <p:txBody>
              <a:bodyPr anchor="ctr"/>
              <a:lstStyle/>
              <a:p>
                <a:r>
                  <a:rPr kumimoji="1" lang="zh-CN" altLang="en-US" sz="1600" dirty="0">
                    <a:latin typeface="+mn-lt"/>
                  </a:rPr>
                  <a:t>一次群</a:t>
                </a:r>
              </a:p>
            </p:txBody>
          </p:sp>
          <p:sp>
            <p:nvSpPr>
              <p:cNvPr id="116870" name="Rectangle 11"/>
              <p:cNvSpPr>
                <a:spLocks noChangeArrowheads="1"/>
              </p:cNvSpPr>
              <p:nvPr/>
            </p:nvSpPr>
            <p:spPr bwMode="auto">
              <a:xfrm>
                <a:off x="1143" y="0"/>
                <a:ext cx="48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3" name="Group 12"/>
            <p:cNvGrpSpPr>
              <a:grpSpLocks/>
            </p:cNvGrpSpPr>
            <p:nvPr/>
          </p:nvGrpSpPr>
          <p:grpSpPr bwMode="auto">
            <a:xfrm>
              <a:off x="1626" y="0"/>
              <a:ext cx="446" cy="384"/>
              <a:chOff x="1626" y="0"/>
              <a:chExt cx="446" cy="384"/>
            </a:xfrm>
          </p:grpSpPr>
          <p:sp>
            <p:nvSpPr>
              <p:cNvPr id="116867" name="Rectangle 13"/>
              <p:cNvSpPr>
                <a:spLocks noChangeArrowheads="1"/>
              </p:cNvSpPr>
              <p:nvPr/>
            </p:nvSpPr>
            <p:spPr bwMode="auto">
              <a:xfrm>
                <a:off x="1669" y="0"/>
                <a:ext cx="360" cy="384"/>
              </a:xfrm>
              <a:prstGeom prst="rect">
                <a:avLst/>
              </a:prstGeom>
              <a:noFill/>
              <a:ln w="9525">
                <a:noFill/>
                <a:miter lim="800000"/>
                <a:headEnd/>
                <a:tailEnd/>
              </a:ln>
            </p:spPr>
            <p:txBody>
              <a:bodyPr anchor="ctr"/>
              <a:lstStyle/>
              <a:p>
                <a:r>
                  <a:rPr kumimoji="1" lang="zh-CN" altLang="en-US" sz="1600" dirty="0">
                    <a:latin typeface="+mn-lt"/>
                  </a:rPr>
                  <a:t>二次群</a:t>
                </a:r>
              </a:p>
            </p:txBody>
          </p:sp>
          <p:sp>
            <p:nvSpPr>
              <p:cNvPr id="116868" name="Rectangle 14"/>
              <p:cNvSpPr>
                <a:spLocks noChangeArrowheads="1"/>
              </p:cNvSpPr>
              <p:nvPr/>
            </p:nvSpPr>
            <p:spPr bwMode="auto">
              <a:xfrm>
                <a:off x="1626" y="0"/>
                <a:ext cx="44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4" name="Group 15"/>
            <p:cNvGrpSpPr>
              <a:grpSpLocks/>
            </p:cNvGrpSpPr>
            <p:nvPr/>
          </p:nvGrpSpPr>
          <p:grpSpPr bwMode="auto">
            <a:xfrm>
              <a:off x="2072" y="0"/>
              <a:ext cx="518" cy="384"/>
              <a:chOff x="2072" y="0"/>
              <a:chExt cx="518" cy="384"/>
            </a:xfrm>
          </p:grpSpPr>
          <p:sp>
            <p:nvSpPr>
              <p:cNvPr id="116865" name="Rectangle 16"/>
              <p:cNvSpPr>
                <a:spLocks noChangeArrowheads="1"/>
              </p:cNvSpPr>
              <p:nvPr/>
            </p:nvSpPr>
            <p:spPr bwMode="auto">
              <a:xfrm>
                <a:off x="2115" y="0"/>
                <a:ext cx="432" cy="384"/>
              </a:xfrm>
              <a:prstGeom prst="rect">
                <a:avLst/>
              </a:prstGeom>
              <a:noFill/>
              <a:ln w="9525">
                <a:noFill/>
                <a:miter lim="800000"/>
                <a:headEnd/>
                <a:tailEnd/>
              </a:ln>
            </p:spPr>
            <p:txBody>
              <a:bodyPr anchor="ctr"/>
              <a:lstStyle/>
              <a:p>
                <a:r>
                  <a:rPr kumimoji="1" lang="zh-CN" altLang="en-US" sz="1600" dirty="0">
                    <a:latin typeface="+mn-lt"/>
                  </a:rPr>
                  <a:t>三次群</a:t>
                </a:r>
              </a:p>
            </p:txBody>
          </p:sp>
          <p:sp>
            <p:nvSpPr>
              <p:cNvPr id="116866" name="Rectangle 17"/>
              <p:cNvSpPr>
                <a:spLocks noChangeArrowheads="1"/>
              </p:cNvSpPr>
              <p:nvPr/>
            </p:nvSpPr>
            <p:spPr bwMode="auto">
              <a:xfrm>
                <a:off x="2072" y="0"/>
                <a:ext cx="518"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5" name="Group 18"/>
            <p:cNvGrpSpPr>
              <a:grpSpLocks/>
            </p:cNvGrpSpPr>
            <p:nvPr/>
          </p:nvGrpSpPr>
          <p:grpSpPr bwMode="auto">
            <a:xfrm>
              <a:off x="2590" y="0"/>
              <a:ext cx="466" cy="384"/>
              <a:chOff x="2590" y="0"/>
              <a:chExt cx="466" cy="384"/>
            </a:xfrm>
          </p:grpSpPr>
          <p:sp>
            <p:nvSpPr>
              <p:cNvPr id="116863" name="Rectangle 19"/>
              <p:cNvSpPr>
                <a:spLocks noChangeArrowheads="1"/>
              </p:cNvSpPr>
              <p:nvPr/>
            </p:nvSpPr>
            <p:spPr bwMode="auto">
              <a:xfrm>
                <a:off x="2633" y="0"/>
                <a:ext cx="380" cy="384"/>
              </a:xfrm>
              <a:prstGeom prst="rect">
                <a:avLst/>
              </a:prstGeom>
              <a:noFill/>
              <a:ln w="9525">
                <a:noFill/>
                <a:miter lim="800000"/>
                <a:headEnd/>
                <a:tailEnd/>
              </a:ln>
            </p:spPr>
            <p:txBody>
              <a:bodyPr anchor="ctr"/>
              <a:lstStyle/>
              <a:p>
                <a:r>
                  <a:rPr kumimoji="1" lang="zh-CN" altLang="en-US" sz="1600" dirty="0">
                    <a:latin typeface="+mn-lt"/>
                  </a:rPr>
                  <a:t>四次群</a:t>
                </a:r>
              </a:p>
            </p:txBody>
          </p:sp>
          <p:sp>
            <p:nvSpPr>
              <p:cNvPr id="116864" name="Rectangle 20"/>
              <p:cNvSpPr>
                <a:spLocks noChangeArrowheads="1"/>
              </p:cNvSpPr>
              <p:nvPr/>
            </p:nvSpPr>
            <p:spPr bwMode="auto">
              <a:xfrm>
                <a:off x="2590" y="0"/>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6" name="Group 21"/>
            <p:cNvGrpSpPr>
              <a:grpSpLocks/>
            </p:cNvGrpSpPr>
            <p:nvPr/>
          </p:nvGrpSpPr>
          <p:grpSpPr bwMode="auto">
            <a:xfrm>
              <a:off x="3056" y="0"/>
              <a:ext cx="466" cy="384"/>
              <a:chOff x="3056" y="0"/>
              <a:chExt cx="466" cy="384"/>
            </a:xfrm>
          </p:grpSpPr>
          <p:sp>
            <p:nvSpPr>
              <p:cNvPr id="116861" name="Rectangle 22"/>
              <p:cNvSpPr>
                <a:spLocks noChangeArrowheads="1"/>
              </p:cNvSpPr>
              <p:nvPr/>
            </p:nvSpPr>
            <p:spPr bwMode="auto">
              <a:xfrm>
                <a:off x="3099" y="0"/>
                <a:ext cx="380" cy="384"/>
              </a:xfrm>
              <a:prstGeom prst="rect">
                <a:avLst/>
              </a:prstGeom>
              <a:noFill/>
              <a:ln w="9525">
                <a:noFill/>
                <a:miter lim="800000"/>
                <a:headEnd/>
                <a:tailEnd/>
              </a:ln>
            </p:spPr>
            <p:txBody>
              <a:bodyPr anchor="ctr"/>
              <a:lstStyle/>
              <a:p>
                <a:r>
                  <a:rPr kumimoji="1" lang="zh-CN" altLang="en-US" sz="1600" dirty="0">
                    <a:latin typeface="+mn-lt"/>
                  </a:rPr>
                  <a:t>五次群</a:t>
                </a:r>
              </a:p>
            </p:txBody>
          </p:sp>
          <p:sp>
            <p:nvSpPr>
              <p:cNvPr id="116862" name="Rectangle 23"/>
              <p:cNvSpPr>
                <a:spLocks noChangeArrowheads="1"/>
              </p:cNvSpPr>
              <p:nvPr/>
            </p:nvSpPr>
            <p:spPr bwMode="auto">
              <a:xfrm>
                <a:off x="3056" y="0"/>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7" name="Group 24"/>
            <p:cNvGrpSpPr>
              <a:grpSpLocks/>
            </p:cNvGrpSpPr>
            <p:nvPr/>
          </p:nvGrpSpPr>
          <p:grpSpPr bwMode="auto">
            <a:xfrm>
              <a:off x="0" y="384"/>
              <a:ext cx="518" cy="1248"/>
              <a:chOff x="0" y="384"/>
              <a:chExt cx="518" cy="1248"/>
            </a:xfrm>
          </p:grpSpPr>
          <p:sp>
            <p:nvSpPr>
              <p:cNvPr id="116859" name="Rectangle 25"/>
              <p:cNvSpPr>
                <a:spLocks noChangeArrowheads="1"/>
              </p:cNvSpPr>
              <p:nvPr/>
            </p:nvSpPr>
            <p:spPr bwMode="auto">
              <a:xfrm>
                <a:off x="43" y="384"/>
                <a:ext cx="432" cy="1248"/>
              </a:xfrm>
              <a:prstGeom prst="rect">
                <a:avLst/>
              </a:prstGeom>
              <a:noFill/>
              <a:ln w="9525">
                <a:noFill/>
                <a:miter lim="800000"/>
                <a:headEnd/>
                <a:tailEnd/>
              </a:ln>
            </p:spPr>
            <p:txBody>
              <a:bodyPr anchor="ctr"/>
              <a:lstStyle/>
              <a:p>
                <a:r>
                  <a:rPr kumimoji="1" lang="en-US" altLang="zh-CN" sz="1600" dirty="0">
                    <a:latin typeface="+mn-lt"/>
                  </a:rPr>
                  <a:t> </a:t>
                </a:r>
              </a:p>
              <a:p>
                <a:pPr eaLnBrk="0" hangingPunct="0"/>
                <a:r>
                  <a:rPr kumimoji="1" lang="zh-CN" altLang="en-US" sz="1600" b="1" dirty="0">
                    <a:latin typeface="+mn-lt"/>
                  </a:rPr>
                  <a:t>北美</a:t>
                </a:r>
                <a:endParaRPr kumimoji="1" lang="en-US" altLang="zh-CN" sz="1600" b="1" dirty="0">
                  <a:latin typeface="+mn-lt"/>
                </a:endParaRPr>
              </a:p>
              <a:p>
                <a:pPr eaLnBrk="0" hangingPunct="0"/>
                <a:r>
                  <a:rPr kumimoji="1" lang="zh-CN" altLang="en-US" sz="1600" b="1" dirty="0">
                    <a:latin typeface="+mn-lt"/>
                  </a:rPr>
                  <a:t>体制</a:t>
                </a:r>
              </a:p>
              <a:p>
                <a:pPr eaLnBrk="0" hangingPunct="0"/>
                <a:endParaRPr kumimoji="1" lang="en-US" altLang="zh-CN" sz="1600" dirty="0">
                  <a:latin typeface="+mn-lt"/>
                </a:endParaRPr>
              </a:p>
            </p:txBody>
          </p:sp>
          <p:sp>
            <p:nvSpPr>
              <p:cNvPr id="116860" name="Rectangle 26"/>
              <p:cNvSpPr>
                <a:spLocks noChangeArrowheads="1"/>
              </p:cNvSpPr>
              <p:nvPr/>
            </p:nvSpPr>
            <p:spPr bwMode="auto">
              <a:xfrm>
                <a:off x="0" y="384"/>
                <a:ext cx="518" cy="1248"/>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8" name="Group 27"/>
            <p:cNvGrpSpPr>
              <a:grpSpLocks/>
            </p:cNvGrpSpPr>
            <p:nvPr/>
          </p:nvGrpSpPr>
          <p:grpSpPr bwMode="auto">
            <a:xfrm>
              <a:off x="518" y="384"/>
              <a:ext cx="625" cy="384"/>
              <a:chOff x="518" y="384"/>
              <a:chExt cx="625" cy="384"/>
            </a:xfrm>
          </p:grpSpPr>
          <p:sp>
            <p:nvSpPr>
              <p:cNvPr id="116857" name="Rectangle 28"/>
              <p:cNvSpPr>
                <a:spLocks noChangeArrowheads="1"/>
              </p:cNvSpPr>
              <p:nvPr/>
            </p:nvSpPr>
            <p:spPr bwMode="auto">
              <a:xfrm>
                <a:off x="561" y="384"/>
                <a:ext cx="539" cy="384"/>
              </a:xfrm>
              <a:prstGeom prst="rect">
                <a:avLst/>
              </a:prstGeom>
              <a:noFill/>
              <a:ln w="9525">
                <a:noFill/>
                <a:miter lim="800000"/>
                <a:headEnd/>
                <a:tailEnd/>
              </a:ln>
            </p:spPr>
            <p:txBody>
              <a:bodyPr anchor="ctr"/>
              <a:lstStyle/>
              <a:p>
                <a:r>
                  <a:rPr kumimoji="1" lang="zh-CN" altLang="en-US" sz="1600" dirty="0">
                    <a:latin typeface="+mn-lt"/>
                  </a:rPr>
                  <a:t>符号</a:t>
                </a:r>
              </a:p>
            </p:txBody>
          </p:sp>
          <p:sp>
            <p:nvSpPr>
              <p:cNvPr id="116858" name="Rectangle 29"/>
              <p:cNvSpPr>
                <a:spLocks noChangeArrowheads="1"/>
              </p:cNvSpPr>
              <p:nvPr/>
            </p:nvSpPr>
            <p:spPr bwMode="auto">
              <a:xfrm>
                <a:off x="518" y="384"/>
                <a:ext cx="625"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49" name="Group 30"/>
            <p:cNvGrpSpPr>
              <a:grpSpLocks/>
            </p:cNvGrpSpPr>
            <p:nvPr/>
          </p:nvGrpSpPr>
          <p:grpSpPr bwMode="auto">
            <a:xfrm>
              <a:off x="1143" y="384"/>
              <a:ext cx="483" cy="384"/>
              <a:chOff x="1143" y="384"/>
              <a:chExt cx="483" cy="384"/>
            </a:xfrm>
          </p:grpSpPr>
          <p:sp>
            <p:nvSpPr>
              <p:cNvPr id="116855" name="Rectangle 31"/>
              <p:cNvSpPr>
                <a:spLocks noChangeArrowheads="1"/>
              </p:cNvSpPr>
              <p:nvPr/>
            </p:nvSpPr>
            <p:spPr bwMode="auto">
              <a:xfrm>
                <a:off x="1186" y="384"/>
                <a:ext cx="397" cy="384"/>
              </a:xfrm>
              <a:prstGeom prst="rect">
                <a:avLst/>
              </a:prstGeom>
              <a:noFill/>
              <a:ln w="9525">
                <a:noFill/>
                <a:miter lim="800000"/>
                <a:headEnd/>
                <a:tailEnd/>
              </a:ln>
            </p:spPr>
            <p:txBody>
              <a:bodyPr anchor="ctr"/>
              <a:lstStyle/>
              <a:p>
                <a:r>
                  <a:rPr kumimoji="1" lang="en-US" altLang="zh-CN" sz="1600" dirty="0">
                    <a:latin typeface="+mn-lt"/>
                  </a:rPr>
                  <a:t>T1</a:t>
                </a:r>
              </a:p>
            </p:txBody>
          </p:sp>
          <p:sp>
            <p:nvSpPr>
              <p:cNvPr id="116856" name="Rectangle 32"/>
              <p:cNvSpPr>
                <a:spLocks noChangeArrowheads="1"/>
              </p:cNvSpPr>
              <p:nvPr/>
            </p:nvSpPr>
            <p:spPr bwMode="auto">
              <a:xfrm>
                <a:off x="1143" y="384"/>
                <a:ext cx="48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0" name="Group 33"/>
            <p:cNvGrpSpPr>
              <a:grpSpLocks/>
            </p:cNvGrpSpPr>
            <p:nvPr/>
          </p:nvGrpSpPr>
          <p:grpSpPr bwMode="auto">
            <a:xfrm>
              <a:off x="1626" y="384"/>
              <a:ext cx="446" cy="384"/>
              <a:chOff x="1626" y="384"/>
              <a:chExt cx="446" cy="384"/>
            </a:xfrm>
          </p:grpSpPr>
          <p:sp>
            <p:nvSpPr>
              <p:cNvPr id="116853" name="Rectangle 34"/>
              <p:cNvSpPr>
                <a:spLocks noChangeArrowheads="1"/>
              </p:cNvSpPr>
              <p:nvPr/>
            </p:nvSpPr>
            <p:spPr bwMode="auto">
              <a:xfrm>
                <a:off x="1669" y="384"/>
                <a:ext cx="360" cy="384"/>
              </a:xfrm>
              <a:prstGeom prst="rect">
                <a:avLst/>
              </a:prstGeom>
              <a:noFill/>
              <a:ln w="9525">
                <a:noFill/>
                <a:miter lim="800000"/>
                <a:headEnd/>
                <a:tailEnd/>
              </a:ln>
            </p:spPr>
            <p:txBody>
              <a:bodyPr anchor="ctr"/>
              <a:lstStyle/>
              <a:p>
                <a:r>
                  <a:rPr kumimoji="1" lang="en-US" altLang="zh-CN" sz="1600" dirty="0">
                    <a:latin typeface="+mn-lt"/>
                  </a:rPr>
                  <a:t>T2</a:t>
                </a:r>
              </a:p>
            </p:txBody>
          </p:sp>
          <p:sp>
            <p:nvSpPr>
              <p:cNvPr id="116854" name="Rectangle 35"/>
              <p:cNvSpPr>
                <a:spLocks noChangeArrowheads="1"/>
              </p:cNvSpPr>
              <p:nvPr/>
            </p:nvSpPr>
            <p:spPr bwMode="auto">
              <a:xfrm>
                <a:off x="1626" y="384"/>
                <a:ext cx="44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1" name="Group 36"/>
            <p:cNvGrpSpPr>
              <a:grpSpLocks/>
            </p:cNvGrpSpPr>
            <p:nvPr/>
          </p:nvGrpSpPr>
          <p:grpSpPr bwMode="auto">
            <a:xfrm>
              <a:off x="2072" y="384"/>
              <a:ext cx="518" cy="384"/>
              <a:chOff x="2072" y="384"/>
              <a:chExt cx="518" cy="384"/>
            </a:xfrm>
          </p:grpSpPr>
          <p:sp>
            <p:nvSpPr>
              <p:cNvPr id="116851" name="Rectangle 37"/>
              <p:cNvSpPr>
                <a:spLocks noChangeArrowheads="1"/>
              </p:cNvSpPr>
              <p:nvPr/>
            </p:nvSpPr>
            <p:spPr bwMode="auto">
              <a:xfrm>
                <a:off x="2115" y="384"/>
                <a:ext cx="432" cy="384"/>
              </a:xfrm>
              <a:prstGeom prst="rect">
                <a:avLst/>
              </a:prstGeom>
              <a:noFill/>
              <a:ln w="9525">
                <a:noFill/>
                <a:miter lim="800000"/>
                <a:headEnd/>
                <a:tailEnd/>
              </a:ln>
            </p:spPr>
            <p:txBody>
              <a:bodyPr anchor="ctr"/>
              <a:lstStyle/>
              <a:p>
                <a:r>
                  <a:rPr kumimoji="1" lang="en-US" altLang="zh-CN" sz="1600" dirty="0">
                    <a:latin typeface="+mn-lt"/>
                  </a:rPr>
                  <a:t>T3</a:t>
                </a:r>
              </a:p>
            </p:txBody>
          </p:sp>
          <p:sp>
            <p:nvSpPr>
              <p:cNvPr id="116852" name="Rectangle 38"/>
              <p:cNvSpPr>
                <a:spLocks noChangeArrowheads="1"/>
              </p:cNvSpPr>
              <p:nvPr/>
            </p:nvSpPr>
            <p:spPr bwMode="auto">
              <a:xfrm>
                <a:off x="2072" y="384"/>
                <a:ext cx="518"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2" name="Group 39"/>
            <p:cNvGrpSpPr>
              <a:grpSpLocks/>
            </p:cNvGrpSpPr>
            <p:nvPr/>
          </p:nvGrpSpPr>
          <p:grpSpPr bwMode="auto">
            <a:xfrm>
              <a:off x="2590" y="384"/>
              <a:ext cx="466" cy="384"/>
              <a:chOff x="2590" y="384"/>
              <a:chExt cx="466" cy="384"/>
            </a:xfrm>
          </p:grpSpPr>
          <p:sp>
            <p:nvSpPr>
              <p:cNvPr id="116849" name="Rectangle 40"/>
              <p:cNvSpPr>
                <a:spLocks noChangeArrowheads="1"/>
              </p:cNvSpPr>
              <p:nvPr/>
            </p:nvSpPr>
            <p:spPr bwMode="auto">
              <a:xfrm>
                <a:off x="2633" y="384"/>
                <a:ext cx="380" cy="384"/>
              </a:xfrm>
              <a:prstGeom prst="rect">
                <a:avLst/>
              </a:prstGeom>
              <a:noFill/>
              <a:ln w="9525">
                <a:noFill/>
                <a:miter lim="800000"/>
                <a:headEnd/>
                <a:tailEnd/>
              </a:ln>
            </p:spPr>
            <p:txBody>
              <a:bodyPr anchor="ctr"/>
              <a:lstStyle/>
              <a:p>
                <a:r>
                  <a:rPr kumimoji="1" lang="en-US" altLang="zh-CN" sz="1600" dirty="0">
                    <a:latin typeface="+mn-lt"/>
                  </a:rPr>
                  <a:t>T4</a:t>
                </a:r>
              </a:p>
            </p:txBody>
          </p:sp>
          <p:sp>
            <p:nvSpPr>
              <p:cNvPr id="116850" name="Rectangle 41"/>
              <p:cNvSpPr>
                <a:spLocks noChangeArrowheads="1"/>
              </p:cNvSpPr>
              <p:nvPr/>
            </p:nvSpPr>
            <p:spPr bwMode="auto">
              <a:xfrm>
                <a:off x="2590" y="384"/>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3" name="Group 42"/>
            <p:cNvGrpSpPr>
              <a:grpSpLocks/>
            </p:cNvGrpSpPr>
            <p:nvPr/>
          </p:nvGrpSpPr>
          <p:grpSpPr bwMode="auto">
            <a:xfrm>
              <a:off x="3056" y="384"/>
              <a:ext cx="466" cy="384"/>
              <a:chOff x="3056" y="384"/>
              <a:chExt cx="466" cy="384"/>
            </a:xfrm>
          </p:grpSpPr>
          <p:sp>
            <p:nvSpPr>
              <p:cNvPr id="116847" name="Rectangle 43"/>
              <p:cNvSpPr>
                <a:spLocks noChangeArrowheads="1"/>
              </p:cNvSpPr>
              <p:nvPr/>
            </p:nvSpPr>
            <p:spPr bwMode="auto">
              <a:xfrm>
                <a:off x="3099" y="384"/>
                <a:ext cx="380" cy="384"/>
              </a:xfrm>
              <a:prstGeom prst="rect">
                <a:avLst/>
              </a:prstGeom>
              <a:noFill/>
              <a:ln w="9525">
                <a:noFill/>
                <a:miter lim="800000"/>
                <a:headEnd/>
                <a:tailEnd/>
              </a:ln>
            </p:spPr>
            <p:txBody>
              <a:bodyPr anchor="ctr"/>
              <a:lstStyle/>
              <a:p>
                <a:r>
                  <a:rPr kumimoji="1" lang="en-US" altLang="zh-CN" sz="1600">
                    <a:latin typeface="+mn-lt"/>
                  </a:rPr>
                  <a:t> </a:t>
                </a:r>
              </a:p>
              <a:p>
                <a:pPr eaLnBrk="0" hangingPunct="0"/>
                <a:endParaRPr kumimoji="1" lang="en-US" altLang="zh-CN" sz="1600">
                  <a:latin typeface="+mn-lt"/>
                </a:endParaRPr>
              </a:p>
            </p:txBody>
          </p:sp>
          <p:sp>
            <p:nvSpPr>
              <p:cNvPr id="116848" name="Rectangle 44"/>
              <p:cNvSpPr>
                <a:spLocks noChangeArrowheads="1"/>
              </p:cNvSpPr>
              <p:nvPr/>
            </p:nvSpPr>
            <p:spPr bwMode="auto">
              <a:xfrm>
                <a:off x="3056" y="384"/>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4" name="Group 45"/>
            <p:cNvGrpSpPr>
              <a:grpSpLocks/>
            </p:cNvGrpSpPr>
            <p:nvPr/>
          </p:nvGrpSpPr>
          <p:grpSpPr bwMode="auto">
            <a:xfrm>
              <a:off x="518" y="768"/>
              <a:ext cx="625" cy="384"/>
              <a:chOff x="518" y="768"/>
              <a:chExt cx="625" cy="384"/>
            </a:xfrm>
          </p:grpSpPr>
          <p:sp>
            <p:nvSpPr>
              <p:cNvPr id="116845" name="Rectangle 46"/>
              <p:cNvSpPr>
                <a:spLocks noChangeArrowheads="1"/>
              </p:cNvSpPr>
              <p:nvPr/>
            </p:nvSpPr>
            <p:spPr bwMode="auto">
              <a:xfrm>
                <a:off x="561" y="768"/>
                <a:ext cx="539" cy="384"/>
              </a:xfrm>
              <a:prstGeom prst="rect">
                <a:avLst/>
              </a:prstGeom>
              <a:noFill/>
              <a:ln w="9525">
                <a:noFill/>
                <a:miter lim="800000"/>
                <a:headEnd/>
                <a:tailEnd/>
              </a:ln>
            </p:spPr>
            <p:txBody>
              <a:bodyPr anchor="ctr"/>
              <a:lstStyle/>
              <a:p>
                <a:r>
                  <a:rPr kumimoji="1" lang="zh-CN" altLang="en-US" sz="1600" dirty="0">
                    <a:latin typeface="+mn-lt"/>
                  </a:rPr>
                  <a:t>话路数</a:t>
                </a:r>
              </a:p>
            </p:txBody>
          </p:sp>
          <p:sp>
            <p:nvSpPr>
              <p:cNvPr id="116846" name="Rectangle 47"/>
              <p:cNvSpPr>
                <a:spLocks noChangeArrowheads="1"/>
              </p:cNvSpPr>
              <p:nvPr/>
            </p:nvSpPr>
            <p:spPr bwMode="auto">
              <a:xfrm>
                <a:off x="518" y="768"/>
                <a:ext cx="625"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5" name="Group 48"/>
            <p:cNvGrpSpPr>
              <a:grpSpLocks/>
            </p:cNvGrpSpPr>
            <p:nvPr/>
          </p:nvGrpSpPr>
          <p:grpSpPr bwMode="auto">
            <a:xfrm>
              <a:off x="1143" y="768"/>
              <a:ext cx="483" cy="384"/>
              <a:chOff x="1143" y="768"/>
              <a:chExt cx="483" cy="384"/>
            </a:xfrm>
          </p:grpSpPr>
          <p:sp>
            <p:nvSpPr>
              <p:cNvPr id="116843" name="Rectangle 49"/>
              <p:cNvSpPr>
                <a:spLocks noChangeArrowheads="1"/>
              </p:cNvSpPr>
              <p:nvPr/>
            </p:nvSpPr>
            <p:spPr bwMode="auto">
              <a:xfrm>
                <a:off x="1186" y="768"/>
                <a:ext cx="397" cy="384"/>
              </a:xfrm>
              <a:prstGeom prst="rect">
                <a:avLst/>
              </a:prstGeom>
              <a:noFill/>
              <a:ln w="9525">
                <a:noFill/>
                <a:miter lim="800000"/>
                <a:headEnd/>
                <a:tailEnd/>
              </a:ln>
            </p:spPr>
            <p:txBody>
              <a:bodyPr anchor="ctr"/>
              <a:lstStyle/>
              <a:p>
                <a:r>
                  <a:rPr kumimoji="1" lang="en-US" altLang="zh-CN" sz="1600" dirty="0">
                    <a:latin typeface="+mn-lt"/>
                  </a:rPr>
                  <a:t>24</a:t>
                </a:r>
              </a:p>
            </p:txBody>
          </p:sp>
          <p:sp>
            <p:nvSpPr>
              <p:cNvPr id="116844" name="Rectangle 50"/>
              <p:cNvSpPr>
                <a:spLocks noChangeArrowheads="1"/>
              </p:cNvSpPr>
              <p:nvPr/>
            </p:nvSpPr>
            <p:spPr bwMode="auto">
              <a:xfrm>
                <a:off x="1143" y="768"/>
                <a:ext cx="48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6" name="Group 51"/>
            <p:cNvGrpSpPr>
              <a:grpSpLocks/>
            </p:cNvGrpSpPr>
            <p:nvPr/>
          </p:nvGrpSpPr>
          <p:grpSpPr bwMode="auto">
            <a:xfrm>
              <a:off x="1626" y="768"/>
              <a:ext cx="446" cy="384"/>
              <a:chOff x="1626" y="768"/>
              <a:chExt cx="446" cy="384"/>
            </a:xfrm>
          </p:grpSpPr>
          <p:sp>
            <p:nvSpPr>
              <p:cNvPr id="116841" name="Rectangle 52"/>
              <p:cNvSpPr>
                <a:spLocks noChangeArrowheads="1"/>
              </p:cNvSpPr>
              <p:nvPr/>
            </p:nvSpPr>
            <p:spPr bwMode="auto">
              <a:xfrm>
                <a:off x="1669" y="768"/>
                <a:ext cx="360" cy="384"/>
              </a:xfrm>
              <a:prstGeom prst="rect">
                <a:avLst/>
              </a:prstGeom>
              <a:noFill/>
              <a:ln w="9525">
                <a:noFill/>
                <a:miter lim="800000"/>
                <a:headEnd/>
                <a:tailEnd/>
              </a:ln>
            </p:spPr>
            <p:txBody>
              <a:bodyPr anchor="ctr"/>
              <a:lstStyle/>
              <a:p>
                <a:r>
                  <a:rPr kumimoji="1" lang="en-US" altLang="zh-CN" sz="1600" dirty="0">
                    <a:latin typeface="+mn-lt"/>
                  </a:rPr>
                  <a:t>96</a:t>
                </a:r>
              </a:p>
            </p:txBody>
          </p:sp>
          <p:sp>
            <p:nvSpPr>
              <p:cNvPr id="116842" name="Rectangle 53"/>
              <p:cNvSpPr>
                <a:spLocks noChangeArrowheads="1"/>
              </p:cNvSpPr>
              <p:nvPr/>
            </p:nvSpPr>
            <p:spPr bwMode="auto">
              <a:xfrm>
                <a:off x="1626" y="768"/>
                <a:ext cx="44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7" name="Group 54"/>
            <p:cNvGrpSpPr>
              <a:grpSpLocks/>
            </p:cNvGrpSpPr>
            <p:nvPr/>
          </p:nvGrpSpPr>
          <p:grpSpPr bwMode="auto">
            <a:xfrm>
              <a:off x="2072" y="768"/>
              <a:ext cx="518" cy="384"/>
              <a:chOff x="2072" y="768"/>
              <a:chExt cx="518" cy="384"/>
            </a:xfrm>
          </p:grpSpPr>
          <p:sp>
            <p:nvSpPr>
              <p:cNvPr id="116839" name="Rectangle 55"/>
              <p:cNvSpPr>
                <a:spLocks noChangeArrowheads="1"/>
              </p:cNvSpPr>
              <p:nvPr/>
            </p:nvSpPr>
            <p:spPr bwMode="auto">
              <a:xfrm>
                <a:off x="2115" y="768"/>
                <a:ext cx="432" cy="384"/>
              </a:xfrm>
              <a:prstGeom prst="rect">
                <a:avLst/>
              </a:prstGeom>
              <a:noFill/>
              <a:ln w="9525">
                <a:noFill/>
                <a:miter lim="800000"/>
                <a:headEnd/>
                <a:tailEnd/>
              </a:ln>
            </p:spPr>
            <p:txBody>
              <a:bodyPr anchor="ctr"/>
              <a:lstStyle/>
              <a:p>
                <a:r>
                  <a:rPr kumimoji="1" lang="en-US" altLang="zh-CN" sz="1600" dirty="0">
                    <a:latin typeface="+mn-lt"/>
                  </a:rPr>
                  <a:t>672</a:t>
                </a:r>
              </a:p>
            </p:txBody>
          </p:sp>
          <p:sp>
            <p:nvSpPr>
              <p:cNvPr id="116840" name="Rectangle 56"/>
              <p:cNvSpPr>
                <a:spLocks noChangeArrowheads="1"/>
              </p:cNvSpPr>
              <p:nvPr/>
            </p:nvSpPr>
            <p:spPr bwMode="auto">
              <a:xfrm>
                <a:off x="2072" y="768"/>
                <a:ext cx="518"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8" name="Group 57"/>
            <p:cNvGrpSpPr>
              <a:grpSpLocks/>
            </p:cNvGrpSpPr>
            <p:nvPr/>
          </p:nvGrpSpPr>
          <p:grpSpPr bwMode="auto">
            <a:xfrm>
              <a:off x="2590" y="768"/>
              <a:ext cx="466" cy="384"/>
              <a:chOff x="2590" y="768"/>
              <a:chExt cx="466" cy="384"/>
            </a:xfrm>
          </p:grpSpPr>
          <p:sp>
            <p:nvSpPr>
              <p:cNvPr id="116837" name="Rectangle 58"/>
              <p:cNvSpPr>
                <a:spLocks noChangeArrowheads="1"/>
              </p:cNvSpPr>
              <p:nvPr/>
            </p:nvSpPr>
            <p:spPr bwMode="auto">
              <a:xfrm>
                <a:off x="2633" y="768"/>
                <a:ext cx="380" cy="384"/>
              </a:xfrm>
              <a:prstGeom prst="rect">
                <a:avLst/>
              </a:prstGeom>
              <a:noFill/>
              <a:ln w="9525">
                <a:noFill/>
                <a:miter lim="800000"/>
                <a:headEnd/>
                <a:tailEnd/>
              </a:ln>
            </p:spPr>
            <p:txBody>
              <a:bodyPr anchor="ctr"/>
              <a:lstStyle/>
              <a:p>
                <a:r>
                  <a:rPr kumimoji="1" lang="en-US" altLang="zh-CN" sz="1600" dirty="0">
                    <a:latin typeface="+mn-lt"/>
                  </a:rPr>
                  <a:t>4032</a:t>
                </a:r>
              </a:p>
            </p:txBody>
          </p:sp>
          <p:sp>
            <p:nvSpPr>
              <p:cNvPr id="116838" name="Rectangle 59"/>
              <p:cNvSpPr>
                <a:spLocks noChangeArrowheads="1"/>
              </p:cNvSpPr>
              <p:nvPr/>
            </p:nvSpPr>
            <p:spPr bwMode="auto">
              <a:xfrm>
                <a:off x="2590" y="768"/>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59" name="Group 60"/>
            <p:cNvGrpSpPr>
              <a:grpSpLocks/>
            </p:cNvGrpSpPr>
            <p:nvPr/>
          </p:nvGrpSpPr>
          <p:grpSpPr bwMode="auto">
            <a:xfrm>
              <a:off x="3056" y="768"/>
              <a:ext cx="466" cy="384"/>
              <a:chOff x="3056" y="768"/>
              <a:chExt cx="466" cy="384"/>
            </a:xfrm>
          </p:grpSpPr>
          <p:sp>
            <p:nvSpPr>
              <p:cNvPr id="116835" name="Rectangle 61"/>
              <p:cNvSpPr>
                <a:spLocks noChangeArrowheads="1"/>
              </p:cNvSpPr>
              <p:nvPr/>
            </p:nvSpPr>
            <p:spPr bwMode="auto">
              <a:xfrm>
                <a:off x="3099" y="768"/>
                <a:ext cx="380" cy="384"/>
              </a:xfrm>
              <a:prstGeom prst="rect">
                <a:avLst/>
              </a:prstGeom>
              <a:noFill/>
              <a:ln w="9525">
                <a:noFill/>
                <a:miter lim="800000"/>
                <a:headEnd/>
                <a:tailEnd/>
              </a:ln>
            </p:spPr>
            <p:txBody>
              <a:bodyPr anchor="ctr"/>
              <a:lstStyle/>
              <a:p>
                <a:r>
                  <a:rPr kumimoji="1" lang="en-US" altLang="zh-CN" sz="1600">
                    <a:latin typeface="+mn-lt"/>
                  </a:rPr>
                  <a:t> </a:t>
                </a:r>
              </a:p>
              <a:p>
                <a:pPr eaLnBrk="0" hangingPunct="0"/>
                <a:endParaRPr kumimoji="1" lang="en-US" altLang="zh-CN" sz="1600">
                  <a:latin typeface="+mn-lt"/>
                </a:endParaRPr>
              </a:p>
            </p:txBody>
          </p:sp>
          <p:sp>
            <p:nvSpPr>
              <p:cNvPr id="116836" name="Rectangle 62"/>
              <p:cNvSpPr>
                <a:spLocks noChangeArrowheads="1"/>
              </p:cNvSpPr>
              <p:nvPr/>
            </p:nvSpPr>
            <p:spPr bwMode="auto">
              <a:xfrm>
                <a:off x="3056" y="768"/>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0" name="Group 63"/>
            <p:cNvGrpSpPr>
              <a:grpSpLocks/>
            </p:cNvGrpSpPr>
            <p:nvPr/>
          </p:nvGrpSpPr>
          <p:grpSpPr bwMode="auto">
            <a:xfrm>
              <a:off x="518" y="1152"/>
              <a:ext cx="625" cy="480"/>
              <a:chOff x="518" y="1152"/>
              <a:chExt cx="625" cy="480"/>
            </a:xfrm>
          </p:grpSpPr>
          <p:sp>
            <p:nvSpPr>
              <p:cNvPr id="116833" name="Rectangle 64"/>
              <p:cNvSpPr>
                <a:spLocks noChangeArrowheads="1"/>
              </p:cNvSpPr>
              <p:nvPr/>
            </p:nvSpPr>
            <p:spPr bwMode="auto">
              <a:xfrm>
                <a:off x="561" y="1152"/>
                <a:ext cx="539" cy="480"/>
              </a:xfrm>
              <a:prstGeom prst="rect">
                <a:avLst/>
              </a:prstGeom>
              <a:noFill/>
              <a:ln w="9525">
                <a:noFill/>
                <a:miter lim="800000"/>
                <a:headEnd/>
                <a:tailEnd/>
              </a:ln>
            </p:spPr>
            <p:txBody>
              <a:bodyPr anchor="ctr"/>
              <a:lstStyle/>
              <a:p>
                <a:r>
                  <a:rPr kumimoji="1" lang="zh-CN" altLang="en-US" sz="1600" dirty="0">
                    <a:latin typeface="+mn-lt"/>
                  </a:rPr>
                  <a:t>速率</a:t>
                </a:r>
                <a:r>
                  <a:rPr kumimoji="1" lang="en-US" altLang="zh-CN" sz="1600" dirty="0">
                    <a:latin typeface="+mn-lt"/>
                  </a:rPr>
                  <a:t>(Mbit/s)</a:t>
                </a:r>
              </a:p>
            </p:txBody>
          </p:sp>
          <p:sp>
            <p:nvSpPr>
              <p:cNvPr id="116834" name="Rectangle 65"/>
              <p:cNvSpPr>
                <a:spLocks noChangeArrowheads="1"/>
              </p:cNvSpPr>
              <p:nvPr/>
            </p:nvSpPr>
            <p:spPr bwMode="auto">
              <a:xfrm>
                <a:off x="518" y="1152"/>
                <a:ext cx="625"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1" name="Group 66"/>
            <p:cNvGrpSpPr>
              <a:grpSpLocks/>
            </p:cNvGrpSpPr>
            <p:nvPr/>
          </p:nvGrpSpPr>
          <p:grpSpPr bwMode="auto">
            <a:xfrm>
              <a:off x="1143" y="1152"/>
              <a:ext cx="483" cy="480"/>
              <a:chOff x="1143" y="1152"/>
              <a:chExt cx="483" cy="480"/>
            </a:xfrm>
          </p:grpSpPr>
          <p:sp>
            <p:nvSpPr>
              <p:cNvPr id="116831" name="Rectangle 67"/>
              <p:cNvSpPr>
                <a:spLocks noChangeArrowheads="1"/>
              </p:cNvSpPr>
              <p:nvPr/>
            </p:nvSpPr>
            <p:spPr bwMode="auto">
              <a:xfrm>
                <a:off x="1186" y="1152"/>
                <a:ext cx="397" cy="480"/>
              </a:xfrm>
              <a:prstGeom prst="rect">
                <a:avLst/>
              </a:prstGeom>
              <a:noFill/>
              <a:ln w="9525">
                <a:noFill/>
                <a:miter lim="800000"/>
                <a:headEnd/>
                <a:tailEnd/>
              </a:ln>
            </p:spPr>
            <p:txBody>
              <a:bodyPr anchor="ctr"/>
              <a:lstStyle/>
              <a:p>
                <a:r>
                  <a:rPr kumimoji="1" lang="en-US" altLang="zh-CN" sz="1600" b="1" dirty="0">
                    <a:solidFill>
                      <a:srgbClr val="FF0000"/>
                    </a:solidFill>
                    <a:latin typeface="+mn-lt"/>
                  </a:rPr>
                  <a:t>1.544</a:t>
                </a:r>
              </a:p>
            </p:txBody>
          </p:sp>
          <p:sp>
            <p:nvSpPr>
              <p:cNvPr id="116832" name="Rectangle 68"/>
              <p:cNvSpPr>
                <a:spLocks noChangeArrowheads="1"/>
              </p:cNvSpPr>
              <p:nvPr/>
            </p:nvSpPr>
            <p:spPr bwMode="auto">
              <a:xfrm>
                <a:off x="1143" y="1152"/>
                <a:ext cx="483"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2" name="Group 69"/>
            <p:cNvGrpSpPr>
              <a:grpSpLocks/>
            </p:cNvGrpSpPr>
            <p:nvPr/>
          </p:nvGrpSpPr>
          <p:grpSpPr bwMode="auto">
            <a:xfrm>
              <a:off x="1626" y="1152"/>
              <a:ext cx="446" cy="480"/>
              <a:chOff x="1626" y="1152"/>
              <a:chExt cx="446" cy="480"/>
            </a:xfrm>
          </p:grpSpPr>
          <p:sp>
            <p:nvSpPr>
              <p:cNvPr id="116829" name="Rectangle 70"/>
              <p:cNvSpPr>
                <a:spLocks noChangeArrowheads="1"/>
              </p:cNvSpPr>
              <p:nvPr/>
            </p:nvSpPr>
            <p:spPr bwMode="auto">
              <a:xfrm>
                <a:off x="1669" y="1152"/>
                <a:ext cx="360" cy="480"/>
              </a:xfrm>
              <a:prstGeom prst="rect">
                <a:avLst/>
              </a:prstGeom>
              <a:noFill/>
              <a:ln w="9525">
                <a:noFill/>
                <a:miter lim="800000"/>
                <a:headEnd/>
                <a:tailEnd/>
              </a:ln>
            </p:spPr>
            <p:txBody>
              <a:bodyPr anchor="ctr"/>
              <a:lstStyle/>
              <a:p>
                <a:r>
                  <a:rPr kumimoji="1" lang="en-US" altLang="zh-CN" sz="1600" dirty="0">
                    <a:latin typeface="+mn-lt"/>
                  </a:rPr>
                  <a:t>6.312</a:t>
                </a:r>
              </a:p>
            </p:txBody>
          </p:sp>
          <p:sp>
            <p:nvSpPr>
              <p:cNvPr id="116830" name="Rectangle 71"/>
              <p:cNvSpPr>
                <a:spLocks noChangeArrowheads="1"/>
              </p:cNvSpPr>
              <p:nvPr/>
            </p:nvSpPr>
            <p:spPr bwMode="auto">
              <a:xfrm>
                <a:off x="1626" y="1152"/>
                <a:ext cx="44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3" name="Group 72"/>
            <p:cNvGrpSpPr>
              <a:grpSpLocks/>
            </p:cNvGrpSpPr>
            <p:nvPr/>
          </p:nvGrpSpPr>
          <p:grpSpPr bwMode="auto">
            <a:xfrm>
              <a:off x="2072" y="1152"/>
              <a:ext cx="518" cy="480"/>
              <a:chOff x="2072" y="1152"/>
              <a:chExt cx="518" cy="480"/>
            </a:xfrm>
          </p:grpSpPr>
          <p:sp>
            <p:nvSpPr>
              <p:cNvPr id="116827" name="Rectangle 73"/>
              <p:cNvSpPr>
                <a:spLocks noChangeArrowheads="1"/>
              </p:cNvSpPr>
              <p:nvPr/>
            </p:nvSpPr>
            <p:spPr bwMode="auto">
              <a:xfrm>
                <a:off x="2115" y="1152"/>
                <a:ext cx="432" cy="477"/>
              </a:xfrm>
              <a:prstGeom prst="rect">
                <a:avLst/>
              </a:prstGeom>
              <a:noFill/>
              <a:ln w="9525">
                <a:noFill/>
                <a:miter lim="800000"/>
                <a:headEnd/>
                <a:tailEnd/>
              </a:ln>
            </p:spPr>
            <p:txBody>
              <a:bodyPr anchor="ctr"/>
              <a:lstStyle/>
              <a:p>
                <a:r>
                  <a:rPr kumimoji="1" lang="en-US" altLang="zh-CN" sz="1600" b="1" dirty="0">
                    <a:solidFill>
                      <a:srgbClr val="FF0000"/>
                    </a:solidFill>
                    <a:latin typeface="+mn-lt"/>
                  </a:rPr>
                  <a:t>44.736</a:t>
                </a:r>
              </a:p>
            </p:txBody>
          </p:sp>
          <p:sp>
            <p:nvSpPr>
              <p:cNvPr id="116828" name="Rectangle 74"/>
              <p:cNvSpPr>
                <a:spLocks noChangeArrowheads="1"/>
              </p:cNvSpPr>
              <p:nvPr/>
            </p:nvSpPr>
            <p:spPr bwMode="auto">
              <a:xfrm>
                <a:off x="2072" y="1152"/>
                <a:ext cx="518"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4" name="Group 75"/>
            <p:cNvGrpSpPr>
              <a:grpSpLocks/>
            </p:cNvGrpSpPr>
            <p:nvPr/>
          </p:nvGrpSpPr>
          <p:grpSpPr bwMode="auto">
            <a:xfrm>
              <a:off x="2590" y="1152"/>
              <a:ext cx="466" cy="480"/>
              <a:chOff x="2590" y="1152"/>
              <a:chExt cx="466" cy="480"/>
            </a:xfrm>
          </p:grpSpPr>
          <p:sp>
            <p:nvSpPr>
              <p:cNvPr id="116825" name="Rectangle 76"/>
              <p:cNvSpPr>
                <a:spLocks noChangeArrowheads="1"/>
              </p:cNvSpPr>
              <p:nvPr/>
            </p:nvSpPr>
            <p:spPr bwMode="auto">
              <a:xfrm>
                <a:off x="2612" y="1152"/>
                <a:ext cx="418" cy="480"/>
              </a:xfrm>
              <a:prstGeom prst="rect">
                <a:avLst/>
              </a:prstGeom>
              <a:noFill/>
              <a:ln w="9525">
                <a:noFill/>
                <a:miter lim="800000"/>
                <a:headEnd/>
                <a:tailEnd/>
              </a:ln>
            </p:spPr>
            <p:txBody>
              <a:bodyPr anchor="ctr"/>
              <a:lstStyle/>
              <a:p>
                <a:r>
                  <a:rPr kumimoji="1" lang="en-US" altLang="zh-CN" sz="1600" dirty="0">
                    <a:latin typeface="+mn-lt"/>
                  </a:rPr>
                  <a:t>274.176</a:t>
                </a:r>
              </a:p>
            </p:txBody>
          </p:sp>
          <p:sp>
            <p:nvSpPr>
              <p:cNvPr id="116826" name="Rectangle 77"/>
              <p:cNvSpPr>
                <a:spLocks noChangeArrowheads="1"/>
              </p:cNvSpPr>
              <p:nvPr/>
            </p:nvSpPr>
            <p:spPr bwMode="auto">
              <a:xfrm>
                <a:off x="2590" y="1152"/>
                <a:ext cx="46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5" name="Group 78"/>
            <p:cNvGrpSpPr>
              <a:grpSpLocks/>
            </p:cNvGrpSpPr>
            <p:nvPr/>
          </p:nvGrpSpPr>
          <p:grpSpPr bwMode="auto">
            <a:xfrm>
              <a:off x="3056" y="1152"/>
              <a:ext cx="466" cy="480"/>
              <a:chOff x="3056" y="1152"/>
              <a:chExt cx="466" cy="480"/>
            </a:xfrm>
          </p:grpSpPr>
          <p:sp>
            <p:nvSpPr>
              <p:cNvPr id="116823" name="Rectangle 79"/>
              <p:cNvSpPr>
                <a:spLocks noChangeArrowheads="1"/>
              </p:cNvSpPr>
              <p:nvPr/>
            </p:nvSpPr>
            <p:spPr bwMode="auto">
              <a:xfrm>
                <a:off x="3099" y="1152"/>
                <a:ext cx="380" cy="480"/>
              </a:xfrm>
              <a:prstGeom prst="rect">
                <a:avLst/>
              </a:prstGeom>
              <a:noFill/>
              <a:ln w="9525">
                <a:noFill/>
                <a:miter lim="800000"/>
                <a:headEnd/>
                <a:tailEnd/>
              </a:ln>
            </p:spPr>
            <p:txBody>
              <a:bodyPr anchor="ctr"/>
              <a:lstStyle/>
              <a:p>
                <a:r>
                  <a:rPr kumimoji="1" lang="en-US" altLang="zh-CN" sz="1600">
                    <a:latin typeface="+mn-lt"/>
                  </a:rPr>
                  <a:t> </a:t>
                </a:r>
              </a:p>
              <a:p>
                <a:pPr eaLnBrk="0" hangingPunct="0"/>
                <a:endParaRPr kumimoji="1" lang="en-US" altLang="zh-CN" sz="1600">
                  <a:latin typeface="+mn-lt"/>
                </a:endParaRPr>
              </a:p>
            </p:txBody>
          </p:sp>
          <p:sp>
            <p:nvSpPr>
              <p:cNvPr id="116824" name="Rectangle 80"/>
              <p:cNvSpPr>
                <a:spLocks noChangeArrowheads="1"/>
              </p:cNvSpPr>
              <p:nvPr/>
            </p:nvSpPr>
            <p:spPr bwMode="auto">
              <a:xfrm>
                <a:off x="3056" y="1152"/>
                <a:ext cx="46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6" name="Group 81"/>
            <p:cNvGrpSpPr>
              <a:grpSpLocks/>
            </p:cNvGrpSpPr>
            <p:nvPr/>
          </p:nvGrpSpPr>
          <p:grpSpPr bwMode="auto">
            <a:xfrm>
              <a:off x="0" y="1632"/>
              <a:ext cx="518" cy="1248"/>
              <a:chOff x="0" y="1632"/>
              <a:chExt cx="518" cy="1248"/>
            </a:xfrm>
          </p:grpSpPr>
          <p:sp>
            <p:nvSpPr>
              <p:cNvPr id="116821" name="Rectangle 82"/>
              <p:cNvSpPr>
                <a:spLocks noChangeArrowheads="1"/>
              </p:cNvSpPr>
              <p:nvPr/>
            </p:nvSpPr>
            <p:spPr bwMode="auto">
              <a:xfrm>
                <a:off x="43" y="1632"/>
                <a:ext cx="432" cy="1248"/>
              </a:xfrm>
              <a:prstGeom prst="rect">
                <a:avLst/>
              </a:prstGeom>
              <a:noFill/>
              <a:ln w="9525">
                <a:noFill/>
                <a:miter lim="800000"/>
                <a:headEnd/>
                <a:tailEnd/>
              </a:ln>
            </p:spPr>
            <p:txBody>
              <a:bodyPr anchor="ctr"/>
              <a:lstStyle/>
              <a:p>
                <a:r>
                  <a:rPr kumimoji="1" lang="en-US" altLang="zh-CN" sz="1600" dirty="0">
                    <a:latin typeface="+mn-lt"/>
                  </a:rPr>
                  <a:t> </a:t>
                </a:r>
              </a:p>
              <a:p>
                <a:pPr eaLnBrk="0" hangingPunct="0"/>
                <a:r>
                  <a:rPr kumimoji="1" lang="zh-CN" altLang="en-US" sz="1600" b="1" dirty="0">
                    <a:latin typeface="+mn-lt"/>
                  </a:rPr>
                  <a:t>欧洲</a:t>
                </a:r>
                <a:endParaRPr kumimoji="1" lang="en-US" altLang="zh-CN" sz="1600" b="1" dirty="0">
                  <a:latin typeface="+mn-lt"/>
                </a:endParaRPr>
              </a:p>
              <a:p>
                <a:pPr eaLnBrk="0" hangingPunct="0"/>
                <a:r>
                  <a:rPr kumimoji="1" lang="zh-CN" altLang="en-US" sz="1600" b="1" dirty="0">
                    <a:latin typeface="+mn-lt"/>
                  </a:rPr>
                  <a:t>体制</a:t>
                </a:r>
              </a:p>
              <a:p>
                <a:pPr eaLnBrk="0" hangingPunct="0"/>
                <a:endParaRPr kumimoji="1" lang="en-US" altLang="zh-CN" sz="1600" dirty="0">
                  <a:latin typeface="+mn-lt"/>
                </a:endParaRPr>
              </a:p>
            </p:txBody>
          </p:sp>
          <p:sp>
            <p:nvSpPr>
              <p:cNvPr id="116822" name="Rectangle 83"/>
              <p:cNvSpPr>
                <a:spLocks noChangeArrowheads="1"/>
              </p:cNvSpPr>
              <p:nvPr/>
            </p:nvSpPr>
            <p:spPr bwMode="auto">
              <a:xfrm>
                <a:off x="0" y="1632"/>
                <a:ext cx="518" cy="1248"/>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7" name="Group 84"/>
            <p:cNvGrpSpPr>
              <a:grpSpLocks/>
            </p:cNvGrpSpPr>
            <p:nvPr/>
          </p:nvGrpSpPr>
          <p:grpSpPr bwMode="auto">
            <a:xfrm>
              <a:off x="518" y="1632"/>
              <a:ext cx="625" cy="384"/>
              <a:chOff x="518" y="1632"/>
              <a:chExt cx="625" cy="384"/>
            </a:xfrm>
          </p:grpSpPr>
          <p:sp>
            <p:nvSpPr>
              <p:cNvPr id="116819" name="Rectangle 85"/>
              <p:cNvSpPr>
                <a:spLocks noChangeArrowheads="1"/>
              </p:cNvSpPr>
              <p:nvPr/>
            </p:nvSpPr>
            <p:spPr bwMode="auto">
              <a:xfrm>
                <a:off x="561" y="1632"/>
                <a:ext cx="539" cy="384"/>
              </a:xfrm>
              <a:prstGeom prst="rect">
                <a:avLst/>
              </a:prstGeom>
              <a:noFill/>
              <a:ln w="9525">
                <a:noFill/>
                <a:miter lim="800000"/>
                <a:headEnd/>
                <a:tailEnd/>
              </a:ln>
            </p:spPr>
            <p:txBody>
              <a:bodyPr anchor="ctr"/>
              <a:lstStyle/>
              <a:p>
                <a:r>
                  <a:rPr kumimoji="1" lang="zh-CN" altLang="en-US" sz="1600" dirty="0">
                    <a:latin typeface="+mn-lt"/>
                  </a:rPr>
                  <a:t>符号</a:t>
                </a:r>
              </a:p>
            </p:txBody>
          </p:sp>
          <p:sp>
            <p:nvSpPr>
              <p:cNvPr id="116820" name="Rectangle 86"/>
              <p:cNvSpPr>
                <a:spLocks noChangeArrowheads="1"/>
              </p:cNvSpPr>
              <p:nvPr/>
            </p:nvSpPr>
            <p:spPr bwMode="auto">
              <a:xfrm>
                <a:off x="518" y="1632"/>
                <a:ext cx="625"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8" name="Group 87"/>
            <p:cNvGrpSpPr>
              <a:grpSpLocks/>
            </p:cNvGrpSpPr>
            <p:nvPr/>
          </p:nvGrpSpPr>
          <p:grpSpPr bwMode="auto">
            <a:xfrm>
              <a:off x="1143" y="1632"/>
              <a:ext cx="483" cy="384"/>
              <a:chOff x="1143" y="1632"/>
              <a:chExt cx="483" cy="384"/>
            </a:xfrm>
          </p:grpSpPr>
          <p:sp>
            <p:nvSpPr>
              <p:cNvPr id="116817" name="Rectangle 88"/>
              <p:cNvSpPr>
                <a:spLocks noChangeArrowheads="1"/>
              </p:cNvSpPr>
              <p:nvPr/>
            </p:nvSpPr>
            <p:spPr bwMode="auto">
              <a:xfrm>
                <a:off x="1186" y="1632"/>
                <a:ext cx="397" cy="384"/>
              </a:xfrm>
              <a:prstGeom prst="rect">
                <a:avLst/>
              </a:prstGeom>
              <a:noFill/>
              <a:ln w="9525">
                <a:noFill/>
                <a:miter lim="800000"/>
                <a:headEnd/>
                <a:tailEnd/>
              </a:ln>
            </p:spPr>
            <p:txBody>
              <a:bodyPr anchor="ctr"/>
              <a:lstStyle/>
              <a:p>
                <a:r>
                  <a:rPr kumimoji="1" lang="en-US" altLang="zh-CN" sz="1600" dirty="0">
                    <a:latin typeface="+mn-lt"/>
                  </a:rPr>
                  <a:t>E1</a:t>
                </a:r>
              </a:p>
            </p:txBody>
          </p:sp>
          <p:sp>
            <p:nvSpPr>
              <p:cNvPr id="116818" name="Rectangle 89"/>
              <p:cNvSpPr>
                <a:spLocks noChangeArrowheads="1"/>
              </p:cNvSpPr>
              <p:nvPr/>
            </p:nvSpPr>
            <p:spPr bwMode="auto">
              <a:xfrm>
                <a:off x="1143" y="1632"/>
                <a:ext cx="48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69" name="Group 90"/>
            <p:cNvGrpSpPr>
              <a:grpSpLocks/>
            </p:cNvGrpSpPr>
            <p:nvPr/>
          </p:nvGrpSpPr>
          <p:grpSpPr bwMode="auto">
            <a:xfrm>
              <a:off x="1626" y="1632"/>
              <a:ext cx="446" cy="384"/>
              <a:chOff x="1626" y="1632"/>
              <a:chExt cx="446" cy="384"/>
            </a:xfrm>
          </p:grpSpPr>
          <p:sp>
            <p:nvSpPr>
              <p:cNvPr id="116815" name="Rectangle 91"/>
              <p:cNvSpPr>
                <a:spLocks noChangeArrowheads="1"/>
              </p:cNvSpPr>
              <p:nvPr/>
            </p:nvSpPr>
            <p:spPr bwMode="auto">
              <a:xfrm>
                <a:off x="1669" y="1632"/>
                <a:ext cx="360" cy="384"/>
              </a:xfrm>
              <a:prstGeom prst="rect">
                <a:avLst/>
              </a:prstGeom>
              <a:noFill/>
              <a:ln w="9525">
                <a:noFill/>
                <a:miter lim="800000"/>
                <a:headEnd/>
                <a:tailEnd/>
              </a:ln>
            </p:spPr>
            <p:txBody>
              <a:bodyPr anchor="ctr"/>
              <a:lstStyle/>
              <a:p>
                <a:r>
                  <a:rPr kumimoji="1" lang="en-US" altLang="zh-CN" sz="1600" dirty="0">
                    <a:latin typeface="+mn-lt"/>
                  </a:rPr>
                  <a:t>E2</a:t>
                </a:r>
              </a:p>
            </p:txBody>
          </p:sp>
          <p:sp>
            <p:nvSpPr>
              <p:cNvPr id="116816" name="Rectangle 92"/>
              <p:cNvSpPr>
                <a:spLocks noChangeArrowheads="1"/>
              </p:cNvSpPr>
              <p:nvPr/>
            </p:nvSpPr>
            <p:spPr bwMode="auto">
              <a:xfrm>
                <a:off x="1626" y="1632"/>
                <a:ext cx="44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0" name="Group 93"/>
            <p:cNvGrpSpPr>
              <a:grpSpLocks/>
            </p:cNvGrpSpPr>
            <p:nvPr/>
          </p:nvGrpSpPr>
          <p:grpSpPr bwMode="auto">
            <a:xfrm>
              <a:off x="2072" y="1632"/>
              <a:ext cx="518" cy="384"/>
              <a:chOff x="2072" y="1632"/>
              <a:chExt cx="518" cy="384"/>
            </a:xfrm>
          </p:grpSpPr>
          <p:sp>
            <p:nvSpPr>
              <p:cNvPr id="116813" name="Rectangle 94"/>
              <p:cNvSpPr>
                <a:spLocks noChangeArrowheads="1"/>
              </p:cNvSpPr>
              <p:nvPr/>
            </p:nvSpPr>
            <p:spPr bwMode="auto">
              <a:xfrm>
                <a:off x="2115" y="1632"/>
                <a:ext cx="432" cy="384"/>
              </a:xfrm>
              <a:prstGeom prst="rect">
                <a:avLst/>
              </a:prstGeom>
              <a:noFill/>
              <a:ln w="9525">
                <a:noFill/>
                <a:miter lim="800000"/>
                <a:headEnd/>
                <a:tailEnd/>
              </a:ln>
            </p:spPr>
            <p:txBody>
              <a:bodyPr anchor="ctr"/>
              <a:lstStyle/>
              <a:p>
                <a:r>
                  <a:rPr kumimoji="1" lang="en-US" altLang="zh-CN" sz="1600" dirty="0">
                    <a:latin typeface="+mn-lt"/>
                  </a:rPr>
                  <a:t>E3</a:t>
                </a:r>
              </a:p>
            </p:txBody>
          </p:sp>
          <p:sp>
            <p:nvSpPr>
              <p:cNvPr id="116814" name="Rectangle 95"/>
              <p:cNvSpPr>
                <a:spLocks noChangeArrowheads="1"/>
              </p:cNvSpPr>
              <p:nvPr/>
            </p:nvSpPr>
            <p:spPr bwMode="auto">
              <a:xfrm>
                <a:off x="2072" y="1632"/>
                <a:ext cx="518"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1" name="Group 96"/>
            <p:cNvGrpSpPr>
              <a:grpSpLocks/>
            </p:cNvGrpSpPr>
            <p:nvPr/>
          </p:nvGrpSpPr>
          <p:grpSpPr bwMode="auto">
            <a:xfrm>
              <a:off x="2590" y="1632"/>
              <a:ext cx="466" cy="384"/>
              <a:chOff x="2590" y="1632"/>
              <a:chExt cx="466" cy="384"/>
            </a:xfrm>
          </p:grpSpPr>
          <p:sp>
            <p:nvSpPr>
              <p:cNvPr id="116811" name="Rectangle 97"/>
              <p:cNvSpPr>
                <a:spLocks noChangeArrowheads="1"/>
              </p:cNvSpPr>
              <p:nvPr/>
            </p:nvSpPr>
            <p:spPr bwMode="auto">
              <a:xfrm>
                <a:off x="2633" y="1632"/>
                <a:ext cx="380" cy="384"/>
              </a:xfrm>
              <a:prstGeom prst="rect">
                <a:avLst/>
              </a:prstGeom>
              <a:noFill/>
              <a:ln w="9525">
                <a:noFill/>
                <a:miter lim="800000"/>
                <a:headEnd/>
                <a:tailEnd/>
              </a:ln>
            </p:spPr>
            <p:txBody>
              <a:bodyPr anchor="ctr"/>
              <a:lstStyle/>
              <a:p>
                <a:r>
                  <a:rPr kumimoji="1" lang="en-US" altLang="zh-CN" sz="1600" dirty="0">
                    <a:latin typeface="+mn-lt"/>
                  </a:rPr>
                  <a:t>E4</a:t>
                </a:r>
              </a:p>
            </p:txBody>
          </p:sp>
          <p:sp>
            <p:nvSpPr>
              <p:cNvPr id="116812" name="Rectangle 98"/>
              <p:cNvSpPr>
                <a:spLocks noChangeArrowheads="1"/>
              </p:cNvSpPr>
              <p:nvPr/>
            </p:nvSpPr>
            <p:spPr bwMode="auto">
              <a:xfrm>
                <a:off x="2590" y="1632"/>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2" name="Group 99"/>
            <p:cNvGrpSpPr>
              <a:grpSpLocks/>
            </p:cNvGrpSpPr>
            <p:nvPr/>
          </p:nvGrpSpPr>
          <p:grpSpPr bwMode="auto">
            <a:xfrm>
              <a:off x="3056" y="1632"/>
              <a:ext cx="466" cy="384"/>
              <a:chOff x="3056" y="1632"/>
              <a:chExt cx="466" cy="384"/>
            </a:xfrm>
          </p:grpSpPr>
          <p:sp>
            <p:nvSpPr>
              <p:cNvPr id="116809" name="Rectangle 100"/>
              <p:cNvSpPr>
                <a:spLocks noChangeArrowheads="1"/>
              </p:cNvSpPr>
              <p:nvPr/>
            </p:nvSpPr>
            <p:spPr bwMode="auto">
              <a:xfrm>
                <a:off x="3099" y="1632"/>
                <a:ext cx="380" cy="384"/>
              </a:xfrm>
              <a:prstGeom prst="rect">
                <a:avLst/>
              </a:prstGeom>
              <a:noFill/>
              <a:ln w="9525">
                <a:noFill/>
                <a:miter lim="800000"/>
                <a:headEnd/>
                <a:tailEnd/>
              </a:ln>
            </p:spPr>
            <p:txBody>
              <a:bodyPr anchor="ctr"/>
              <a:lstStyle/>
              <a:p>
                <a:r>
                  <a:rPr kumimoji="1" lang="en-US" altLang="zh-CN" sz="1600" dirty="0">
                    <a:latin typeface="+mn-lt"/>
                  </a:rPr>
                  <a:t>E5</a:t>
                </a:r>
              </a:p>
            </p:txBody>
          </p:sp>
          <p:sp>
            <p:nvSpPr>
              <p:cNvPr id="116810" name="Rectangle 101"/>
              <p:cNvSpPr>
                <a:spLocks noChangeArrowheads="1"/>
              </p:cNvSpPr>
              <p:nvPr/>
            </p:nvSpPr>
            <p:spPr bwMode="auto">
              <a:xfrm>
                <a:off x="3056" y="1632"/>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3" name="Group 102"/>
            <p:cNvGrpSpPr>
              <a:grpSpLocks/>
            </p:cNvGrpSpPr>
            <p:nvPr/>
          </p:nvGrpSpPr>
          <p:grpSpPr bwMode="auto">
            <a:xfrm>
              <a:off x="518" y="2016"/>
              <a:ext cx="625" cy="384"/>
              <a:chOff x="518" y="2016"/>
              <a:chExt cx="625" cy="384"/>
            </a:xfrm>
          </p:grpSpPr>
          <p:sp>
            <p:nvSpPr>
              <p:cNvPr id="116807" name="Rectangle 103"/>
              <p:cNvSpPr>
                <a:spLocks noChangeArrowheads="1"/>
              </p:cNvSpPr>
              <p:nvPr/>
            </p:nvSpPr>
            <p:spPr bwMode="auto">
              <a:xfrm>
                <a:off x="561" y="2016"/>
                <a:ext cx="539" cy="384"/>
              </a:xfrm>
              <a:prstGeom prst="rect">
                <a:avLst/>
              </a:prstGeom>
              <a:noFill/>
              <a:ln w="9525">
                <a:noFill/>
                <a:miter lim="800000"/>
                <a:headEnd/>
                <a:tailEnd/>
              </a:ln>
            </p:spPr>
            <p:txBody>
              <a:bodyPr anchor="ctr"/>
              <a:lstStyle/>
              <a:p>
                <a:r>
                  <a:rPr kumimoji="1" lang="zh-CN" altLang="en-US" sz="1600" dirty="0">
                    <a:latin typeface="+mn-lt"/>
                  </a:rPr>
                  <a:t>话路数</a:t>
                </a:r>
              </a:p>
            </p:txBody>
          </p:sp>
          <p:sp>
            <p:nvSpPr>
              <p:cNvPr id="116808" name="Rectangle 104"/>
              <p:cNvSpPr>
                <a:spLocks noChangeArrowheads="1"/>
              </p:cNvSpPr>
              <p:nvPr/>
            </p:nvSpPr>
            <p:spPr bwMode="auto">
              <a:xfrm>
                <a:off x="518" y="2016"/>
                <a:ext cx="625"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4" name="Group 105"/>
            <p:cNvGrpSpPr>
              <a:grpSpLocks/>
            </p:cNvGrpSpPr>
            <p:nvPr/>
          </p:nvGrpSpPr>
          <p:grpSpPr bwMode="auto">
            <a:xfrm>
              <a:off x="1143" y="2016"/>
              <a:ext cx="483" cy="384"/>
              <a:chOff x="1143" y="2016"/>
              <a:chExt cx="483" cy="384"/>
            </a:xfrm>
          </p:grpSpPr>
          <p:sp>
            <p:nvSpPr>
              <p:cNvPr id="116805" name="Rectangle 106"/>
              <p:cNvSpPr>
                <a:spLocks noChangeArrowheads="1"/>
              </p:cNvSpPr>
              <p:nvPr/>
            </p:nvSpPr>
            <p:spPr bwMode="auto">
              <a:xfrm>
                <a:off x="1186" y="2016"/>
                <a:ext cx="397" cy="384"/>
              </a:xfrm>
              <a:prstGeom prst="rect">
                <a:avLst/>
              </a:prstGeom>
              <a:noFill/>
              <a:ln w="9525">
                <a:noFill/>
                <a:miter lim="800000"/>
                <a:headEnd/>
                <a:tailEnd/>
              </a:ln>
            </p:spPr>
            <p:txBody>
              <a:bodyPr anchor="ctr"/>
              <a:lstStyle/>
              <a:p>
                <a:r>
                  <a:rPr kumimoji="1" lang="en-US" altLang="zh-CN" sz="1600" dirty="0">
                    <a:latin typeface="+mn-lt"/>
                  </a:rPr>
                  <a:t>30</a:t>
                </a:r>
              </a:p>
            </p:txBody>
          </p:sp>
          <p:sp>
            <p:nvSpPr>
              <p:cNvPr id="116806" name="Rectangle 107"/>
              <p:cNvSpPr>
                <a:spLocks noChangeArrowheads="1"/>
              </p:cNvSpPr>
              <p:nvPr/>
            </p:nvSpPr>
            <p:spPr bwMode="auto">
              <a:xfrm>
                <a:off x="1143" y="2016"/>
                <a:ext cx="483"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5" name="Group 108"/>
            <p:cNvGrpSpPr>
              <a:grpSpLocks/>
            </p:cNvGrpSpPr>
            <p:nvPr/>
          </p:nvGrpSpPr>
          <p:grpSpPr bwMode="auto">
            <a:xfrm>
              <a:off x="1626" y="2016"/>
              <a:ext cx="446" cy="384"/>
              <a:chOff x="1626" y="2016"/>
              <a:chExt cx="446" cy="384"/>
            </a:xfrm>
          </p:grpSpPr>
          <p:sp>
            <p:nvSpPr>
              <p:cNvPr id="116803" name="Rectangle 109"/>
              <p:cNvSpPr>
                <a:spLocks noChangeArrowheads="1"/>
              </p:cNvSpPr>
              <p:nvPr/>
            </p:nvSpPr>
            <p:spPr bwMode="auto">
              <a:xfrm>
                <a:off x="1669" y="2016"/>
                <a:ext cx="360" cy="384"/>
              </a:xfrm>
              <a:prstGeom prst="rect">
                <a:avLst/>
              </a:prstGeom>
              <a:noFill/>
              <a:ln w="9525">
                <a:noFill/>
                <a:miter lim="800000"/>
                <a:headEnd/>
                <a:tailEnd/>
              </a:ln>
            </p:spPr>
            <p:txBody>
              <a:bodyPr anchor="ctr"/>
              <a:lstStyle/>
              <a:p>
                <a:r>
                  <a:rPr kumimoji="1" lang="en-US" altLang="zh-CN" sz="1600" dirty="0">
                    <a:latin typeface="+mn-lt"/>
                  </a:rPr>
                  <a:t>120</a:t>
                </a:r>
              </a:p>
            </p:txBody>
          </p:sp>
          <p:sp>
            <p:nvSpPr>
              <p:cNvPr id="116804" name="Rectangle 110"/>
              <p:cNvSpPr>
                <a:spLocks noChangeArrowheads="1"/>
              </p:cNvSpPr>
              <p:nvPr/>
            </p:nvSpPr>
            <p:spPr bwMode="auto">
              <a:xfrm>
                <a:off x="1626" y="2016"/>
                <a:ext cx="44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6" name="Group 111"/>
            <p:cNvGrpSpPr>
              <a:grpSpLocks/>
            </p:cNvGrpSpPr>
            <p:nvPr/>
          </p:nvGrpSpPr>
          <p:grpSpPr bwMode="auto">
            <a:xfrm>
              <a:off x="2072" y="2016"/>
              <a:ext cx="518" cy="384"/>
              <a:chOff x="2072" y="2016"/>
              <a:chExt cx="518" cy="384"/>
            </a:xfrm>
          </p:grpSpPr>
          <p:sp>
            <p:nvSpPr>
              <p:cNvPr id="116801" name="Rectangle 112"/>
              <p:cNvSpPr>
                <a:spLocks noChangeArrowheads="1"/>
              </p:cNvSpPr>
              <p:nvPr/>
            </p:nvSpPr>
            <p:spPr bwMode="auto">
              <a:xfrm>
                <a:off x="2115" y="2016"/>
                <a:ext cx="432" cy="384"/>
              </a:xfrm>
              <a:prstGeom prst="rect">
                <a:avLst/>
              </a:prstGeom>
              <a:noFill/>
              <a:ln w="9525">
                <a:noFill/>
                <a:miter lim="800000"/>
                <a:headEnd/>
                <a:tailEnd/>
              </a:ln>
            </p:spPr>
            <p:txBody>
              <a:bodyPr anchor="ctr"/>
              <a:lstStyle/>
              <a:p>
                <a:r>
                  <a:rPr kumimoji="1" lang="en-US" altLang="zh-CN" sz="1600" dirty="0">
                    <a:latin typeface="+mn-lt"/>
                  </a:rPr>
                  <a:t>480</a:t>
                </a:r>
              </a:p>
            </p:txBody>
          </p:sp>
          <p:sp>
            <p:nvSpPr>
              <p:cNvPr id="116802" name="Rectangle 113"/>
              <p:cNvSpPr>
                <a:spLocks noChangeArrowheads="1"/>
              </p:cNvSpPr>
              <p:nvPr/>
            </p:nvSpPr>
            <p:spPr bwMode="auto">
              <a:xfrm>
                <a:off x="2072" y="2016"/>
                <a:ext cx="518"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7" name="Group 114"/>
            <p:cNvGrpSpPr>
              <a:grpSpLocks/>
            </p:cNvGrpSpPr>
            <p:nvPr/>
          </p:nvGrpSpPr>
          <p:grpSpPr bwMode="auto">
            <a:xfrm>
              <a:off x="2590" y="2016"/>
              <a:ext cx="466" cy="384"/>
              <a:chOff x="2590" y="2016"/>
              <a:chExt cx="466" cy="384"/>
            </a:xfrm>
          </p:grpSpPr>
          <p:sp>
            <p:nvSpPr>
              <p:cNvPr id="116799" name="Rectangle 115"/>
              <p:cNvSpPr>
                <a:spLocks noChangeArrowheads="1"/>
              </p:cNvSpPr>
              <p:nvPr/>
            </p:nvSpPr>
            <p:spPr bwMode="auto">
              <a:xfrm>
                <a:off x="2633" y="2016"/>
                <a:ext cx="380" cy="384"/>
              </a:xfrm>
              <a:prstGeom prst="rect">
                <a:avLst/>
              </a:prstGeom>
              <a:noFill/>
              <a:ln w="9525">
                <a:noFill/>
                <a:miter lim="800000"/>
                <a:headEnd/>
                <a:tailEnd/>
              </a:ln>
            </p:spPr>
            <p:txBody>
              <a:bodyPr anchor="ctr"/>
              <a:lstStyle/>
              <a:p>
                <a:r>
                  <a:rPr kumimoji="1" lang="en-US" altLang="zh-CN" sz="1600" dirty="0">
                    <a:latin typeface="+mn-lt"/>
                  </a:rPr>
                  <a:t>1920</a:t>
                </a:r>
              </a:p>
            </p:txBody>
          </p:sp>
          <p:sp>
            <p:nvSpPr>
              <p:cNvPr id="116800" name="Rectangle 116"/>
              <p:cNvSpPr>
                <a:spLocks noChangeArrowheads="1"/>
              </p:cNvSpPr>
              <p:nvPr/>
            </p:nvSpPr>
            <p:spPr bwMode="auto">
              <a:xfrm>
                <a:off x="2590" y="2016"/>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8" name="Group 117"/>
            <p:cNvGrpSpPr>
              <a:grpSpLocks/>
            </p:cNvGrpSpPr>
            <p:nvPr/>
          </p:nvGrpSpPr>
          <p:grpSpPr bwMode="auto">
            <a:xfrm>
              <a:off x="3056" y="2016"/>
              <a:ext cx="466" cy="384"/>
              <a:chOff x="3056" y="2016"/>
              <a:chExt cx="466" cy="384"/>
            </a:xfrm>
          </p:grpSpPr>
          <p:sp>
            <p:nvSpPr>
              <p:cNvPr id="116797" name="Rectangle 118"/>
              <p:cNvSpPr>
                <a:spLocks noChangeArrowheads="1"/>
              </p:cNvSpPr>
              <p:nvPr/>
            </p:nvSpPr>
            <p:spPr bwMode="auto">
              <a:xfrm>
                <a:off x="3099" y="2016"/>
                <a:ext cx="380" cy="384"/>
              </a:xfrm>
              <a:prstGeom prst="rect">
                <a:avLst/>
              </a:prstGeom>
              <a:noFill/>
              <a:ln w="9525">
                <a:noFill/>
                <a:miter lim="800000"/>
                <a:headEnd/>
                <a:tailEnd/>
              </a:ln>
            </p:spPr>
            <p:txBody>
              <a:bodyPr anchor="ctr"/>
              <a:lstStyle/>
              <a:p>
                <a:r>
                  <a:rPr kumimoji="1" lang="en-US" altLang="zh-CN" sz="1600" dirty="0">
                    <a:latin typeface="+mn-lt"/>
                  </a:rPr>
                  <a:t>7680</a:t>
                </a:r>
              </a:p>
            </p:txBody>
          </p:sp>
          <p:sp>
            <p:nvSpPr>
              <p:cNvPr id="116798" name="Rectangle 119"/>
              <p:cNvSpPr>
                <a:spLocks noChangeArrowheads="1"/>
              </p:cNvSpPr>
              <p:nvPr/>
            </p:nvSpPr>
            <p:spPr bwMode="auto">
              <a:xfrm>
                <a:off x="3056" y="2016"/>
                <a:ext cx="466" cy="384"/>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79" name="Group 120"/>
            <p:cNvGrpSpPr>
              <a:grpSpLocks/>
            </p:cNvGrpSpPr>
            <p:nvPr/>
          </p:nvGrpSpPr>
          <p:grpSpPr bwMode="auto">
            <a:xfrm>
              <a:off x="518" y="2400"/>
              <a:ext cx="625" cy="480"/>
              <a:chOff x="518" y="2400"/>
              <a:chExt cx="625" cy="480"/>
            </a:xfrm>
          </p:grpSpPr>
          <p:sp>
            <p:nvSpPr>
              <p:cNvPr id="116795" name="Rectangle 121"/>
              <p:cNvSpPr>
                <a:spLocks noChangeArrowheads="1"/>
              </p:cNvSpPr>
              <p:nvPr/>
            </p:nvSpPr>
            <p:spPr bwMode="auto">
              <a:xfrm>
                <a:off x="561" y="2400"/>
                <a:ext cx="539" cy="480"/>
              </a:xfrm>
              <a:prstGeom prst="rect">
                <a:avLst/>
              </a:prstGeom>
              <a:noFill/>
              <a:ln w="9525">
                <a:noFill/>
                <a:miter lim="800000"/>
                <a:headEnd/>
                <a:tailEnd/>
              </a:ln>
            </p:spPr>
            <p:txBody>
              <a:bodyPr anchor="ctr"/>
              <a:lstStyle/>
              <a:p>
                <a:r>
                  <a:rPr kumimoji="1" lang="zh-CN" altLang="en-US" sz="1600" dirty="0">
                    <a:latin typeface="+mn-lt"/>
                  </a:rPr>
                  <a:t>速率</a:t>
                </a:r>
                <a:r>
                  <a:rPr kumimoji="1" lang="en-US" altLang="zh-CN" sz="1600" dirty="0">
                    <a:latin typeface="+mn-lt"/>
                  </a:rPr>
                  <a:t>(Mbit/s)</a:t>
                </a:r>
              </a:p>
            </p:txBody>
          </p:sp>
          <p:sp>
            <p:nvSpPr>
              <p:cNvPr id="116796" name="Rectangle 122"/>
              <p:cNvSpPr>
                <a:spLocks noChangeArrowheads="1"/>
              </p:cNvSpPr>
              <p:nvPr/>
            </p:nvSpPr>
            <p:spPr bwMode="auto">
              <a:xfrm>
                <a:off x="518" y="2400"/>
                <a:ext cx="625"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80" name="Group 123"/>
            <p:cNvGrpSpPr>
              <a:grpSpLocks/>
            </p:cNvGrpSpPr>
            <p:nvPr/>
          </p:nvGrpSpPr>
          <p:grpSpPr bwMode="auto">
            <a:xfrm>
              <a:off x="1143" y="2400"/>
              <a:ext cx="483" cy="480"/>
              <a:chOff x="1143" y="2400"/>
              <a:chExt cx="483" cy="480"/>
            </a:xfrm>
          </p:grpSpPr>
          <p:sp>
            <p:nvSpPr>
              <p:cNvPr id="116793" name="Rectangle 124"/>
              <p:cNvSpPr>
                <a:spLocks noChangeArrowheads="1"/>
              </p:cNvSpPr>
              <p:nvPr/>
            </p:nvSpPr>
            <p:spPr bwMode="auto">
              <a:xfrm>
                <a:off x="1186" y="2400"/>
                <a:ext cx="397" cy="480"/>
              </a:xfrm>
              <a:prstGeom prst="rect">
                <a:avLst/>
              </a:prstGeom>
              <a:noFill/>
              <a:ln w="9525">
                <a:noFill/>
                <a:miter lim="800000"/>
                <a:headEnd/>
                <a:tailEnd/>
              </a:ln>
            </p:spPr>
            <p:txBody>
              <a:bodyPr anchor="ctr"/>
              <a:lstStyle/>
              <a:p>
                <a:r>
                  <a:rPr kumimoji="1" lang="en-US" altLang="zh-CN" sz="1600" b="1" dirty="0">
                    <a:solidFill>
                      <a:srgbClr val="FF0000"/>
                    </a:solidFill>
                    <a:latin typeface="+mn-lt"/>
                  </a:rPr>
                  <a:t>2.048</a:t>
                </a:r>
              </a:p>
            </p:txBody>
          </p:sp>
          <p:sp>
            <p:nvSpPr>
              <p:cNvPr id="116794" name="Rectangle 125"/>
              <p:cNvSpPr>
                <a:spLocks noChangeArrowheads="1"/>
              </p:cNvSpPr>
              <p:nvPr/>
            </p:nvSpPr>
            <p:spPr bwMode="auto">
              <a:xfrm>
                <a:off x="1143" y="2400"/>
                <a:ext cx="483"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81" name="Group 126"/>
            <p:cNvGrpSpPr>
              <a:grpSpLocks/>
            </p:cNvGrpSpPr>
            <p:nvPr/>
          </p:nvGrpSpPr>
          <p:grpSpPr bwMode="auto">
            <a:xfrm>
              <a:off x="1626" y="2400"/>
              <a:ext cx="446" cy="480"/>
              <a:chOff x="1626" y="2400"/>
              <a:chExt cx="446" cy="480"/>
            </a:xfrm>
          </p:grpSpPr>
          <p:sp>
            <p:nvSpPr>
              <p:cNvPr id="116791" name="Rectangle 127"/>
              <p:cNvSpPr>
                <a:spLocks noChangeArrowheads="1"/>
              </p:cNvSpPr>
              <p:nvPr/>
            </p:nvSpPr>
            <p:spPr bwMode="auto">
              <a:xfrm>
                <a:off x="1669" y="2400"/>
                <a:ext cx="360" cy="480"/>
              </a:xfrm>
              <a:prstGeom prst="rect">
                <a:avLst/>
              </a:prstGeom>
              <a:noFill/>
              <a:ln w="9525">
                <a:noFill/>
                <a:miter lim="800000"/>
                <a:headEnd/>
                <a:tailEnd/>
              </a:ln>
            </p:spPr>
            <p:txBody>
              <a:bodyPr anchor="ctr"/>
              <a:lstStyle/>
              <a:p>
                <a:r>
                  <a:rPr kumimoji="1" lang="en-US" altLang="zh-CN" sz="1600" dirty="0">
                    <a:latin typeface="+mn-lt"/>
                  </a:rPr>
                  <a:t>8.448</a:t>
                </a:r>
              </a:p>
            </p:txBody>
          </p:sp>
          <p:sp>
            <p:nvSpPr>
              <p:cNvPr id="116792" name="Rectangle 128"/>
              <p:cNvSpPr>
                <a:spLocks noChangeArrowheads="1"/>
              </p:cNvSpPr>
              <p:nvPr/>
            </p:nvSpPr>
            <p:spPr bwMode="auto">
              <a:xfrm>
                <a:off x="1626" y="2400"/>
                <a:ext cx="44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82" name="Group 129"/>
            <p:cNvGrpSpPr>
              <a:grpSpLocks/>
            </p:cNvGrpSpPr>
            <p:nvPr/>
          </p:nvGrpSpPr>
          <p:grpSpPr bwMode="auto">
            <a:xfrm>
              <a:off x="2072" y="2400"/>
              <a:ext cx="518" cy="480"/>
              <a:chOff x="2072" y="2400"/>
              <a:chExt cx="518" cy="480"/>
            </a:xfrm>
          </p:grpSpPr>
          <p:sp>
            <p:nvSpPr>
              <p:cNvPr id="116789" name="Rectangle 130"/>
              <p:cNvSpPr>
                <a:spLocks noChangeArrowheads="1"/>
              </p:cNvSpPr>
              <p:nvPr/>
            </p:nvSpPr>
            <p:spPr bwMode="auto">
              <a:xfrm>
                <a:off x="2115" y="2400"/>
                <a:ext cx="432" cy="480"/>
              </a:xfrm>
              <a:prstGeom prst="rect">
                <a:avLst/>
              </a:prstGeom>
              <a:noFill/>
              <a:ln w="9525">
                <a:noFill/>
                <a:miter lim="800000"/>
                <a:headEnd/>
                <a:tailEnd/>
              </a:ln>
            </p:spPr>
            <p:txBody>
              <a:bodyPr anchor="ctr"/>
              <a:lstStyle/>
              <a:p>
                <a:r>
                  <a:rPr kumimoji="1" lang="en-US" altLang="zh-CN" sz="1600" b="1" dirty="0">
                    <a:solidFill>
                      <a:srgbClr val="FF0000"/>
                    </a:solidFill>
                    <a:latin typeface="+mn-lt"/>
                  </a:rPr>
                  <a:t>34.368</a:t>
                </a:r>
              </a:p>
            </p:txBody>
          </p:sp>
          <p:sp>
            <p:nvSpPr>
              <p:cNvPr id="116790" name="Rectangle 131"/>
              <p:cNvSpPr>
                <a:spLocks noChangeArrowheads="1"/>
              </p:cNvSpPr>
              <p:nvPr/>
            </p:nvSpPr>
            <p:spPr bwMode="auto">
              <a:xfrm>
                <a:off x="2072" y="2400"/>
                <a:ext cx="518"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83" name="Group 132"/>
            <p:cNvGrpSpPr>
              <a:grpSpLocks/>
            </p:cNvGrpSpPr>
            <p:nvPr/>
          </p:nvGrpSpPr>
          <p:grpSpPr bwMode="auto">
            <a:xfrm>
              <a:off x="2582" y="2400"/>
              <a:ext cx="474" cy="480"/>
              <a:chOff x="2582" y="2400"/>
              <a:chExt cx="474" cy="480"/>
            </a:xfrm>
          </p:grpSpPr>
          <p:sp>
            <p:nvSpPr>
              <p:cNvPr id="116787" name="Rectangle 133"/>
              <p:cNvSpPr>
                <a:spLocks noChangeArrowheads="1"/>
              </p:cNvSpPr>
              <p:nvPr/>
            </p:nvSpPr>
            <p:spPr bwMode="auto">
              <a:xfrm>
                <a:off x="2582" y="2400"/>
                <a:ext cx="431" cy="480"/>
              </a:xfrm>
              <a:prstGeom prst="rect">
                <a:avLst/>
              </a:prstGeom>
              <a:noFill/>
              <a:ln w="9525">
                <a:noFill/>
                <a:miter lim="800000"/>
                <a:headEnd/>
                <a:tailEnd/>
              </a:ln>
            </p:spPr>
            <p:txBody>
              <a:bodyPr anchor="ctr"/>
              <a:lstStyle/>
              <a:p>
                <a:r>
                  <a:rPr kumimoji="1" lang="en-US" altLang="zh-CN" sz="1600" dirty="0">
                    <a:latin typeface="+mn-lt"/>
                  </a:rPr>
                  <a:t>139.264</a:t>
                </a:r>
              </a:p>
            </p:txBody>
          </p:sp>
          <p:sp>
            <p:nvSpPr>
              <p:cNvPr id="116788" name="Rectangle 134"/>
              <p:cNvSpPr>
                <a:spLocks noChangeArrowheads="1"/>
              </p:cNvSpPr>
              <p:nvPr/>
            </p:nvSpPr>
            <p:spPr bwMode="auto">
              <a:xfrm>
                <a:off x="2590" y="2400"/>
                <a:ext cx="46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nvGrpSpPr>
            <p:cNvPr id="116784" name="Group 135"/>
            <p:cNvGrpSpPr>
              <a:grpSpLocks/>
            </p:cNvGrpSpPr>
            <p:nvPr/>
          </p:nvGrpSpPr>
          <p:grpSpPr bwMode="auto">
            <a:xfrm>
              <a:off x="3030" y="2400"/>
              <a:ext cx="492" cy="480"/>
              <a:chOff x="3030" y="2400"/>
              <a:chExt cx="492" cy="480"/>
            </a:xfrm>
          </p:grpSpPr>
          <p:sp>
            <p:nvSpPr>
              <p:cNvPr id="116785" name="Rectangle 136"/>
              <p:cNvSpPr>
                <a:spLocks noChangeArrowheads="1"/>
              </p:cNvSpPr>
              <p:nvPr/>
            </p:nvSpPr>
            <p:spPr bwMode="auto">
              <a:xfrm>
                <a:off x="3030" y="2400"/>
                <a:ext cx="449" cy="480"/>
              </a:xfrm>
              <a:prstGeom prst="rect">
                <a:avLst/>
              </a:prstGeom>
              <a:noFill/>
              <a:ln w="9525">
                <a:noFill/>
                <a:miter lim="800000"/>
                <a:headEnd/>
                <a:tailEnd/>
              </a:ln>
            </p:spPr>
            <p:txBody>
              <a:bodyPr anchor="ctr"/>
              <a:lstStyle/>
              <a:p>
                <a:r>
                  <a:rPr kumimoji="1" lang="en-US" altLang="zh-CN" sz="1600" dirty="0">
                    <a:latin typeface="+mn-lt"/>
                  </a:rPr>
                  <a:t>565.148</a:t>
                </a:r>
              </a:p>
            </p:txBody>
          </p:sp>
          <p:sp>
            <p:nvSpPr>
              <p:cNvPr id="116786" name="Rectangle 137"/>
              <p:cNvSpPr>
                <a:spLocks noChangeArrowheads="1"/>
              </p:cNvSpPr>
              <p:nvPr/>
            </p:nvSpPr>
            <p:spPr bwMode="auto">
              <a:xfrm>
                <a:off x="3056" y="2400"/>
                <a:ext cx="466" cy="480"/>
              </a:xfrm>
              <a:prstGeom prst="rect">
                <a:avLst/>
              </a:prstGeom>
              <a:noFill/>
              <a:ln w="7">
                <a:solidFill>
                  <a:srgbClr val="A0A0A0"/>
                </a:solidFill>
                <a:miter lim="800000"/>
                <a:headEnd/>
                <a:tailEnd/>
              </a:ln>
            </p:spPr>
            <p:txBody>
              <a:bodyPr wrap="none" anchor="ctr"/>
              <a:lstStyle/>
              <a:p>
                <a:endParaRPr lang="zh-CN" altLang="en-US" sz="1600">
                  <a:latin typeface="+mn-lt"/>
                </a:endParaRPr>
              </a:p>
            </p:txBody>
          </p:sp>
        </p:grpSp>
      </p:grpSp>
      <p:sp>
        <p:nvSpPr>
          <p:cNvPr id="116739" name="Rectangle 138"/>
          <p:cNvSpPr>
            <a:spLocks noChangeArrowheads="1"/>
          </p:cNvSpPr>
          <p:nvPr/>
        </p:nvSpPr>
        <p:spPr bwMode="auto">
          <a:xfrm>
            <a:off x="323528" y="1556792"/>
            <a:ext cx="8431212" cy="4176712"/>
          </a:xfrm>
          <a:prstGeom prst="rect">
            <a:avLst/>
          </a:prstGeom>
          <a:noFill/>
          <a:ln w="9525">
            <a:solidFill>
              <a:srgbClr val="A0A0A0"/>
            </a:solidFill>
            <a:miter lim="800000"/>
            <a:headEnd/>
            <a:tailEnd/>
          </a:ln>
        </p:spPr>
        <p:txBody>
          <a:bodyPr wrap="none" anchor="ctr"/>
          <a:lstStyle/>
          <a:p>
            <a:endParaRPr lang="zh-CN" altLang="en-US" sz="1600">
              <a:latin typeface="+mn-lt"/>
            </a:endParaRPr>
          </a:p>
        </p:txBody>
      </p:sp>
      <p:sp>
        <p:nvSpPr>
          <p:cNvPr id="116740" name="Rectangle 139"/>
          <p:cNvSpPr>
            <a:spLocks noGrp="1" noChangeArrowheads="1"/>
          </p:cNvSpPr>
          <p:nvPr>
            <p:ph type="title"/>
          </p:nvPr>
        </p:nvSpPr>
        <p:spPr/>
        <p:txBody>
          <a:bodyPr/>
          <a:lstStyle/>
          <a:p>
            <a:pPr eaLnBrk="1" hangingPunct="1"/>
            <a:r>
              <a:rPr kumimoji="1" lang="zh-CN" altLang="en-US" dirty="0"/>
              <a:t>当需要有更高的数据率时，可以采用复用的方法。</a:t>
            </a:r>
            <a:endParaRPr kumimoji="1" lang="en-US" altLang="zh-CN" dirty="0"/>
          </a:p>
        </p:txBody>
      </p:sp>
      <p:sp>
        <p:nvSpPr>
          <p:cNvPr id="138" name="矩形 137"/>
          <p:cNvSpPr/>
          <p:nvPr/>
        </p:nvSpPr>
        <p:spPr>
          <a:xfrm>
            <a:off x="4000496" y="1142984"/>
            <a:ext cx="580607" cy="400110"/>
          </a:xfrm>
          <a:prstGeom prst="rect">
            <a:avLst/>
          </a:prstGeom>
        </p:spPr>
        <p:txBody>
          <a:bodyPr wrap="none">
            <a:spAutoFit/>
          </a:bodyPr>
          <a:lstStyle/>
          <a:p>
            <a:r>
              <a:rPr lang="en-US" altLang="zh-CN" sz="2000" dirty="0">
                <a:latin typeface="+mn-lt"/>
              </a:rPr>
              <a:t>×4</a:t>
            </a:r>
            <a:endParaRPr lang="zh-CN" altLang="en-US" sz="2000" dirty="0">
              <a:latin typeface="+mn-lt"/>
            </a:endParaRPr>
          </a:p>
        </p:txBody>
      </p:sp>
      <p:sp>
        <p:nvSpPr>
          <p:cNvPr id="139" name="矩形 138"/>
          <p:cNvSpPr/>
          <p:nvPr/>
        </p:nvSpPr>
        <p:spPr>
          <a:xfrm>
            <a:off x="5000628" y="1142984"/>
            <a:ext cx="580607" cy="400110"/>
          </a:xfrm>
          <a:prstGeom prst="rect">
            <a:avLst/>
          </a:prstGeom>
        </p:spPr>
        <p:txBody>
          <a:bodyPr wrap="none">
            <a:spAutoFit/>
          </a:bodyPr>
          <a:lstStyle/>
          <a:p>
            <a:r>
              <a:rPr lang="en-US" altLang="zh-CN" sz="2000" dirty="0">
                <a:latin typeface="+mn-lt"/>
              </a:rPr>
              <a:t>×7</a:t>
            </a:r>
            <a:endParaRPr lang="zh-CN" altLang="en-US" sz="2000" dirty="0">
              <a:latin typeface="+mn-lt"/>
            </a:endParaRPr>
          </a:p>
        </p:txBody>
      </p:sp>
      <p:sp>
        <p:nvSpPr>
          <p:cNvPr id="140" name="矩形 139"/>
          <p:cNvSpPr/>
          <p:nvPr/>
        </p:nvSpPr>
        <p:spPr>
          <a:xfrm>
            <a:off x="6215074" y="1142984"/>
            <a:ext cx="580607" cy="400110"/>
          </a:xfrm>
          <a:prstGeom prst="rect">
            <a:avLst/>
          </a:prstGeom>
        </p:spPr>
        <p:txBody>
          <a:bodyPr wrap="none">
            <a:spAutoFit/>
          </a:bodyPr>
          <a:lstStyle/>
          <a:p>
            <a:r>
              <a:rPr lang="en-US" altLang="zh-CN" sz="2000" dirty="0">
                <a:latin typeface="+mn-lt"/>
              </a:rPr>
              <a:t>×6</a:t>
            </a:r>
            <a:endParaRPr lang="zh-CN" altLang="en-US" sz="2000" dirty="0">
              <a:latin typeface="+mn-lt"/>
            </a:endParaRPr>
          </a:p>
        </p:txBody>
      </p:sp>
      <p:sp>
        <p:nvSpPr>
          <p:cNvPr id="141" name="矩形 140"/>
          <p:cNvSpPr/>
          <p:nvPr/>
        </p:nvSpPr>
        <p:spPr>
          <a:xfrm>
            <a:off x="7358082" y="1142984"/>
            <a:ext cx="580607" cy="400110"/>
          </a:xfrm>
          <a:prstGeom prst="rect">
            <a:avLst/>
          </a:prstGeom>
        </p:spPr>
        <p:txBody>
          <a:bodyPr wrap="none">
            <a:spAutoFit/>
          </a:bodyPr>
          <a:lstStyle/>
          <a:p>
            <a:r>
              <a:rPr lang="en-US" altLang="zh-CN" sz="2000" dirty="0">
                <a:latin typeface="+mn-lt"/>
              </a:rPr>
              <a:t>×4</a:t>
            </a:r>
            <a:endParaRPr lang="zh-CN" altLang="en-US" sz="2000" dirty="0">
              <a:latin typeface="+mn-lt"/>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17763"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117764" name="Rectangle 7"/>
          <p:cNvSpPr>
            <a:spLocks noGrp="1" noChangeArrowheads="1"/>
          </p:cNvSpPr>
          <p:nvPr>
            <p:ph type="title"/>
          </p:nvPr>
        </p:nvSpPr>
        <p:spPr/>
        <p:txBody>
          <a:bodyPr/>
          <a:lstStyle/>
          <a:p>
            <a:pPr eaLnBrk="1" hangingPunct="1"/>
            <a:r>
              <a:rPr lang="zh-CN" altLang="en-US" dirty="0"/>
              <a:t>数字传输系统</a:t>
            </a:r>
            <a:endParaRPr lang="en-US" altLang="zh-CN" dirty="0"/>
          </a:p>
        </p:txBody>
      </p:sp>
      <p:sp>
        <p:nvSpPr>
          <p:cNvPr id="117765" name="Rectangle 8"/>
          <p:cNvSpPr>
            <a:spLocks noGrp="1" noChangeArrowheads="1"/>
          </p:cNvSpPr>
          <p:nvPr>
            <p:ph type="body" idx="1"/>
          </p:nvPr>
        </p:nvSpPr>
        <p:spPr>
          <a:xfrm>
            <a:off x="330200" y="1025850"/>
            <a:ext cx="8483600" cy="5117794"/>
          </a:xfrm>
        </p:spPr>
        <p:txBody>
          <a:bodyPr/>
          <a:lstStyle/>
          <a:p>
            <a:pPr eaLnBrk="1" hangingPunct="1"/>
            <a:r>
              <a:rPr lang="zh-CN" altLang="en-US" dirty="0"/>
              <a:t>早期的数字传输系统存在着许多缺点。其中最主要的是以下两个方面： </a:t>
            </a:r>
            <a:endParaRPr lang="en-US" altLang="zh-CN" b="1" dirty="0"/>
          </a:p>
          <a:p>
            <a:pPr marL="0" indent="0" eaLnBrk="1" hangingPunct="1">
              <a:buNone/>
            </a:pPr>
            <a:r>
              <a:rPr lang="en-US" altLang="zh-CN" dirty="0"/>
              <a:t>(1) </a:t>
            </a:r>
            <a:r>
              <a:rPr lang="zh-CN" altLang="en-US" b="1" dirty="0">
                <a:solidFill>
                  <a:srgbClr val="FF0000"/>
                </a:solidFill>
              </a:rPr>
              <a:t>速率标准不统一</a:t>
            </a:r>
            <a:endParaRPr lang="zh-CN" altLang="en-US" dirty="0">
              <a:solidFill>
                <a:srgbClr val="FF0000"/>
              </a:solidFill>
            </a:endParaRPr>
          </a:p>
          <a:p>
            <a:pPr eaLnBrk="1" hangingPunct="1"/>
            <a:r>
              <a:rPr lang="zh-CN" altLang="en-US" sz="2200" dirty="0"/>
              <a:t>如果不对高次群</a:t>
            </a:r>
            <a:r>
              <a:rPr lang="en-US" altLang="zh-CN" sz="2200" dirty="0"/>
              <a:t>(group) </a:t>
            </a:r>
            <a:r>
              <a:rPr lang="zh-CN" altLang="en-US" sz="2200" dirty="0"/>
              <a:t>的数字传输速率进行</a:t>
            </a:r>
            <a:r>
              <a:rPr lang="zh-CN" altLang="en-US" sz="2200" dirty="0">
                <a:solidFill>
                  <a:srgbClr val="FF0000"/>
                </a:solidFill>
              </a:rPr>
              <a:t>标准化</a:t>
            </a:r>
            <a:r>
              <a:rPr lang="zh-CN" altLang="en-US" sz="2200" dirty="0"/>
              <a:t>，国际范围的高速数据传输就很难实现，因为高次群的数字传输速率的</a:t>
            </a:r>
            <a:r>
              <a:rPr lang="zh-CN" altLang="en-US" sz="2200" dirty="0">
                <a:solidFill>
                  <a:srgbClr val="FF0000"/>
                </a:solidFill>
              </a:rPr>
              <a:t>转换</a:t>
            </a:r>
            <a:r>
              <a:rPr lang="zh-CN" altLang="en-US" sz="2200" dirty="0"/>
              <a:t>十分困难。 </a:t>
            </a:r>
          </a:p>
          <a:p>
            <a:pPr eaLnBrk="1" hangingPunct="1"/>
            <a:endParaRPr lang="en-US" altLang="zh-CN" b="1" dirty="0"/>
          </a:p>
          <a:p>
            <a:pPr marL="0" indent="0" eaLnBrk="1" hangingPunct="1">
              <a:buNone/>
            </a:pPr>
            <a:r>
              <a:rPr lang="en-US" altLang="zh-CN" dirty="0"/>
              <a:t>(2) </a:t>
            </a:r>
            <a:r>
              <a:rPr lang="zh-CN" altLang="en-US" b="1" dirty="0">
                <a:solidFill>
                  <a:srgbClr val="FF0000"/>
                </a:solidFill>
              </a:rPr>
              <a:t>不是同步传输</a:t>
            </a:r>
            <a:endParaRPr lang="zh-CN" altLang="en-US" dirty="0">
              <a:solidFill>
                <a:srgbClr val="FF0000"/>
              </a:solidFill>
            </a:endParaRPr>
          </a:p>
          <a:p>
            <a:pPr eaLnBrk="1" hangingPunct="1"/>
            <a:r>
              <a:rPr lang="zh-CN" altLang="en-US" sz="2200" dirty="0"/>
              <a:t>在过去相当长的时间，为了节约经费，各国的数字网主要是采用</a:t>
            </a:r>
            <a:r>
              <a:rPr lang="zh-CN" altLang="en-US" sz="2200" dirty="0">
                <a:solidFill>
                  <a:schemeClr val="hlink"/>
                </a:solidFill>
              </a:rPr>
              <a:t>准同步方式</a:t>
            </a:r>
            <a:r>
              <a:rPr lang="zh-CN" altLang="en-US" sz="2200" dirty="0"/>
              <a:t>。</a:t>
            </a:r>
          </a:p>
          <a:p>
            <a:pPr eaLnBrk="1" hangingPunct="1"/>
            <a:endParaRPr lang="en-US" altLang="zh-CN" sz="2200" dirty="0"/>
          </a:p>
          <a:p>
            <a:pPr eaLnBrk="1" hangingPunct="1"/>
            <a:r>
              <a:rPr lang="zh-CN" altLang="en-US" sz="2200" dirty="0"/>
              <a:t>这时，必须采用复杂的</a:t>
            </a:r>
            <a:r>
              <a:rPr lang="zh-CN" altLang="en-US" sz="2200" dirty="0">
                <a:solidFill>
                  <a:srgbClr val="FF0000"/>
                </a:solidFill>
              </a:rPr>
              <a:t>脉冲填充</a:t>
            </a:r>
            <a:r>
              <a:rPr lang="zh-CN" altLang="en-US" sz="2200" dirty="0"/>
              <a:t>方法才能补偿由于频率不准确而造成的</a:t>
            </a:r>
            <a:r>
              <a:rPr lang="zh-CN" altLang="en-US" sz="2200" dirty="0">
                <a:solidFill>
                  <a:srgbClr val="FF0000"/>
                </a:solidFill>
              </a:rPr>
              <a:t>定时误差</a:t>
            </a:r>
            <a:r>
              <a:rPr lang="zh-CN" altLang="en-US" sz="2200" dirty="0"/>
              <a:t>。这就给时分复用和分用带来许多麻烦。   </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7"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lstStyle/>
          <a:p>
            <a:endParaRPr lang="zh-CN" altLang="en-US"/>
          </a:p>
        </p:txBody>
      </p:sp>
      <p:sp>
        <p:nvSpPr>
          <p:cNvPr id="118788" name="Rectangle 5"/>
          <p:cNvSpPr>
            <a:spLocks noChangeArrowheads="1"/>
          </p:cNvSpPr>
          <p:nvPr/>
        </p:nvSpPr>
        <p:spPr bwMode="auto">
          <a:xfrm>
            <a:off x="0" y="3238500"/>
            <a:ext cx="9144000" cy="0"/>
          </a:xfrm>
          <a:prstGeom prst="rect">
            <a:avLst/>
          </a:prstGeom>
          <a:noFill/>
          <a:ln w="9525">
            <a:noFill/>
            <a:miter lim="800000"/>
            <a:headEnd/>
            <a:tailEnd/>
          </a:ln>
        </p:spPr>
        <p:txBody>
          <a:bodyPr wrap="none" anchor="ctr"/>
          <a:lstStyle/>
          <a:p>
            <a:endParaRPr lang="zh-CN" altLang="en-US"/>
          </a:p>
        </p:txBody>
      </p:sp>
      <p:sp>
        <p:nvSpPr>
          <p:cNvPr id="6" name="标题 5"/>
          <p:cNvSpPr>
            <a:spLocks noGrp="1"/>
          </p:cNvSpPr>
          <p:nvPr>
            <p:ph type="title"/>
          </p:nvPr>
        </p:nvSpPr>
        <p:spPr/>
        <p:txBody>
          <a:bodyPr/>
          <a:lstStyle/>
          <a:p>
            <a:r>
              <a:rPr lang="en-US" altLang="zh-CN" dirty="0"/>
              <a:t>2. </a:t>
            </a:r>
            <a:r>
              <a:rPr lang="zh-CN" altLang="en-US" dirty="0"/>
              <a:t>同步光纤网 </a:t>
            </a:r>
            <a:r>
              <a:rPr lang="en-US" altLang="zh-CN" dirty="0"/>
              <a:t>SONET</a:t>
            </a:r>
            <a:r>
              <a:rPr lang="zh-CN" altLang="en-US" dirty="0"/>
              <a:t>和同步数字系列</a:t>
            </a:r>
            <a:r>
              <a:rPr lang="en-US" altLang="zh-CN" dirty="0"/>
              <a:t>SDH</a:t>
            </a:r>
            <a:endParaRPr lang="zh-CN" altLang="en-US" dirty="0"/>
          </a:p>
        </p:txBody>
      </p:sp>
      <p:sp>
        <p:nvSpPr>
          <p:cNvPr id="118789" name="Rectangle 6"/>
          <p:cNvSpPr>
            <a:spLocks noGrp="1" noChangeArrowheads="1"/>
          </p:cNvSpPr>
          <p:nvPr>
            <p:ph idx="1"/>
          </p:nvPr>
        </p:nvSpPr>
        <p:spPr>
          <a:xfrm>
            <a:off x="330200" y="1028700"/>
            <a:ext cx="8528080" cy="5148263"/>
          </a:xfrm>
        </p:spPr>
        <p:txBody>
          <a:bodyPr/>
          <a:lstStyle/>
          <a:p>
            <a:pPr eaLnBrk="1" hangingPunct="1">
              <a:spcBef>
                <a:spcPts val="600"/>
              </a:spcBef>
            </a:pPr>
            <a:r>
              <a:rPr lang="zh-CN" altLang="en-US" sz="2200" dirty="0"/>
              <a:t>为了解决上述问题，美国在</a:t>
            </a:r>
            <a:r>
              <a:rPr lang="en-US" altLang="zh-CN" sz="2200" dirty="0"/>
              <a:t>1988</a:t>
            </a:r>
            <a:r>
              <a:rPr lang="zh-CN" altLang="en-US" sz="2200" dirty="0"/>
              <a:t>年首先推出了一个数字传输标准，叫做同步光纤网</a:t>
            </a:r>
            <a:r>
              <a:rPr lang="en-US" altLang="zh-CN" sz="2200" dirty="0"/>
              <a:t>SONET (</a:t>
            </a:r>
            <a:r>
              <a:rPr lang="en-US" altLang="zh-CN" sz="2200" dirty="0">
                <a:solidFill>
                  <a:schemeClr val="hlink"/>
                </a:solidFill>
              </a:rPr>
              <a:t>Synchronous Optical Network</a:t>
            </a:r>
            <a:r>
              <a:rPr lang="en-US" altLang="zh-CN" sz="2200" dirty="0"/>
              <a:t>) </a:t>
            </a:r>
            <a:r>
              <a:rPr lang="zh-CN" altLang="en-US" sz="2200" dirty="0"/>
              <a:t>。 </a:t>
            </a:r>
          </a:p>
          <a:p>
            <a:pPr eaLnBrk="1" hangingPunct="1">
              <a:spcBef>
                <a:spcPts val="600"/>
              </a:spcBef>
            </a:pPr>
            <a:endParaRPr lang="zh-CN" altLang="en-US" sz="2200" dirty="0"/>
          </a:p>
          <a:p>
            <a:pPr eaLnBrk="1" hangingPunct="1">
              <a:spcBef>
                <a:spcPts val="600"/>
              </a:spcBef>
            </a:pPr>
            <a:r>
              <a:rPr lang="zh-CN" altLang="en-US" sz="2200" dirty="0"/>
              <a:t>整个的同步网络的各级时钟都来自一个非常精确的主时钟。 </a:t>
            </a:r>
          </a:p>
          <a:p>
            <a:pPr eaLnBrk="1" hangingPunct="1">
              <a:spcBef>
                <a:spcPts val="600"/>
              </a:spcBef>
            </a:pPr>
            <a:endParaRPr lang="zh-CN" altLang="en-US" sz="2200" dirty="0"/>
          </a:p>
          <a:p>
            <a:pPr eaLnBrk="1" hangingPunct="1">
              <a:spcBef>
                <a:spcPts val="600"/>
              </a:spcBef>
            </a:pPr>
            <a:r>
              <a:rPr lang="en-US" altLang="zh-CN" sz="2200" dirty="0"/>
              <a:t>SONET</a:t>
            </a:r>
            <a:r>
              <a:rPr lang="zh-CN" altLang="en-US" sz="2200" dirty="0"/>
              <a:t>为光纤传输系统</a:t>
            </a:r>
            <a:r>
              <a:rPr lang="zh-CN" altLang="en-US" sz="2200" dirty="0">
                <a:solidFill>
                  <a:srgbClr val="FF0000"/>
                </a:solidFill>
              </a:rPr>
              <a:t>定义了</a:t>
            </a:r>
            <a:r>
              <a:rPr lang="zh-CN" altLang="en-US" sz="2200" dirty="0"/>
              <a:t>同步传输的</a:t>
            </a:r>
            <a:r>
              <a:rPr lang="zh-CN" altLang="en-US" sz="2200" dirty="0">
                <a:solidFill>
                  <a:srgbClr val="FF0000"/>
                </a:solidFill>
              </a:rPr>
              <a:t>线路速率</a:t>
            </a:r>
            <a:r>
              <a:rPr lang="zh-CN" altLang="en-US" sz="2200" dirty="0"/>
              <a:t>等级结构，其传输速率以</a:t>
            </a:r>
            <a:r>
              <a:rPr lang="en-US" altLang="zh-CN" sz="2200" dirty="0">
                <a:solidFill>
                  <a:srgbClr val="FF0000"/>
                </a:solidFill>
              </a:rPr>
              <a:t>51.84 </a:t>
            </a:r>
            <a:r>
              <a:rPr lang="en-US" altLang="zh-CN" sz="2200" dirty="0"/>
              <a:t>Mb/s</a:t>
            </a:r>
            <a:r>
              <a:rPr lang="zh-CN" altLang="en-US" sz="2200" dirty="0"/>
              <a:t>为基础，</a:t>
            </a:r>
          </a:p>
          <a:p>
            <a:pPr eaLnBrk="1" hangingPunct="1">
              <a:spcBef>
                <a:spcPts val="600"/>
              </a:spcBef>
              <a:buBlip>
                <a:blip r:embed="rId3"/>
              </a:buBlip>
            </a:pPr>
            <a:endParaRPr lang="en-US" altLang="zh-CN" sz="2200" dirty="0">
              <a:latin typeface="Arial" pitchFamily="34" charset="0"/>
            </a:endParaRPr>
          </a:p>
          <a:p>
            <a:pPr eaLnBrk="1" hangingPunct="1">
              <a:spcBef>
                <a:spcPts val="600"/>
              </a:spcBef>
              <a:buBlip>
                <a:blip r:embed="rId3"/>
              </a:buBlip>
            </a:pPr>
            <a:r>
              <a:rPr lang="zh-CN" altLang="en-US" sz="2200" dirty="0">
                <a:latin typeface="Arial" pitchFamily="34" charset="0"/>
              </a:rPr>
              <a:t>大约对应于</a:t>
            </a:r>
            <a:r>
              <a:rPr lang="en-US" altLang="zh-CN" sz="2200" dirty="0">
                <a:latin typeface="Arial" pitchFamily="34" charset="0"/>
              </a:rPr>
              <a:t>T3/E3</a:t>
            </a:r>
            <a:r>
              <a:rPr lang="zh-CN" altLang="en-US" sz="2200" dirty="0">
                <a:latin typeface="Arial" pitchFamily="34" charset="0"/>
              </a:rPr>
              <a:t>的传输速率，此速率对</a:t>
            </a:r>
            <a:r>
              <a:rPr lang="zh-CN" altLang="en-US" sz="2200" dirty="0">
                <a:solidFill>
                  <a:srgbClr val="FF0000"/>
                </a:solidFill>
                <a:latin typeface="Arial" pitchFamily="34" charset="0"/>
              </a:rPr>
              <a:t>电信号</a:t>
            </a:r>
            <a:r>
              <a:rPr lang="zh-CN" altLang="en-US" sz="2200" dirty="0">
                <a:latin typeface="Arial" pitchFamily="34" charset="0"/>
              </a:rPr>
              <a:t>称为第 </a:t>
            </a:r>
            <a:r>
              <a:rPr lang="en-US" altLang="zh-CN" sz="2200" dirty="0">
                <a:latin typeface="Arial" pitchFamily="34" charset="0"/>
              </a:rPr>
              <a:t>1 </a:t>
            </a:r>
            <a:r>
              <a:rPr lang="zh-CN" altLang="en-US" sz="2200" dirty="0">
                <a:latin typeface="Arial" pitchFamily="34" charset="0"/>
              </a:rPr>
              <a:t>级同步传送信号 </a:t>
            </a:r>
            <a:r>
              <a:rPr lang="en-US" altLang="zh-CN" sz="2200" dirty="0">
                <a:latin typeface="Arial" pitchFamily="34" charset="0"/>
              </a:rPr>
              <a:t>(Synchronous Transport Signal)</a:t>
            </a:r>
            <a:r>
              <a:rPr lang="zh-CN" altLang="en-US" sz="2200" dirty="0">
                <a:latin typeface="Arial" pitchFamily="34" charset="0"/>
              </a:rPr>
              <a:t>，即</a:t>
            </a:r>
            <a:r>
              <a:rPr lang="en-US" altLang="zh-CN" sz="2200" dirty="0"/>
              <a:t>STS-1</a:t>
            </a:r>
            <a:r>
              <a:rPr lang="zh-CN" altLang="en-US" sz="2200" dirty="0"/>
              <a:t>。 </a:t>
            </a:r>
            <a:endParaRPr lang="zh-CN" altLang="en-US" sz="2200" dirty="0">
              <a:latin typeface="Arial" pitchFamily="34" charset="0"/>
            </a:endParaRPr>
          </a:p>
          <a:p>
            <a:pPr eaLnBrk="1" hangingPunct="1">
              <a:spcBef>
                <a:spcPts val="600"/>
              </a:spcBef>
              <a:buBlip>
                <a:blip r:embed="rId3"/>
              </a:buBlip>
            </a:pPr>
            <a:endParaRPr lang="en-US" altLang="zh-CN" sz="2200" dirty="0">
              <a:latin typeface="Arial" pitchFamily="34" charset="0"/>
            </a:endParaRPr>
          </a:p>
          <a:p>
            <a:pPr eaLnBrk="1" hangingPunct="1">
              <a:spcBef>
                <a:spcPts val="600"/>
              </a:spcBef>
              <a:buBlip>
                <a:blip r:embed="rId3"/>
              </a:buBlip>
            </a:pPr>
            <a:r>
              <a:rPr lang="zh-CN" altLang="en-US" sz="2200" dirty="0">
                <a:latin typeface="Arial" pitchFamily="34" charset="0"/>
              </a:rPr>
              <a:t>此速率对</a:t>
            </a:r>
            <a:r>
              <a:rPr lang="zh-CN" altLang="en-US" sz="2200" dirty="0">
                <a:solidFill>
                  <a:schemeClr val="hlink"/>
                </a:solidFill>
                <a:latin typeface="Arial" pitchFamily="34" charset="0"/>
              </a:rPr>
              <a:t>光信号</a:t>
            </a:r>
            <a:r>
              <a:rPr lang="zh-CN" altLang="en-US" sz="2200" dirty="0">
                <a:latin typeface="Arial" pitchFamily="34" charset="0"/>
              </a:rPr>
              <a:t>则称为第 </a:t>
            </a:r>
            <a:r>
              <a:rPr lang="en-US" altLang="zh-CN" sz="2200" dirty="0">
                <a:latin typeface="Arial" pitchFamily="34" charset="0"/>
              </a:rPr>
              <a:t>1 </a:t>
            </a:r>
            <a:r>
              <a:rPr lang="zh-CN" altLang="en-US" sz="2200" dirty="0">
                <a:latin typeface="Arial" pitchFamily="34" charset="0"/>
              </a:rPr>
              <a:t>级光载波 </a:t>
            </a:r>
            <a:r>
              <a:rPr lang="en-US" altLang="zh-CN" sz="2200" dirty="0">
                <a:solidFill>
                  <a:schemeClr val="hlink"/>
                </a:solidFill>
              </a:rPr>
              <a:t>OC-1</a:t>
            </a:r>
            <a:r>
              <a:rPr lang="zh-CN" altLang="en-US" sz="2200" dirty="0">
                <a:latin typeface="Arial" pitchFamily="34" charset="0"/>
              </a:rPr>
              <a:t>，</a:t>
            </a:r>
            <a:r>
              <a:rPr lang="en-US" altLang="zh-CN" sz="2200" dirty="0">
                <a:latin typeface="Arial" pitchFamily="34" charset="0"/>
              </a:rPr>
              <a:t>OC </a:t>
            </a:r>
            <a:r>
              <a:rPr lang="zh-CN" altLang="en-US" sz="2200" dirty="0">
                <a:latin typeface="Arial" pitchFamily="34" charset="0"/>
              </a:rPr>
              <a:t>表示 </a:t>
            </a:r>
            <a:r>
              <a:rPr lang="en-US" altLang="zh-CN" sz="2200" dirty="0">
                <a:latin typeface="Arial" pitchFamily="34" charset="0"/>
              </a:rPr>
              <a:t>Optical Carrier</a:t>
            </a:r>
            <a:r>
              <a:rPr lang="zh-CN" altLang="en-US" sz="2200" dirty="0">
                <a:latin typeface="Arial" pitchFamily="34" charset="0"/>
              </a:rPr>
              <a:t>。</a:t>
            </a:r>
            <a:r>
              <a:rPr lang="zh-CN" altLang="en-US" sz="2200" dirty="0"/>
              <a:t>  </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3"/>
          <p:cNvPicPr>
            <a:picLocks noChangeAspect="1" noChangeArrowheads="1"/>
          </p:cNvPicPr>
          <p:nvPr/>
        </p:nvPicPr>
        <p:blipFill>
          <a:blip r:embed="rId3" cstate="print"/>
          <a:srcRect/>
          <a:stretch>
            <a:fillRect/>
          </a:stretch>
        </p:blipFill>
        <p:spPr bwMode="auto">
          <a:xfrm>
            <a:off x="398463" y="2689225"/>
            <a:ext cx="8364537" cy="1806575"/>
          </a:xfrm>
          <a:prstGeom prst="rect">
            <a:avLst/>
          </a:prstGeom>
          <a:noFill/>
          <a:ln w="9525">
            <a:noFill/>
            <a:miter lim="800000"/>
            <a:headEnd/>
            <a:tailEnd/>
          </a:ln>
        </p:spPr>
      </p:pic>
      <p:sp>
        <p:nvSpPr>
          <p:cNvPr id="119811" name="Rectangle 8"/>
          <p:cNvSpPr>
            <a:spLocks noGrp="1" noChangeArrowheads="1"/>
          </p:cNvSpPr>
          <p:nvPr>
            <p:ph type="title"/>
          </p:nvPr>
        </p:nvSpPr>
        <p:spPr/>
        <p:txBody>
          <a:bodyPr/>
          <a:lstStyle/>
          <a:p>
            <a:pPr eaLnBrk="1" hangingPunct="1"/>
            <a:r>
              <a:rPr lang="en-US" altLang="zh-CN"/>
              <a:t>An STS-1 and an STS-n frame</a:t>
            </a:r>
          </a:p>
        </p:txBody>
      </p:sp>
      <p:sp>
        <p:nvSpPr>
          <p:cNvPr id="4" name="矩形 3"/>
          <p:cNvSpPr/>
          <p:nvPr/>
        </p:nvSpPr>
        <p:spPr>
          <a:xfrm>
            <a:off x="1214414" y="2071678"/>
            <a:ext cx="714379" cy="400110"/>
          </a:xfrm>
          <a:prstGeom prst="rect">
            <a:avLst/>
          </a:prstGeom>
        </p:spPr>
        <p:txBody>
          <a:bodyPr wrap="square">
            <a:spAutoFit/>
          </a:bodyPr>
          <a:lstStyle/>
          <a:p>
            <a:pPr eaLnBrk="1" hangingPunct="1"/>
            <a:r>
              <a:rPr lang="en-US" altLang="zh-CN" sz="2000" dirty="0">
                <a:solidFill>
                  <a:srgbClr val="FF0000"/>
                </a:solidFill>
              </a:rPr>
              <a:t>grid</a:t>
            </a:r>
            <a:endParaRPr lang="zh-CN"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cstate="print"/>
          <a:srcRect/>
          <a:stretch>
            <a:fillRect/>
          </a:stretch>
        </p:blipFill>
        <p:spPr bwMode="auto">
          <a:xfrm>
            <a:off x="179388" y="1268760"/>
            <a:ext cx="8809037" cy="4119562"/>
          </a:xfrm>
          <a:prstGeom prst="rect">
            <a:avLst/>
          </a:prstGeom>
          <a:noFill/>
          <a:ln w="9525">
            <a:noFill/>
            <a:miter lim="800000"/>
            <a:headEnd/>
            <a:tailEnd/>
          </a:ln>
        </p:spPr>
      </p:pic>
      <p:sp>
        <p:nvSpPr>
          <p:cNvPr id="4" name="标题 3"/>
          <p:cNvSpPr>
            <a:spLocks noGrp="1"/>
          </p:cNvSpPr>
          <p:nvPr>
            <p:ph type="title"/>
          </p:nvPr>
        </p:nvSpPr>
        <p:spPr/>
        <p:txBody>
          <a:bodyPr/>
          <a:lstStyle/>
          <a:p>
            <a:r>
              <a:rPr lang="en-US" altLang="zh-CN" dirty="0"/>
              <a:t>STS-1 frame overheads</a:t>
            </a:r>
            <a:endParaRPr lang="zh-CN" altLang="en-US" dirty="0"/>
          </a:p>
        </p:txBody>
      </p:sp>
      <p:sp>
        <p:nvSpPr>
          <p:cNvPr id="2" name="矩形 1"/>
          <p:cNvSpPr/>
          <p:nvPr/>
        </p:nvSpPr>
        <p:spPr>
          <a:xfrm>
            <a:off x="3857620" y="2000240"/>
            <a:ext cx="3672408" cy="707886"/>
          </a:xfrm>
          <a:prstGeom prst="rect">
            <a:avLst/>
          </a:prstGeom>
        </p:spPr>
        <p:txBody>
          <a:bodyPr wrap="square">
            <a:spAutoFit/>
          </a:bodyPr>
          <a:lstStyle/>
          <a:p>
            <a:r>
              <a:rPr lang="en-US" altLang="zh-CN" sz="2000" dirty="0">
                <a:solidFill>
                  <a:srgbClr val="FF0000"/>
                </a:solidFill>
                <a:latin typeface="Arial" pitchFamily="34" charset="0"/>
              </a:rPr>
              <a:t>Synchronous Payload Encapsulation</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1" name="Picture 2"/>
          <p:cNvPicPr>
            <a:picLocks noChangeAspect="1" noChangeArrowheads="1"/>
          </p:cNvPicPr>
          <p:nvPr/>
        </p:nvPicPr>
        <p:blipFill>
          <a:blip r:embed="rId3" cstate="print"/>
          <a:srcRect/>
          <a:stretch>
            <a:fillRect/>
          </a:stretch>
        </p:blipFill>
        <p:spPr bwMode="auto">
          <a:xfrm>
            <a:off x="533400" y="1219200"/>
            <a:ext cx="8401050" cy="5011738"/>
          </a:xfrm>
          <a:prstGeom prst="rect">
            <a:avLst/>
          </a:prstGeom>
          <a:noFill/>
          <a:ln w="9525">
            <a:noFill/>
            <a:miter lim="800000"/>
            <a:headEnd/>
            <a:tailEnd/>
          </a:ln>
        </p:spPr>
      </p:pic>
      <p:sp>
        <p:nvSpPr>
          <p:cNvPr id="206852" name="Rectangle 4"/>
          <p:cNvSpPr>
            <a:spLocks noGrp="1" noChangeArrowheads="1"/>
          </p:cNvSpPr>
          <p:nvPr>
            <p:ph type="title"/>
          </p:nvPr>
        </p:nvSpPr>
        <p:spPr/>
        <p:txBody>
          <a:bodyPr/>
          <a:lstStyle/>
          <a:p>
            <a:pPr eaLnBrk="1" hangingPunct="1"/>
            <a:r>
              <a:rPr lang="en-US" altLang="zh-CN"/>
              <a:t>STS-1 Frame Overheads</a:t>
            </a:r>
          </a:p>
        </p:txBody>
      </p:sp>
    </p:spTree>
    <p:extLst>
      <p:ext uri="{BB962C8B-B14F-4D97-AF65-F5344CB8AC3E}">
        <p14:creationId xmlns="" xmlns:p14="http://schemas.microsoft.com/office/powerpoint/2010/main" val="425417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042988" y="476250"/>
            <a:ext cx="5257800" cy="457200"/>
          </a:xfrm>
          <a:prstGeom prst="rect">
            <a:avLst/>
          </a:prstGeom>
          <a:noFill/>
          <a:ln w="9525">
            <a:noFill/>
            <a:miter lim="800000"/>
            <a:headEnd/>
            <a:tailEnd/>
          </a:ln>
        </p:spPr>
        <p:txBody>
          <a:bodyPr>
            <a:spAutoFit/>
          </a:bodyPr>
          <a:lstStyle/>
          <a:p>
            <a:pPr algn="l" eaLnBrk="0" hangingPunct="0"/>
            <a:endParaRPr lang="zh-CN" altLang="zh-CN" sz="3600" b="1" i="1" baseline="-18000">
              <a:solidFill>
                <a:schemeClr val="hlink"/>
              </a:solidFill>
              <a:latin typeface="Times New Roman" pitchFamily="18" charset="0"/>
            </a:endParaRPr>
          </a:p>
        </p:txBody>
      </p:sp>
      <p:sp>
        <p:nvSpPr>
          <p:cNvPr id="20483" name="Rectangle 4"/>
          <p:cNvSpPr>
            <a:spLocks noGrp="1" noChangeArrowheads="1"/>
          </p:cNvSpPr>
          <p:nvPr>
            <p:ph type="body" idx="1"/>
          </p:nvPr>
        </p:nvSpPr>
        <p:spPr>
          <a:xfrm>
            <a:off x="323850" y="1052513"/>
            <a:ext cx="8496622" cy="5112792"/>
          </a:xfrm>
          <a:noFill/>
        </p:spPr>
        <p:txBody>
          <a:bodyPr/>
          <a:lstStyle/>
          <a:p>
            <a:pPr eaLnBrk="1" hangingPunct="1">
              <a:lnSpc>
                <a:spcPct val="90000"/>
              </a:lnSpc>
            </a:pPr>
            <a:r>
              <a:rPr lang="en-US" altLang="zh-CN" dirty="0"/>
              <a:t>A single-frequency sine wave is not useful in data communications; </a:t>
            </a:r>
          </a:p>
          <a:p>
            <a:pPr eaLnBrk="1" hangingPunct="1">
              <a:lnSpc>
                <a:spcPct val="90000"/>
              </a:lnSpc>
            </a:pPr>
            <a:endParaRPr lang="en-US" altLang="zh-CN" dirty="0"/>
          </a:p>
          <a:p>
            <a:pPr eaLnBrk="1" hangingPunct="1">
              <a:lnSpc>
                <a:spcPct val="90000"/>
              </a:lnSpc>
            </a:pPr>
            <a:r>
              <a:rPr lang="en-US" altLang="zh-CN" dirty="0"/>
              <a:t>we need to send a </a:t>
            </a:r>
            <a:r>
              <a:rPr lang="en-US" altLang="zh-CN" dirty="0">
                <a:solidFill>
                  <a:srgbClr val="FF0000"/>
                </a:solidFill>
              </a:rPr>
              <a:t>composite</a:t>
            </a:r>
            <a:r>
              <a:rPr lang="en-US" altLang="zh-CN" dirty="0"/>
              <a:t> signal, a signal made of many simple sine waves.</a:t>
            </a:r>
          </a:p>
          <a:p>
            <a:pPr eaLnBrk="1" hangingPunct="1">
              <a:lnSpc>
                <a:spcPct val="90000"/>
              </a:lnSpc>
            </a:pPr>
            <a:endParaRPr lang="en-US" altLang="zh-CN" dirty="0"/>
          </a:p>
          <a:p>
            <a:pPr eaLnBrk="1" hangingPunct="1">
              <a:lnSpc>
                <a:spcPct val="90000"/>
              </a:lnSpc>
            </a:pPr>
            <a:r>
              <a:rPr lang="en-US" altLang="zh-CN" dirty="0"/>
              <a:t>In the early 1900s, the French mathematician</a:t>
            </a:r>
            <a:r>
              <a:rPr lang="en-US" altLang="zh-CN" dirty="0">
                <a:solidFill>
                  <a:schemeClr val="hlink"/>
                </a:solidFill>
              </a:rPr>
              <a:t> </a:t>
            </a:r>
            <a:r>
              <a:rPr lang="en-US" altLang="zh-CN" dirty="0"/>
              <a:t>Jean-Baptiste </a:t>
            </a:r>
            <a:r>
              <a:rPr lang="en-US" altLang="zh-CN" dirty="0">
                <a:solidFill>
                  <a:srgbClr val="FF0000"/>
                </a:solidFill>
              </a:rPr>
              <a:t>Fourier (</a:t>
            </a:r>
            <a:r>
              <a:rPr lang="zh-CN" altLang="en-US" dirty="0">
                <a:solidFill>
                  <a:srgbClr val="FF0000"/>
                </a:solidFill>
              </a:rPr>
              <a:t>傅立叶</a:t>
            </a:r>
            <a:r>
              <a:rPr lang="en-US" altLang="zh-CN" dirty="0">
                <a:solidFill>
                  <a:srgbClr val="FF0000"/>
                </a:solidFill>
              </a:rPr>
              <a:t>)</a:t>
            </a:r>
            <a:r>
              <a:rPr lang="en-US" altLang="zh-CN" dirty="0"/>
              <a:t> showed that </a:t>
            </a:r>
            <a:r>
              <a:rPr lang="en-US" altLang="zh-CN" dirty="0">
                <a:solidFill>
                  <a:schemeClr val="hlink"/>
                </a:solidFill>
              </a:rPr>
              <a:t>any composite signal is </a:t>
            </a:r>
            <a:r>
              <a:rPr lang="en-US" altLang="zh-CN" dirty="0"/>
              <a:t>actually</a:t>
            </a:r>
            <a:r>
              <a:rPr lang="en-US" altLang="zh-CN" dirty="0">
                <a:solidFill>
                  <a:schemeClr val="hlink"/>
                </a:solidFill>
              </a:rPr>
              <a:t> a combination of </a:t>
            </a:r>
            <a:r>
              <a:rPr lang="en-US" altLang="zh-CN" dirty="0"/>
              <a:t>simple sine waves </a:t>
            </a:r>
            <a:r>
              <a:rPr lang="en-US" altLang="zh-CN" dirty="0">
                <a:solidFill>
                  <a:srgbClr val="FF0000"/>
                </a:solidFill>
              </a:rPr>
              <a:t>with</a:t>
            </a:r>
            <a:r>
              <a:rPr lang="en-US" altLang="zh-CN" dirty="0"/>
              <a:t> different frequencies, amplitudes, and phases.</a:t>
            </a:r>
          </a:p>
          <a:p>
            <a:pPr eaLnBrk="1" hangingPunct="1">
              <a:lnSpc>
                <a:spcPct val="90000"/>
              </a:lnSpc>
            </a:pPr>
            <a:endParaRPr lang="en-US" altLang="zh-CN" dirty="0"/>
          </a:p>
        </p:txBody>
      </p:sp>
      <p:sp>
        <p:nvSpPr>
          <p:cNvPr id="20484" name="Rectangle 5"/>
          <p:cNvSpPr>
            <a:spLocks noGrp="1" noChangeArrowheads="1"/>
          </p:cNvSpPr>
          <p:nvPr>
            <p:ph type="title"/>
          </p:nvPr>
        </p:nvSpPr>
        <p:spPr>
          <a:xfrm>
            <a:off x="355600" y="203200"/>
            <a:ext cx="8420100" cy="730250"/>
          </a:xfrm>
        </p:spPr>
        <p:txBody>
          <a:bodyPr/>
          <a:lstStyle/>
          <a:p>
            <a:pPr eaLnBrk="1" hangingPunct="1"/>
            <a:r>
              <a:rPr lang="en-US" altLang="zh-CN" dirty="0">
                <a:latin typeface="Gill Sans MT" panose="020B0502020104020203" pitchFamily="34" charset="0"/>
              </a:rPr>
              <a:t>Composite digitals</a:t>
            </a: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7" name="Rectangle 5"/>
          <p:cNvSpPr>
            <a:spLocks noGrp="1" noChangeArrowheads="1"/>
          </p:cNvSpPr>
          <p:nvPr>
            <p:ph type="title"/>
          </p:nvPr>
        </p:nvSpPr>
        <p:spPr>
          <a:xfrm>
            <a:off x="457200" y="274638"/>
            <a:ext cx="8382000" cy="563562"/>
          </a:xfrm>
          <a:noFill/>
          <a:ln/>
        </p:spPr>
        <p:txBody>
          <a:bodyPr/>
          <a:lstStyle/>
          <a:p>
            <a:r>
              <a:rPr lang="en-US" altLang="zh-CN" dirty="0"/>
              <a:t>Frame, Byte, and Bit Transmission</a:t>
            </a:r>
          </a:p>
        </p:txBody>
      </p:sp>
      <p:sp>
        <p:nvSpPr>
          <p:cNvPr id="996358" name="Rectangle 6"/>
          <p:cNvSpPr>
            <a:spLocks noGrp="1" noChangeArrowheads="1"/>
          </p:cNvSpPr>
          <p:nvPr>
            <p:ph type="body" idx="1"/>
          </p:nvPr>
        </p:nvSpPr>
        <p:spPr>
          <a:xfrm>
            <a:off x="317500" y="1071546"/>
            <a:ext cx="8483600" cy="5126054"/>
          </a:xfrm>
          <a:noFill/>
          <a:ln/>
        </p:spPr>
        <p:txBody>
          <a:bodyPr/>
          <a:lstStyle/>
          <a:p>
            <a:pPr eaLnBrk="0" hangingPunct="0">
              <a:spcBef>
                <a:spcPts val="600"/>
              </a:spcBef>
            </a:pPr>
            <a:r>
              <a:rPr lang="en-US" altLang="zh-CN" dirty="0">
                <a:ea typeface="宋体" charset="-122"/>
              </a:rPr>
              <a:t>If we sample a voice signal and use 8 bits (1 byte) for each sample, we can say </a:t>
            </a:r>
            <a:r>
              <a:rPr lang="en-US" altLang="zh-CN" dirty="0">
                <a:solidFill>
                  <a:srgbClr val="FF0000"/>
                </a:solidFill>
                <a:ea typeface="宋体" charset="-122"/>
              </a:rPr>
              <a:t>that </a:t>
            </a:r>
            <a:r>
              <a:rPr lang="en-US" altLang="zh-CN" dirty="0">
                <a:ea typeface="宋体" charset="-122"/>
              </a:rPr>
              <a:t>each byte in a SONET frame can carry information from a digitized voice channel. </a:t>
            </a:r>
          </a:p>
          <a:p>
            <a:pPr eaLnBrk="0" hangingPunct="0">
              <a:spcBef>
                <a:spcPts val="600"/>
              </a:spcBef>
            </a:pPr>
            <a:endParaRPr lang="en-US" altLang="zh-CN" sz="2800" dirty="0">
              <a:ea typeface="宋体" charset="-122"/>
            </a:endParaRPr>
          </a:p>
          <a:p>
            <a:pPr>
              <a:spcBef>
                <a:spcPts val="600"/>
              </a:spcBef>
            </a:pPr>
            <a:r>
              <a:rPr lang="en-US" altLang="zh-CN" dirty="0">
                <a:ea typeface="宋体" charset="-122"/>
              </a:rPr>
              <a:t>In other words, an STS-1 signal can carry </a:t>
            </a:r>
            <a:r>
              <a:rPr lang="en-US" altLang="zh-CN" dirty="0">
                <a:solidFill>
                  <a:srgbClr val="FF0000"/>
                </a:solidFill>
                <a:ea typeface="宋体" charset="-122"/>
              </a:rPr>
              <a:t>774</a:t>
            </a:r>
            <a:r>
              <a:rPr lang="en-US" altLang="zh-CN" dirty="0">
                <a:ea typeface="宋体" charset="-122"/>
              </a:rPr>
              <a:t> voice channels simultaneously [810 </a:t>
            </a:r>
            <a:r>
              <a:rPr lang="en-US" altLang="zh-CN" dirty="0">
                <a:solidFill>
                  <a:srgbClr val="FF0000"/>
                </a:solidFill>
                <a:ea typeface="宋体" charset="-122"/>
              </a:rPr>
              <a:t>minus</a:t>
            </a:r>
            <a:r>
              <a:rPr lang="en-US" altLang="zh-CN" dirty="0">
                <a:ea typeface="宋体" charset="-122"/>
              </a:rPr>
              <a:t> required bytes for overhead, (90</a:t>
            </a:r>
            <a:r>
              <a:rPr lang="zh-CN" altLang="en-US" dirty="0">
                <a:ea typeface="宋体" charset="-122"/>
              </a:rPr>
              <a:t>－</a:t>
            </a:r>
            <a:r>
              <a:rPr lang="en-US" altLang="zh-CN" dirty="0">
                <a:ea typeface="宋体" charset="-122"/>
              </a:rPr>
              <a:t>3</a:t>
            </a:r>
            <a:r>
              <a:rPr lang="zh-CN" altLang="en-US" dirty="0">
                <a:ea typeface="宋体" charset="-122"/>
              </a:rPr>
              <a:t>－</a:t>
            </a:r>
            <a:r>
              <a:rPr lang="en-US" altLang="zh-CN" dirty="0">
                <a:ea typeface="宋体" charset="-122"/>
              </a:rPr>
              <a:t>1) ×9 = 774] . </a:t>
            </a:r>
          </a:p>
        </p:txBody>
      </p:sp>
    </p:spTree>
    <p:extLst>
      <p:ext uri="{BB962C8B-B14F-4D97-AF65-F5344CB8AC3E}">
        <p14:creationId xmlns="" xmlns:p14="http://schemas.microsoft.com/office/powerpoint/2010/main" val="13738202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Line 2"/>
          <p:cNvSpPr>
            <a:spLocks noChangeShapeType="1"/>
          </p:cNvSpPr>
          <p:nvPr/>
        </p:nvSpPr>
        <p:spPr bwMode="auto">
          <a:xfrm>
            <a:off x="457200" y="2667000"/>
            <a:ext cx="8153400" cy="0"/>
          </a:xfrm>
          <a:prstGeom prst="line">
            <a:avLst/>
          </a:prstGeom>
          <a:noFill/>
          <a:ln w="76200">
            <a:solidFill>
              <a:srgbClr val="009900"/>
            </a:solidFill>
            <a:round/>
            <a:headEnd/>
            <a:tailEnd/>
          </a:ln>
          <a:effectLst/>
        </p:spPr>
        <p:txBody>
          <a:bodyPr/>
          <a:lstStyle/>
          <a:p>
            <a:endParaRPr lang="zh-CN" altLang="en-US"/>
          </a:p>
        </p:txBody>
      </p:sp>
      <p:sp>
        <p:nvSpPr>
          <p:cNvPr id="1095683" name="Line 3"/>
          <p:cNvSpPr>
            <a:spLocks noChangeShapeType="1"/>
          </p:cNvSpPr>
          <p:nvPr/>
        </p:nvSpPr>
        <p:spPr bwMode="auto">
          <a:xfrm>
            <a:off x="457200" y="3717032"/>
            <a:ext cx="8153400" cy="0"/>
          </a:xfrm>
          <a:prstGeom prst="line">
            <a:avLst/>
          </a:prstGeom>
          <a:noFill/>
          <a:ln w="76200">
            <a:solidFill>
              <a:srgbClr val="009900"/>
            </a:solidFill>
            <a:round/>
            <a:headEnd/>
            <a:tailEnd/>
          </a:ln>
          <a:effectLst/>
        </p:spPr>
        <p:txBody>
          <a:bodyPr/>
          <a:lstStyle/>
          <a:p>
            <a:endParaRPr lang="zh-CN" altLang="en-US"/>
          </a:p>
        </p:txBody>
      </p:sp>
      <p:sp>
        <p:nvSpPr>
          <p:cNvPr id="1095684" name="Rectangle 4"/>
          <p:cNvSpPr>
            <a:spLocks noChangeArrowheads="1"/>
          </p:cNvSpPr>
          <p:nvPr/>
        </p:nvSpPr>
        <p:spPr bwMode="auto">
          <a:xfrm>
            <a:off x="457200" y="2708920"/>
            <a:ext cx="8153400" cy="954107"/>
          </a:xfrm>
          <a:prstGeom prst="rect">
            <a:avLst/>
          </a:prstGeom>
          <a:solidFill>
            <a:srgbClr val="99FF33"/>
          </a:solidFill>
          <a:ln w="76200" algn="ctr">
            <a:noFill/>
            <a:miter lim="800000"/>
            <a:headEnd/>
            <a:tailEnd/>
          </a:ln>
          <a:effectLst/>
        </p:spPr>
        <p:txBody>
          <a:bodyPr wrap="square">
            <a:spAutoFit/>
          </a:bodyPr>
          <a:lstStyle/>
          <a:p>
            <a:pPr marL="342000" indent="-342000" algn="l">
              <a:spcBef>
                <a:spcPts val="600"/>
              </a:spcBef>
              <a:buClr>
                <a:schemeClr val="hlink"/>
              </a:buClr>
              <a:buFontTx/>
              <a:buChar char="•"/>
            </a:pPr>
            <a:r>
              <a:rPr lang="en-US" altLang="zh-CN" sz="2800" b="0" dirty="0">
                <a:latin typeface="Tahoma" pitchFamily="34" charset="0"/>
                <a:ea typeface="宋体" charset="-122"/>
              </a:rPr>
              <a:t>Each byte in a SONET frame can carry a digitized voice channel.</a:t>
            </a:r>
          </a:p>
        </p:txBody>
      </p:sp>
      <p:grpSp>
        <p:nvGrpSpPr>
          <p:cNvPr id="1095685" name="Group 5"/>
          <p:cNvGrpSpPr>
            <a:grpSpLocks/>
          </p:cNvGrpSpPr>
          <p:nvPr/>
        </p:nvGrpSpPr>
        <p:grpSpPr bwMode="auto">
          <a:xfrm>
            <a:off x="457200" y="2024063"/>
            <a:ext cx="1143000" cy="566737"/>
            <a:chOff x="1200" y="1248"/>
            <a:chExt cx="720" cy="357"/>
          </a:xfrm>
        </p:grpSpPr>
        <p:pic>
          <p:nvPicPr>
            <p:cNvPr id="1095686" name="Picture 6"/>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1095687" name="Text Box 7"/>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altLang="zh-CN" sz="2800" i="1">
                  <a:solidFill>
                    <a:schemeClr val="hlink"/>
                  </a:solidFill>
                  <a:latin typeface="Times New Roman" pitchFamily="18" charset="0"/>
                  <a:ea typeface="宋体" charset="-122"/>
                </a:rPr>
                <a:t>Note</a:t>
              </a:r>
            </a:p>
          </p:txBody>
        </p:sp>
      </p:grpSp>
    </p:spTree>
    <p:extLst>
      <p:ext uri="{BB962C8B-B14F-4D97-AF65-F5344CB8AC3E}">
        <p14:creationId xmlns="" xmlns:p14="http://schemas.microsoft.com/office/powerpoint/2010/main" val="21550724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6310" name="Picture 6"/>
          <p:cNvPicPr>
            <a:picLocks noChangeAspect="1" noChangeArrowheads="1"/>
          </p:cNvPicPr>
          <p:nvPr/>
        </p:nvPicPr>
        <p:blipFill>
          <a:blip r:embed="rId3" cstate="print"/>
          <a:srcRect/>
          <a:stretch>
            <a:fillRect/>
          </a:stretch>
        </p:blipFill>
        <p:spPr bwMode="auto">
          <a:xfrm>
            <a:off x="317500" y="2590800"/>
            <a:ext cx="8650288" cy="2382838"/>
          </a:xfrm>
          <a:prstGeom prst="rect">
            <a:avLst/>
          </a:prstGeom>
          <a:noFill/>
          <a:ln w="9525">
            <a:noFill/>
            <a:miter lim="800000"/>
            <a:headEnd/>
            <a:tailEnd/>
          </a:ln>
          <a:effectLst/>
        </p:spPr>
      </p:pic>
      <p:sp>
        <p:nvSpPr>
          <p:cNvPr id="866311" name="Rectangle 7"/>
          <p:cNvSpPr>
            <a:spLocks noGrp="1" noChangeArrowheads="1"/>
          </p:cNvSpPr>
          <p:nvPr>
            <p:ph type="title"/>
          </p:nvPr>
        </p:nvSpPr>
        <p:spPr>
          <a:xfrm>
            <a:off x="304800" y="228600"/>
            <a:ext cx="8585200" cy="609600"/>
          </a:xfrm>
        </p:spPr>
        <p:txBody>
          <a:bodyPr/>
          <a:lstStyle/>
          <a:p>
            <a:r>
              <a:rPr lang="en-US" altLang="zh-CN" dirty="0">
                <a:latin typeface="+mn-lt"/>
              </a:rPr>
              <a:t>STS-1 frames in transmission</a:t>
            </a:r>
            <a:endParaRPr lang="zh-CN" altLang="en-US" dirty="0">
              <a:latin typeface="+mn-lt"/>
            </a:endParaRPr>
          </a:p>
        </p:txBody>
      </p:sp>
    </p:spTree>
    <p:extLst>
      <p:ext uri="{BB962C8B-B14F-4D97-AF65-F5344CB8AC3E}">
        <p14:creationId xmlns="" xmlns:p14="http://schemas.microsoft.com/office/powerpoint/2010/main" val="32107198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53" name="Rectangle 9"/>
          <p:cNvSpPr>
            <a:spLocks noChangeArrowheads="1"/>
          </p:cNvSpPr>
          <p:nvPr/>
        </p:nvSpPr>
        <p:spPr bwMode="auto">
          <a:xfrm>
            <a:off x="381000" y="1219200"/>
            <a:ext cx="8229600" cy="457200"/>
          </a:xfrm>
          <a:prstGeom prst="rect">
            <a:avLst/>
          </a:prstGeom>
          <a:noFill/>
          <a:ln w="9525">
            <a:noFill/>
            <a:miter lim="800000"/>
            <a:headEnd/>
            <a:tailEnd/>
          </a:ln>
          <a:effectLst/>
        </p:spPr>
        <p:txBody>
          <a:bodyPr>
            <a:spAutoFit/>
          </a:bodyPr>
          <a:lstStyle/>
          <a:p>
            <a:pPr algn="l"/>
            <a:r>
              <a:rPr lang="en-US" altLang="zh-CN" sz="2400" b="0" dirty="0">
                <a:latin typeface="Tahoma" pitchFamily="34" charset="0"/>
                <a:ea typeface="宋体" charset="-122"/>
              </a:rPr>
              <a:t>Find the data rate of an STS-1 signal.</a:t>
            </a:r>
          </a:p>
        </p:txBody>
      </p:sp>
      <p:sp>
        <p:nvSpPr>
          <p:cNvPr id="902154" name="Rectangle 10"/>
          <p:cNvSpPr>
            <a:spLocks noChangeArrowheads="1"/>
          </p:cNvSpPr>
          <p:nvPr/>
        </p:nvSpPr>
        <p:spPr bwMode="auto">
          <a:xfrm>
            <a:off x="304800" y="2590800"/>
            <a:ext cx="8483600" cy="2169825"/>
          </a:xfrm>
          <a:prstGeom prst="rect">
            <a:avLst/>
          </a:prstGeom>
          <a:noFill/>
          <a:ln w="9525">
            <a:noFill/>
            <a:miter lim="800000"/>
            <a:headEnd/>
            <a:tailEnd/>
          </a:ln>
          <a:effectLst/>
        </p:spPr>
        <p:txBody>
          <a:bodyPr>
            <a:spAutoFit/>
          </a:bodyPr>
          <a:lstStyle/>
          <a:p>
            <a:pPr algn="just">
              <a:spcBef>
                <a:spcPts val="600"/>
              </a:spcBef>
            </a:pPr>
            <a:r>
              <a:rPr lang="en-US" altLang="zh-CN" sz="2400" b="0" dirty="0">
                <a:solidFill>
                  <a:schemeClr val="hlink"/>
                </a:solidFill>
                <a:latin typeface="Tahoma" pitchFamily="34" charset="0"/>
                <a:ea typeface="宋体" charset="-122"/>
              </a:rPr>
              <a:t>Solution</a:t>
            </a:r>
          </a:p>
          <a:p>
            <a:pPr marL="342000" indent="-342000" algn="l">
              <a:spcBef>
                <a:spcPts val="600"/>
              </a:spcBef>
              <a:buClr>
                <a:schemeClr val="hlink"/>
              </a:buClr>
              <a:buFontTx/>
              <a:buChar char="•"/>
            </a:pPr>
            <a:r>
              <a:rPr lang="en-US" altLang="zh-CN" sz="2400" b="0" dirty="0">
                <a:latin typeface="Tahoma" pitchFamily="34" charset="0"/>
                <a:ea typeface="宋体" charset="-122"/>
              </a:rPr>
              <a:t>STS-1, like other STS signals, sends 8000 frames per second. </a:t>
            </a:r>
          </a:p>
          <a:p>
            <a:pPr marL="342000" indent="-342000" algn="l">
              <a:spcBef>
                <a:spcPts val="600"/>
              </a:spcBef>
              <a:buClr>
                <a:schemeClr val="hlink"/>
              </a:buClr>
              <a:buFontTx/>
              <a:buChar char="•"/>
            </a:pPr>
            <a:r>
              <a:rPr lang="en-US" altLang="zh-CN" sz="2400" b="0" dirty="0">
                <a:latin typeface="Tahoma" pitchFamily="34" charset="0"/>
                <a:ea typeface="宋体" charset="-122"/>
              </a:rPr>
              <a:t>Each STS-1 frame is made of </a:t>
            </a:r>
            <a:r>
              <a:rPr lang="en-US" altLang="zh-CN" sz="2400" b="0" dirty="0">
                <a:solidFill>
                  <a:schemeClr val="hlink"/>
                </a:solidFill>
                <a:latin typeface="Tahoma" pitchFamily="34" charset="0"/>
                <a:ea typeface="宋体" charset="-122"/>
              </a:rPr>
              <a:t>9 </a:t>
            </a:r>
            <a:r>
              <a:rPr lang="en-US" altLang="zh-CN" sz="2400" b="0" dirty="0">
                <a:latin typeface="Tahoma" pitchFamily="34" charset="0"/>
                <a:ea typeface="宋体" charset="-122"/>
              </a:rPr>
              <a:t>by (</a:t>
            </a:r>
            <a:r>
              <a:rPr lang="en-US" altLang="zh-CN" sz="2400" b="0" dirty="0">
                <a:solidFill>
                  <a:schemeClr val="hlink"/>
                </a:solidFill>
                <a:latin typeface="Tahoma" pitchFamily="34" charset="0"/>
                <a:ea typeface="宋体" charset="-122"/>
              </a:rPr>
              <a:t>1×90</a:t>
            </a:r>
            <a:r>
              <a:rPr lang="en-US" altLang="zh-CN" sz="2400" b="0" dirty="0">
                <a:latin typeface="Tahoma" pitchFamily="34" charset="0"/>
                <a:ea typeface="宋体" charset="-122"/>
              </a:rPr>
              <a:t>) bytes. </a:t>
            </a:r>
          </a:p>
          <a:p>
            <a:pPr marL="342000" indent="-342000" algn="l">
              <a:spcBef>
                <a:spcPts val="600"/>
              </a:spcBef>
              <a:buClr>
                <a:schemeClr val="hlink"/>
              </a:buClr>
              <a:buFontTx/>
              <a:buChar char="•"/>
            </a:pPr>
            <a:r>
              <a:rPr lang="en-US" altLang="zh-CN" sz="2400" b="0" dirty="0">
                <a:latin typeface="Tahoma" pitchFamily="34" charset="0"/>
                <a:ea typeface="宋体" charset="-122"/>
              </a:rPr>
              <a:t>Each byte is made of 8 bits. The data rate is</a:t>
            </a:r>
            <a:endParaRPr lang="en-US" altLang="zh-CN" sz="2400" b="0" dirty="0">
              <a:solidFill>
                <a:schemeClr val="hlink"/>
              </a:solidFill>
              <a:latin typeface="Tahoma" pitchFamily="34" charset="0"/>
              <a:ea typeface="宋体" charset="-122"/>
            </a:endParaRPr>
          </a:p>
        </p:txBody>
      </p:sp>
      <p:pic>
        <p:nvPicPr>
          <p:cNvPr id="902156" name="Picture 12"/>
          <p:cNvPicPr>
            <a:picLocks noChangeAspect="1" noChangeArrowheads="1"/>
          </p:cNvPicPr>
          <p:nvPr/>
        </p:nvPicPr>
        <p:blipFill>
          <a:blip r:embed="rId3" cstate="print"/>
          <a:srcRect/>
          <a:stretch>
            <a:fillRect/>
          </a:stretch>
        </p:blipFill>
        <p:spPr bwMode="auto">
          <a:xfrm>
            <a:off x="357158" y="5572140"/>
            <a:ext cx="7897813" cy="377825"/>
          </a:xfrm>
          <a:prstGeom prst="rect">
            <a:avLst/>
          </a:prstGeom>
          <a:noFill/>
          <a:ln w="57150" cmpd="thickThin">
            <a:solidFill>
              <a:schemeClr val="folHlink"/>
            </a:solidFill>
            <a:miter lim="800000"/>
            <a:headEnd/>
            <a:tailEnd/>
          </a:ln>
          <a:effectLst/>
        </p:spPr>
      </p:pic>
      <p:sp>
        <p:nvSpPr>
          <p:cNvPr id="902157" name="Rectangle 13"/>
          <p:cNvSpPr>
            <a:spLocks noGrp="1" noChangeArrowheads="1"/>
          </p:cNvSpPr>
          <p:nvPr>
            <p:ph type="title"/>
          </p:nvPr>
        </p:nvSpPr>
        <p:spPr/>
        <p:txBody>
          <a:bodyPr/>
          <a:lstStyle/>
          <a:p>
            <a:r>
              <a:rPr lang="en-US" altLang="zh-CN" dirty="0">
                <a:solidFill>
                  <a:schemeClr val="hlink"/>
                </a:solidFill>
              </a:rPr>
              <a:t>Example</a:t>
            </a:r>
            <a:endParaRPr lang="zh-CN" altLang="en-US" dirty="0">
              <a:solidFill>
                <a:schemeClr val="hlink"/>
              </a:solidFill>
            </a:endParaRPr>
          </a:p>
        </p:txBody>
      </p:sp>
    </p:spTree>
    <p:extLst>
      <p:ext uri="{BB962C8B-B14F-4D97-AF65-F5344CB8AC3E}">
        <p14:creationId xmlns="" xmlns:p14="http://schemas.microsoft.com/office/powerpoint/2010/main" val="39673417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7" name="Rectangle 9"/>
          <p:cNvSpPr>
            <a:spLocks noChangeArrowheads="1"/>
          </p:cNvSpPr>
          <p:nvPr/>
        </p:nvSpPr>
        <p:spPr bwMode="auto">
          <a:xfrm>
            <a:off x="304800" y="1409700"/>
            <a:ext cx="8394700" cy="457200"/>
          </a:xfrm>
          <a:prstGeom prst="rect">
            <a:avLst/>
          </a:prstGeom>
          <a:noFill/>
          <a:ln w="9525">
            <a:noFill/>
            <a:miter lim="800000"/>
            <a:headEnd/>
            <a:tailEnd/>
          </a:ln>
          <a:effectLst/>
        </p:spPr>
        <p:txBody>
          <a:bodyPr>
            <a:spAutoFit/>
          </a:bodyPr>
          <a:lstStyle/>
          <a:p>
            <a:pPr algn="l">
              <a:spcBef>
                <a:spcPts val="600"/>
              </a:spcBef>
            </a:pPr>
            <a:r>
              <a:rPr lang="en-US" altLang="zh-CN" sz="2400" b="0" dirty="0">
                <a:latin typeface="Tahoma" pitchFamily="34" charset="0"/>
                <a:ea typeface="宋体" charset="-122"/>
              </a:rPr>
              <a:t>Find the data rate of an STS-3 signal.</a:t>
            </a:r>
          </a:p>
        </p:txBody>
      </p:sp>
      <p:sp>
        <p:nvSpPr>
          <p:cNvPr id="903178" name="Rectangle 10"/>
          <p:cNvSpPr>
            <a:spLocks noChangeArrowheads="1"/>
          </p:cNvSpPr>
          <p:nvPr/>
        </p:nvSpPr>
        <p:spPr bwMode="auto">
          <a:xfrm>
            <a:off x="242918" y="2500306"/>
            <a:ext cx="8686800" cy="1800493"/>
          </a:xfrm>
          <a:prstGeom prst="rect">
            <a:avLst/>
          </a:prstGeom>
          <a:noFill/>
          <a:ln w="9525">
            <a:noFill/>
            <a:miter lim="800000"/>
            <a:headEnd/>
            <a:tailEnd/>
          </a:ln>
          <a:effectLst/>
        </p:spPr>
        <p:txBody>
          <a:bodyPr>
            <a:spAutoFit/>
          </a:bodyPr>
          <a:lstStyle/>
          <a:p>
            <a:pPr algn="just">
              <a:spcBef>
                <a:spcPts val="600"/>
              </a:spcBef>
            </a:pPr>
            <a:r>
              <a:rPr lang="en-US" altLang="zh-CN" sz="2400" b="0" dirty="0">
                <a:solidFill>
                  <a:schemeClr val="hlink"/>
                </a:solidFill>
                <a:latin typeface="Tahoma" pitchFamily="34" charset="0"/>
                <a:ea typeface="宋体" charset="-122"/>
              </a:rPr>
              <a:t>Solution</a:t>
            </a:r>
          </a:p>
          <a:p>
            <a:pPr algn="l">
              <a:spcBef>
                <a:spcPts val="600"/>
              </a:spcBef>
              <a:buClr>
                <a:schemeClr val="hlink"/>
              </a:buClr>
              <a:buFontTx/>
              <a:buChar char="•"/>
            </a:pPr>
            <a:r>
              <a:rPr lang="en-US" altLang="zh-CN" sz="2400" b="0" dirty="0">
                <a:latin typeface="Tahoma" pitchFamily="34" charset="0"/>
                <a:ea typeface="宋体" charset="-122"/>
              </a:rPr>
              <a:t>  STS-3, like other STS signals, sends 8000 frames per second. </a:t>
            </a:r>
          </a:p>
          <a:p>
            <a:pPr algn="l">
              <a:spcBef>
                <a:spcPts val="600"/>
              </a:spcBef>
              <a:buClr>
                <a:schemeClr val="hlink"/>
              </a:buClr>
              <a:buFontTx/>
              <a:buChar char="•"/>
            </a:pPr>
            <a:r>
              <a:rPr lang="en-US" altLang="zh-CN" sz="2400" b="0" dirty="0">
                <a:latin typeface="Tahoma" pitchFamily="34" charset="0"/>
                <a:ea typeface="宋体" charset="-122"/>
              </a:rPr>
              <a:t>  Each STS-3 frame is made of </a:t>
            </a:r>
            <a:r>
              <a:rPr lang="en-US" altLang="zh-CN" sz="2400" b="0" dirty="0">
                <a:solidFill>
                  <a:schemeClr val="hlink"/>
                </a:solidFill>
                <a:latin typeface="Tahoma" pitchFamily="34" charset="0"/>
                <a:ea typeface="宋体" charset="-122"/>
              </a:rPr>
              <a:t>9</a:t>
            </a:r>
            <a:r>
              <a:rPr lang="en-US" altLang="zh-CN" sz="2400" b="0" dirty="0">
                <a:latin typeface="Tahoma" pitchFamily="34" charset="0"/>
                <a:ea typeface="宋体" charset="-122"/>
              </a:rPr>
              <a:t> by (</a:t>
            </a:r>
            <a:r>
              <a:rPr lang="en-US" altLang="zh-CN" sz="2400" b="0" dirty="0">
                <a:solidFill>
                  <a:schemeClr val="hlink"/>
                </a:solidFill>
                <a:latin typeface="Tahoma" pitchFamily="34" charset="0"/>
                <a:ea typeface="宋体" charset="-122"/>
              </a:rPr>
              <a:t>3×90</a:t>
            </a:r>
            <a:r>
              <a:rPr lang="en-US" altLang="zh-CN" sz="2400" b="0" dirty="0">
                <a:latin typeface="Tahoma" pitchFamily="34" charset="0"/>
                <a:ea typeface="宋体" charset="-122"/>
              </a:rPr>
              <a:t>) bytes. </a:t>
            </a:r>
          </a:p>
          <a:p>
            <a:pPr algn="l">
              <a:spcBef>
                <a:spcPts val="600"/>
              </a:spcBef>
              <a:buClr>
                <a:schemeClr val="hlink"/>
              </a:buClr>
              <a:buFontTx/>
              <a:buChar char="•"/>
            </a:pPr>
            <a:r>
              <a:rPr lang="en-US" altLang="zh-CN" sz="2400" b="0" dirty="0">
                <a:latin typeface="Tahoma" pitchFamily="34" charset="0"/>
                <a:ea typeface="宋体" charset="-122"/>
              </a:rPr>
              <a:t>  Each byte is made of 8 bits. The data rate is</a:t>
            </a:r>
          </a:p>
        </p:txBody>
      </p:sp>
      <p:pic>
        <p:nvPicPr>
          <p:cNvPr id="903180" name="Picture 12"/>
          <p:cNvPicPr>
            <a:picLocks noChangeAspect="1" noChangeArrowheads="1"/>
          </p:cNvPicPr>
          <p:nvPr/>
        </p:nvPicPr>
        <p:blipFill>
          <a:blip r:embed="rId3" cstate="print"/>
          <a:srcRect/>
          <a:stretch>
            <a:fillRect/>
          </a:stretch>
        </p:blipFill>
        <p:spPr bwMode="auto">
          <a:xfrm>
            <a:off x="457200" y="4760913"/>
            <a:ext cx="7980363" cy="420687"/>
          </a:xfrm>
          <a:prstGeom prst="rect">
            <a:avLst/>
          </a:prstGeom>
          <a:noFill/>
          <a:ln w="57150" cmpd="thickThin">
            <a:solidFill>
              <a:schemeClr val="folHlink"/>
            </a:solidFill>
            <a:miter lim="800000"/>
            <a:headEnd/>
            <a:tailEnd/>
          </a:ln>
          <a:effectLst/>
        </p:spPr>
      </p:pic>
      <p:sp>
        <p:nvSpPr>
          <p:cNvPr id="903181" name="Rectangle 13"/>
          <p:cNvSpPr>
            <a:spLocks noGrp="1" noChangeArrowheads="1"/>
          </p:cNvSpPr>
          <p:nvPr>
            <p:ph type="title"/>
          </p:nvPr>
        </p:nvSpPr>
        <p:spPr/>
        <p:txBody>
          <a:bodyPr/>
          <a:lstStyle/>
          <a:p>
            <a:r>
              <a:rPr lang="en-US" altLang="zh-CN" dirty="0">
                <a:solidFill>
                  <a:schemeClr val="hlink"/>
                </a:solidFill>
              </a:rPr>
              <a:t>Example</a:t>
            </a:r>
            <a:endParaRPr lang="zh-CN" altLang="en-US" dirty="0">
              <a:solidFill>
                <a:schemeClr val="hlink"/>
              </a:solidFill>
            </a:endParaRPr>
          </a:p>
        </p:txBody>
      </p:sp>
    </p:spTree>
    <p:extLst>
      <p:ext uri="{BB962C8B-B14F-4D97-AF65-F5344CB8AC3E}">
        <p14:creationId xmlns="" xmlns:p14="http://schemas.microsoft.com/office/powerpoint/2010/main" val="6813071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9" name="Line 9"/>
          <p:cNvSpPr>
            <a:spLocks noChangeShapeType="1"/>
          </p:cNvSpPr>
          <p:nvPr/>
        </p:nvSpPr>
        <p:spPr bwMode="auto">
          <a:xfrm>
            <a:off x="457200" y="2643182"/>
            <a:ext cx="8153400" cy="0"/>
          </a:xfrm>
          <a:prstGeom prst="line">
            <a:avLst/>
          </a:prstGeom>
          <a:noFill/>
          <a:ln w="76200">
            <a:solidFill>
              <a:srgbClr val="009900"/>
            </a:solidFill>
            <a:round/>
            <a:headEnd/>
            <a:tailEnd/>
          </a:ln>
          <a:effectLst/>
        </p:spPr>
        <p:txBody>
          <a:bodyPr/>
          <a:lstStyle/>
          <a:p>
            <a:endParaRPr lang="zh-CN" altLang="en-US"/>
          </a:p>
        </p:txBody>
      </p:sp>
      <p:sp>
        <p:nvSpPr>
          <p:cNvPr id="896010" name="Line 10"/>
          <p:cNvSpPr>
            <a:spLocks noChangeShapeType="1"/>
          </p:cNvSpPr>
          <p:nvPr/>
        </p:nvSpPr>
        <p:spPr bwMode="auto">
          <a:xfrm>
            <a:off x="458788" y="3714752"/>
            <a:ext cx="8153400" cy="0"/>
          </a:xfrm>
          <a:prstGeom prst="line">
            <a:avLst/>
          </a:prstGeom>
          <a:noFill/>
          <a:ln w="76200">
            <a:solidFill>
              <a:srgbClr val="009900"/>
            </a:solidFill>
            <a:round/>
            <a:headEnd/>
            <a:tailEnd/>
          </a:ln>
          <a:effectLst/>
        </p:spPr>
        <p:txBody>
          <a:bodyPr/>
          <a:lstStyle/>
          <a:p>
            <a:endParaRPr lang="zh-CN" altLang="en-US"/>
          </a:p>
        </p:txBody>
      </p:sp>
      <p:sp>
        <p:nvSpPr>
          <p:cNvPr id="896011" name="Rectangle 11"/>
          <p:cNvSpPr>
            <a:spLocks noChangeArrowheads="1"/>
          </p:cNvSpPr>
          <p:nvPr/>
        </p:nvSpPr>
        <p:spPr bwMode="auto">
          <a:xfrm>
            <a:off x="495300" y="2689207"/>
            <a:ext cx="8077228" cy="954107"/>
          </a:xfrm>
          <a:prstGeom prst="rect">
            <a:avLst/>
          </a:prstGeom>
          <a:solidFill>
            <a:srgbClr val="99FF33"/>
          </a:solidFill>
          <a:ln w="76200" algn="ctr">
            <a:noFill/>
            <a:miter lim="800000"/>
            <a:headEnd/>
            <a:tailEnd/>
          </a:ln>
          <a:effectLst/>
        </p:spPr>
        <p:txBody>
          <a:bodyPr wrap="square">
            <a:spAutoFit/>
          </a:bodyPr>
          <a:lstStyle/>
          <a:p>
            <a:pPr algn="l">
              <a:buClr>
                <a:schemeClr val="hlink"/>
              </a:buClr>
              <a:buFontTx/>
              <a:buChar char="•"/>
            </a:pPr>
            <a:r>
              <a:rPr lang="en-US" altLang="zh-CN" sz="2800" b="0" dirty="0">
                <a:latin typeface="Tahoma" pitchFamily="34" charset="0"/>
                <a:ea typeface="宋体" charset="-122"/>
              </a:rPr>
              <a:t> In SONET, the data rate of an STS-n signal is </a:t>
            </a:r>
            <a:r>
              <a:rPr lang="en-US" altLang="zh-CN" sz="2800" b="0" dirty="0">
                <a:solidFill>
                  <a:schemeClr val="hlink"/>
                </a:solidFill>
                <a:latin typeface="Tahoma" pitchFamily="34" charset="0"/>
                <a:ea typeface="宋体" charset="-122"/>
              </a:rPr>
              <a:t>n</a:t>
            </a:r>
            <a:r>
              <a:rPr lang="en-US" altLang="zh-CN" sz="2800" b="0" dirty="0">
                <a:latin typeface="Tahoma" pitchFamily="34" charset="0"/>
                <a:ea typeface="宋体" charset="-122"/>
              </a:rPr>
              <a:t> times the data rate of an STS-1 signal.</a:t>
            </a:r>
          </a:p>
        </p:txBody>
      </p:sp>
      <p:grpSp>
        <p:nvGrpSpPr>
          <p:cNvPr id="896012" name="Group 12"/>
          <p:cNvGrpSpPr>
            <a:grpSpLocks/>
          </p:cNvGrpSpPr>
          <p:nvPr/>
        </p:nvGrpSpPr>
        <p:grpSpPr bwMode="auto">
          <a:xfrm>
            <a:off x="457200" y="2024063"/>
            <a:ext cx="1143000" cy="566737"/>
            <a:chOff x="1200" y="1248"/>
            <a:chExt cx="720" cy="357"/>
          </a:xfrm>
        </p:grpSpPr>
        <p:pic>
          <p:nvPicPr>
            <p:cNvPr id="896013"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96014"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altLang="zh-CN" sz="2800" i="1">
                  <a:solidFill>
                    <a:schemeClr val="hlink"/>
                  </a:solidFill>
                  <a:latin typeface="Times New Roman" pitchFamily="18" charset="0"/>
                  <a:ea typeface="宋体" charset="-122"/>
                </a:rPr>
                <a:t>Note</a:t>
              </a:r>
            </a:p>
          </p:txBody>
        </p:sp>
      </p:grpSp>
    </p:spTree>
    <p:extLst>
      <p:ext uri="{BB962C8B-B14F-4D97-AF65-F5344CB8AC3E}">
        <p14:creationId xmlns="" xmlns:p14="http://schemas.microsoft.com/office/powerpoint/2010/main" val="30181016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204" name="Rectangle 12"/>
          <p:cNvSpPr>
            <a:spLocks noGrp="1" noChangeArrowheads="1"/>
          </p:cNvSpPr>
          <p:nvPr>
            <p:ph type="title"/>
          </p:nvPr>
        </p:nvSpPr>
        <p:spPr>
          <a:xfrm>
            <a:off x="368300" y="228600"/>
            <a:ext cx="8421688" cy="611188"/>
          </a:xfrm>
        </p:spPr>
        <p:txBody>
          <a:bodyPr/>
          <a:lstStyle/>
          <a:p>
            <a:r>
              <a:rPr lang="en-US" altLang="zh-CN" dirty="0">
                <a:solidFill>
                  <a:schemeClr val="hlink"/>
                </a:solidFill>
              </a:rPr>
              <a:t>Example</a:t>
            </a:r>
            <a:endParaRPr lang="zh-CN" altLang="en-US" dirty="0">
              <a:solidFill>
                <a:schemeClr val="hlink"/>
              </a:solidFill>
            </a:endParaRPr>
          </a:p>
        </p:txBody>
      </p:sp>
      <p:sp>
        <p:nvSpPr>
          <p:cNvPr id="904205" name="Rectangle 13"/>
          <p:cNvSpPr>
            <a:spLocks noGrp="1" noChangeArrowheads="1"/>
          </p:cNvSpPr>
          <p:nvPr>
            <p:ph type="body" idx="1"/>
          </p:nvPr>
        </p:nvSpPr>
        <p:spPr>
          <a:xfrm>
            <a:off x="317500" y="1117600"/>
            <a:ext cx="8483600" cy="5065713"/>
          </a:xfrm>
        </p:spPr>
        <p:txBody>
          <a:bodyPr/>
          <a:lstStyle/>
          <a:p>
            <a:pPr eaLnBrk="0" hangingPunct="0">
              <a:spcBef>
                <a:spcPts val="600"/>
              </a:spcBef>
            </a:pPr>
            <a:r>
              <a:rPr lang="en-US" altLang="zh-CN" dirty="0">
                <a:ea typeface="宋体" charset="-122"/>
              </a:rPr>
              <a:t>What is the duration of an STS-1 frame? STS-3 frame? STS-n frame?</a:t>
            </a:r>
          </a:p>
          <a:p>
            <a:pPr eaLnBrk="0" hangingPunct="0">
              <a:spcBef>
                <a:spcPts val="600"/>
              </a:spcBef>
            </a:pPr>
            <a:endParaRPr lang="en-US" altLang="zh-CN" dirty="0">
              <a:ea typeface="宋体" charset="-122"/>
            </a:endParaRPr>
          </a:p>
          <a:p>
            <a:pPr>
              <a:spcBef>
                <a:spcPts val="600"/>
              </a:spcBef>
              <a:buFontTx/>
              <a:buNone/>
            </a:pPr>
            <a:r>
              <a:rPr lang="en-US" altLang="zh-CN" dirty="0">
                <a:solidFill>
                  <a:schemeClr val="hlink"/>
                </a:solidFill>
                <a:ea typeface="宋体" charset="-122"/>
              </a:rPr>
              <a:t>Solution</a:t>
            </a:r>
          </a:p>
          <a:p>
            <a:pPr>
              <a:spcBef>
                <a:spcPts val="600"/>
              </a:spcBef>
            </a:pPr>
            <a:r>
              <a:rPr lang="en-US" altLang="zh-CN" dirty="0">
                <a:ea typeface="宋体" charset="-122"/>
              </a:rPr>
              <a:t>In SONET, 8000 frames are sent per second. </a:t>
            </a:r>
          </a:p>
          <a:p>
            <a:pPr>
              <a:spcBef>
                <a:spcPts val="600"/>
              </a:spcBef>
            </a:pPr>
            <a:endParaRPr lang="en-US" altLang="zh-CN" dirty="0">
              <a:ea typeface="宋体" charset="-122"/>
            </a:endParaRPr>
          </a:p>
          <a:p>
            <a:pPr>
              <a:spcBef>
                <a:spcPts val="600"/>
              </a:spcBef>
            </a:pPr>
            <a:r>
              <a:rPr lang="en-US" altLang="zh-CN" dirty="0">
                <a:ea typeface="宋体" charset="-122"/>
              </a:rPr>
              <a:t>This means that the duration of an STS-1, STS-3, or STS-n frame is the same and equal to 1/8000 s, or </a:t>
            </a:r>
            <a:r>
              <a:rPr lang="en-US" altLang="zh-CN" dirty="0">
                <a:solidFill>
                  <a:schemeClr val="hlink"/>
                </a:solidFill>
                <a:ea typeface="宋体" charset="-122"/>
              </a:rPr>
              <a:t>125 us.</a:t>
            </a:r>
          </a:p>
          <a:p>
            <a:pPr eaLnBrk="0" hangingPunct="0">
              <a:spcBef>
                <a:spcPts val="600"/>
              </a:spcBef>
            </a:pPr>
            <a:endParaRPr lang="en-US" altLang="zh-CN" dirty="0">
              <a:ea typeface="宋体" charset="-122"/>
            </a:endParaRPr>
          </a:p>
          <a:p>
            <a:pPr>
              <a:spcBef>
                <a:spcPts val="600"/>
              </a:spcBef>
            </a:pPr>
            <a:endParaRPr lang="zh-CN" altLang="en-US" dirty="0">
              <a:ea typeface="宋体" charset="-122"/>
            </a:endParaRPr>
          </a:p>
        </p:txBody>
      </p:sp>
    </p:spTree>
    <p:extLst>
      <p:ext uri="{BB962C8B-B14F-4D97-AF65-F5344CB8AC3E}">
        <p14:creationId xmlns="" xmlns:p14="http://schemas.microsoft.com/office/powerpoint/2010/main" val="28098992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33" name="Line 9"/>
          <p:cNvSpPr>
            <a:spLocks noChangeShapeType="1"/>
          </p:cNvSpPr>
          <p:nvPr/>
        </p:nvSpPr>
        <p:spPr bwMode="auto">
          <a:xfrm>
            <a:off x="457200" y="2667000"/>
            <a:ext cx="8305800" cy="0"/>
          </a:xfrm>
          <a:prstGeom prst="line">
            <a:avLst/>
          </a:prstGeom>
          <a:noFill/>
          <a:ln w="76200">
            <a:solidFill>
              <a:srgbClr val="009900"/>
            </a:solidFill>
            <a:round/>
            <a:headEnd/>
            <a:tailEnd/>
          </a:ln>
          <a:effectLst/>
        </p:spPr>
        <p:txBody>
          <a:bodyPr/>
          <a:lstStyle/>
          <a:p>
            <a:endParaRPr lang="zh-CN" altLang="en-US"/>
          </a:p>
        </p:txBody>
      </p:sp>
      <p:sp>
        <p:nvSpPr>
          <p:cNvPr id="897034" name="Line 10"/>
          <p:cNvSpPr>
            <a:spLocks noChangeShapeType="1"/>
          </p:cNvSpPr>
          <p:nvPr/>
        </p:nvSpPr>
        <p:spPr bwMode="auto">
          <a:xfrm>
            <a:off x="457200" y="3365500"/>
            <a:ext cx="8305800" cy="0"/>
          </a:xfrm>
          <a:prstGeom prst="line">
            <a:avLst/>
          </a:prstGeom>
          <a:noFill/>
          <a:ln w="76200">
            <a:solidFill>
              <a:srgbClr val="009900"/>
            </a:solidFill>
            <a:round/>
            <a:headEnd/>
            <a:tailEnd/>
          </a:ln>
          <a:effectLst/>
        </p:spPr>
        <p:txBody>
          <a:bodyPr/>
          <a:lstStyle/>
          <a:p>
            <a:endParaRPr lang="zh-CN" altLang="en-US"/>
          </a:p>
        </p:txBody>
      </p:sp>
      <p:sp>
        <p:nvSpPr>
          <p:cNvPr id="897035" name="Rectangle 11"/>
          <p:cNvSpPr>
            <a:spLocks noChangeArrowheads="1"/>
          </p:cNvSpPr>
          <p:nvPr/>
        </p:nvSpPr>
        <p:spPr bwMode="auto">
          <a:xfrm>
            <a:off x="500034" y="2762904"/>
            <a:ext cx="8267700" cy="523220"/>
          </a:xfrm>
          <a:prstGeom prst="rect">
            <a:avLst/>
          </a:prstGeom>
          <a:solidFill>
            <a:srgbClr val="99FF33"/>
          </a:solidFill>
          <a:ln w="76200" algn="ctr">
            <a:noFill/>
            <a:miter lim="800000"/>
            <a:headEnd/>
            <a:tailEnd/>
          </a:ln>
          <a:effectLst/>
        </p:spPr>
        <p:txBody>
          <a:bodyPr wrap="square">
            <a:spAutoFit/>
          </a:bodyPr>
          <a:lstStyle/>
          <a:p>
            <a:pPr algn="l">
              <a:buClr>
                <a:schemeClr val="hlink"/>
              </a:buClr>
              <a:buFontTx/>
              <a:buChar char="•"/>
            </a:pPr>
            <a:r>
              <a:rPr lang="en-US" altLang="zh-CN" sz="2800" b="0" dirty="0">
                <a:latin typeface="Tahoma" pitchFamily="34" charset="0"/>
                <a:ea typeface="宋体" charset="-122"/>
              </a:rPr>
              <a:t> In SONET, the duration of any frame is 125 us.</a:t>
            </a:r>
          </a:p>
        </p:txBody>
      </p:sp>
      <p:grpSp>
        <p:nvGrpSpPr>
          <p:cNvPr id="897036" name="Group 12"/>
          <p:cNvGrpSpPr>
            <a:grpSpLocks/>
          </p:cNvGrpSpPr>
          <p:nvPr/>
        </p:nvGrpSpPr>
        <p:grpSpPr bwMode="auto">
          <a:xfrm>
            <a:off x="457200" y="2024063"/>
            <a:ext cx="1143000" cy="566737"/>
            <a:chOff x="1200" y="1248"/>
            <a:chExt cx="720" cy="357"/>
          </a:xfrm>
        </p:grpSpPr>
        <p:pic>
          <p:nvPicPr>
            <p:cNvPr id="897037" name="Picture 13"/>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897038" name="Text Box 14"/>
            <p:cNvSpPr txBox="1">
              <a:spLocks noChangeArrowheads="1"/>
            </p:cNvSpPr>
            <p:nvPr/>
          </p:nvSpPr>
          <p:spPr bwMode="auto">
            <a:xfrm>
              <a:off x="1284" y="1248"/>
              <a:ext cx="551" cy="327"/>
            </a:xfrm>
            <a:prstGeom prst="rect">
              <a:avLst/>
            </a:prstGeom>
            <a:noFill/>
            <a:ln w="9525">
              <a:noFill/>
              <a:miter lim="800000"/>
              <a:headEnd/>
              <a:tailEnd/>
            </a:ln>
            <a:effectLst/>
          </p:spPr>
          <p:txBody>
            <a:bodyPr wrap="none">
              <a:spAutoFit/>
            </a:bodyPr>
            <a:lstStyle/>
            <a:p>
              <a:r>
                <a:rPr lang="en-US" altLang="zh-CN" sz="2800" i="1">
                  <a:solidFill>
                    <a:schemeClr val="hlink"/>
                  </a:solidFill>
                  <a:latin typeface="Times New Roman" pitchFamily="18" charset="0"/>
                  <a:ea typeface="宋体" charset="-122"/>
                </a:rPr>
                <a:t>Note</a:t>
              </a:r>
            </a:p>
          </p:txBody>
        </p:sp>
      </p:grpSp>
    </p:spTree>
    <p:extLst>
      <p:ext uri="{BB962C8B-B14F-4D97-AF65-F5344CB8AC3E}">
        <p14:creationId xmlns="" xmlns:p14="http://schemas.microsoft.com/office/powerpoint/2010/main" val="20816582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a:t>同步数字系列 </a:t>
            </a:r>
            <a:r>
              <a:rPr lang="en-US" altLang="zh-CN" dirty="0"/>
              <a:t>SDH </a:t>
            </a:r>
          </a:p>
        </p:txBody>
      </p:sp>
      <p:sp>
        <p:nvSpPr>
          <p:cNvPr id="164867" name="Rectangle 3"/>
          <p:cNvSpPr>
            <a:spLocks noGrp="1" noChangeArrowheads="1"/>
          </p:cNvSpPr>
          <p:nvPr>
            <p:ph type="body" idx="1"/>
          </p:nvPr>
        </p:nvSpPr>
        <p:spPr/>
        <p:txBody>
          <a:bodyPr/>
          <a:lstStyle/>
          <a:p>
            <a:pPr>
              <a:spcBef>
                <a:spcPts val="600"/>
              </a:spcBef>
            </a:pPr>
            <a:r>
              <a:rPr lang="zh-CN" altLang="en-US" dirty="0"/>
              <a:t>国际电信联盟电信标准化部 </a:t>
            </a:r>
            <a:r>
              <a:rPr lang="en-US" altLang="zh-CN" dirty="0"/>
              <a:t>ITU-T </a:t>
            </a:r>
            <a:r>
              <a:rPr lang="zh-CN" altLang="en-US" dirty="0"/>
              <a:t>以美国标准</a:t>
            </a:r>
            <a:r>
              <a:rPr lang="en-US" altLang="zh-CN" dirty="0"/>
              <a:t>SONET</a:t>
            </a:r>
            <a:r>
              <a:rPr lang="zh-CN" altLang="en-US" dirty="0"/>
              <a:t>为基础，制订出</a:t>
            </a:r>
            <a:r>
              <a:rPr lang="zh-CN" altLang="en-US" dirty="0">
                <a:solidFill>
                  <a:srgbClr val="FF0000"/>
                </a:solidFill>
              </a:rPr>
              <a:t>国际标准</a:t>
            </a:r>
            <a:r>
              <a:rPr lang="zh-CN" altLang="en-US" dirty="0"/>
              <a:t>同步数字系列 </a:t>
            </a:r>
            <a:r>
              <a:rPr lang="en-US" altLang="zh-CN" dirty="0"/>
              <a:t>SDH (</a:t>
            </a:r>
            <a:r>
              <a:rPr lang="en-US" altLang="zh-CN" dirty="0">
                <a:solidFill>
                  <a:srgbClr val="FF0000"/>
                </a:solidFill>
              </a:rPr>
              <a:t>Synchronous Digital Hierarchy</a:t>
            </a:r>
            <a:r>
              <a:rPr lang="en-US" altLang="zh-CN" dirty="0"/>
              <a:t>)</a:t>
            </a:r>
            <a:r>
              <a:rPr lang="zh-CN" altLang="en-US" dirty="0"/>
              <a:t>。</a:t>
            </a:r>
          </a:p>
          <a:p>
            <a:pPr>
              <a:spcBef>
                <a:spcPts val="600"/>
              </a:spcBef>
            </a:pPr>
            <a:endParaRPr lang="zh-CN" altLang="en-US" dirty="0"/>
          </a:p>
          <a:p>
            <a:pPr>
              <a:spcBef>
                <a:spcPts val="600"/>
              </a:spcBef>
            </a:pPr>
            <a:r>
              <a:rPr lang="zh-CN" altLang="en-US" dirty="0"/>
              <a:t>一般可认为 </a:t>
            </a:r>
            <a:r>
              <a:rPr lang="en-US" altLang="zh-CN" dirty="0"/>
              <a:t>SDH </a:t>
            </a:r>
            <a:r>
              <a:rPr lang="zh-CN" altLang="en-US" dirty="0"/>
              <a:t>与 </a:t>
            </a:r>
            <a:r>
              <a:rPr lang="en-US" altLang="zh-CN" dirty="0"/>
              <a:t>SONET </a:t>
            </a:r>
            <a:r>
              <a:rPr lang="zh-CN" altLang="en-US" dirty="0"/>
              <a:t>是同义词。</a:t>
            </a:r>
          </a:p>
          <a:p>
            <a:pPr>
              <a:spcBef>
                <a:spcPts val="600"/>
              </a:spcBef>
            </a:pPr>
            <a:endParaRPr lang="zh-CN" altLang="en-US" dirty="0"/>
          </a:p>
          <a:p>
            <a:pPr>
              <a:spcBef>
                <a:spcPts val="600"/>
              </a:spcBef>
            </a:pPr>
            <a:r>
              <a:rPr lang="en-US" altLang="zh-CN" dirty="0"/>
              <a:t>SDH</a:t>
            </a:r>
            <a:r>
              <a:rPr lang="zh-CN" altLang="en-US" dirty="0"/>
              <a:t>的基本速率为</a:t>
            </a:r>
            <a:r>
              <a:rPr lang="en-US" altLang="zh-CN" dirty="0"/>
              <a:t>155.520 Mb/s</a:t>
            </a:r>
            <a:r>
              <a:rPr lang="zh-CN" altLang="en-US" dirty="0"/>
              <a:t>，称为第 </a:t>
            </a:r>
            <a:r>
              <a:rPr lang="en-US" altLang="zh-CN" dirty="0"/>
              <a:t>1 </a:t>
            </a:r>
            <a:r>
              <a:rPr lang="zh-CN" altLang="en-US" dirty="0"/>
              <a:t>级同步传递模块 </a:t>
            </a:r>
            <a:r>
              <a:rPr lang="en-US" altLang="zh-CN" dirty="0"/>
              <a:t>(</a:t>
            </a:r>
            <a:r>
              <a:rPr lang="en-US" altLang="zh-CN" dirty="0">
                <a:solidFill>
                  <a:srgbClr val="FF0000"/>
                </a:solidFill>
              </a:rPr>
              <a:t>Synchronous Transfer Module</a:t>
            </a:r>
            <a:r>
              <a:rPr lang="en-US" altLang="zh-CN" dirty="0"/>
              <a:t>)</a:t>
            </a:r>
            <a:r>
              <a:rPr lang="zh-CN" altLang="en-US" dirty="0"/>
              <a:t>，即 </a:t>
            </a:r>
            <a:r>
              <a:rPr lang="en-US" altLang="zh-CN" dirty="0">
                <a:solidFill>
                  <a:srgbClr val="FF0000"/>
                </a:solidFill>
              </a:rPr>
              <a:t>STM-1</a:t>
            </a:r>
            <a:r>
              <a:rPr lang="zh-CN" altLang="en-US" dirty="0"/>
              <a:t>，相当于 </a:t>
            </a:r>
            <a:r>
              <a:rPr lang="en-US" altLang="zh-CN" dirty="0"/>
              <a:t>SONET</a:t>
            </a:r>
            <a:r>
              <a:rPr lang="zh-CN" altLang="en-US" dirty="0"/>
              <a:t>体系中的 </a:t>
            </a:r>
            <a:r>
              <a:rPr lang="en-US" altLang="zh-CN" dirty="0"/>
              <a:t>OC-3 </a:t>
            </a:r>
            <a:r>
              <a:rPr lang="zh-CN" altLang="en-US" dirty="0"/>
              <a:t>速率。   </a:t>
            </a:r>
          </a:p>
        </p:txBody>
      </p:sp>
      <p:sp>
        <p:nvSpPr>
          <p:cNvPr id="12186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1861"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7801" name="Group 137"/>
          <p:cNvGraphicFramePr>
            <a:graphicFrameLocks noGrp="1"/>
          </p:cNvGraphicFramePr>
          <p:nvPr>
            <p:extLst>
              <p:ext uri="{D42A27DB-BD31-4B8C-83A1-F6EECF244321}">
                <p14:modId xmlns="" xmlns:p14="http://schemas.microsoft.com/office/powerpoint/2010/main" val="2295623140"/>
              </p:ext>
            </p:extLst>
          </p:nvPr>
        </p:nvGraphicFramePr>
        <p:xfrm>
          <a:off x="323528" y="1052736"/>
          <a:ext cx="8458280" cy="5001228"/>
        </p:xfrm>
        <a:graphic>
          <a:graphicData uri="http://schemas.openxmlformats.org/drawingml/2006/table">
            <a:tbl>
              <a:tblPr/>
              <a:tblGrid>
                <a:gridCol w="1326668">
                  <a:extLst>
                    <a:ext uri="{9D8B030D-6E8A-4147-A177-3AD203B41FA5}">
                      <a16:colId xmlns="" xmlns:a16="http://schemas.microsoft.com/office/drawing/2014/main" val="20000"/>
                    </a:ext>
                  </a:extLst>
                </a:gridCol>
                <a:gridCol w="1187075">
                  <a:extLst>
                    <a:ext uri="{9D8B030D-6E8A-4147-A177-3AD203B41FA5}">
                      <a16:colId xmlns="" xmlns:a16="http://schemas.microsoft.com/office/drawing/2014/main" val="20001"/>
                    </a:ext>
                  </a:extLst>
                </a:gridCol>
                <a:gridCol w="1198198">
                  <a:extLst>
                    <a:ext uri="{9D8B030D-6E8A-4147-A177-3AD203B41FA5}">
                      <a16:colId xmlns="" xmlns:a16="http://schemas.microsoft.com/office/drawing/2014/main" val="20002"/>
                    </a:ext>
                  </a:extLst>
                </a:gridCol>
                <a:gridCol w="1590710">
                  <a:extLst>
                    <a:ext uri="{9D8B030D-6E8A-4147-A177-3AD203B41FA5}">
                      <a16:colId xmlns="" xmlns:a16="http://schemas.microsoft.com/office/drawing/2014/main" val="20003"/>
                    </a:ext>
                  </a:extLst>
                </a:gridCol>
                <a:gridCol w="1471527">
                  <a:extLst>
                    <a:ext uri="{9D8B030D-6E8A-4147-A177-3AD203B41FA5}">
                      <a16:colId xmlns="" xmlns:a16="http://schemas.microsoft.com/office/drawing/2014/main" val="20004"/>
                    </a:ext>
                  </a:extLst>
                </a:gridCol>
                <a:gridCol w="1684102">
                  <a:extLst>
                    <a:ext uri="{9D8B030D-6E8A-4147-A177-3AD203B41FA5}">
                      <a16:colId xmlns="" xmlns:a16="http://schemas.microsoft.com/office/drawing/2014/main" val="20005"/>
                    </a:ext>
                  </a:extLst>
                </a:gridCol>
              </a:tblGrid>
              <a:tr h="66090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SONET</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/ST</a:t>
                      </a:r>
                      <a:r>
                        <a:rPr kumimoji="0" lang="en-US" altLang="zh-CN" sz="1600" b="0" i="0" u="none" strike="noStrike" cap="none" normalizeH="0" baseline="0" dirty="0">
                          <a:ln>
                            <a:noFill/>
                          </a:ln>
                          <a:solidFill>
                            <a:schemeClr val="tx1"/>
                          </a:solidFill>
                          <a:effectLst/>
                          <a:latin typeface="Tahoma" pitchFamily="34" charset="0"/>
                          <a:ea typeface="宋体" charset="-122"/>
                        </a:rPr>
                        <a:t>S</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SONET</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/OC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a:ln>
                            <a:noFill/>
                          </a:ln>
                          <a:solidFill>
                            <a:schemeClr val="hlink"/>
                          </a:solidFill>
                          <a:effectLst/>
                          <a:latin typeface="Tahoma" pitchFamily="34" charset="0"/>
                          <a:ea typeface="宋体" charset="-122"/>
                        </a:rPr>
                        <a:t>ITU-T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Rate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SPE (Mbps)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User (Mbps)</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38100" cap="flat" cmpd="sng" algn="ctr">
                      <a:solidFill>
                        <a:schemeClr val="hlink"/>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0"/>
                  </a:ext>
                </a:extLst>
              </a:tr>
              <a:tr h="381856">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STS-1</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endParaRPr kumimoji="0" lang="en-US" altLang="zh-CN" sz="1800" b="0" i="0" u="none" strike="noStrike" cap="none" normalizeH="0" baseline="0">
                        <a:ln>
                          <a:noFill/>
                        </a:ln>
                        <a:solidFill>
                          <a:schemeClr val="tx1"/>
                        </a:solidFill>
                        <a:effectLst/>
                        <a:latin typeface="Tahoma" pitchFamily="34" charset="0"/>
                        <a:ea typeface="宋体"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51.840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50.112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49.536</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1"/>
                  </a:ext>
                </a:extLst>
              </a:tr>
              <a:tr h="381856">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STS-3</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OC-3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STM-1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155.520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150.336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charset="-122"/>
                        </a:rPr>
                        <a:t>148.608</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2"/>
                  </a:ext>
                </a:extLst>
              </a:tr>
              <a:tr h="44060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STS-9</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OC-9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466.560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451.008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445.824</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3"/>
                  </a:ext>
                </a:extLst>
              </a:tr>
              <a:tr h="44060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STS-12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622.080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601.344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594.432</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4"/>
                  </a:ext>
                </a:extLst>
              </a:tr>
              <a:tr h="381856">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STS-18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OC-18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STM-6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933.120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902.016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891.648</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5"/>
                  </a:ext>
                </a:extLst>
              </a:tr>
              <a:tr h="44060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STS-24</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OC-24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STM-8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1244.160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1202.688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1188.864</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6"/>
                  </a:ext>
                </a:extLst>
              </a:tr>
              <a:tr h="509448">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STS-36</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STM-12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1866.230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1804.032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1783.296</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7"/>
                  </a:ext>
                </a:extLst>
              </a:tr>
              <a:tr h="44825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STS-48</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OC-48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STM-16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2488.320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2405.376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2377.728</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8"/>
                  </a:ext>
                </a:extLst>
              </a:tr>
              <a:tr h="44060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STS-96</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OC-96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STM-32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4976.640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4810.752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4755.456</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09"/>
                  </a:ext>
                </a:extLst>
              </a:tr>
              <a:tr h="440603">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STS-192</a:t>
                      </a:r>
                    </a:p>
                  </a:txBody>
                  <a:tcPr anchor="ctr" horzOverflow="overflow">
                    <a:lnL w="38100" cap="flat" cmpd="sng" algn="ctr">
                      <a:solidFill>
                        <a:schemeClr val="hlink"/>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ts val="19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OC-192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charset="-122"/>
                        </a:rPr>
                        <a:t>STM-64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9953.280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ts val="30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9621.604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charset="-122"/>
                        </a:rPr>
                        <a:t>9510.912</a:t>
                      </a:r>
                    </a:p>
                  </a:txBody>
                  <a:tcPr anchor="ctr" horzOverflow="overflow">
                    <a:lnL w="12700" cap="flat" cmpd="sng" algn="ctr">
                      <a:solidFill>
                        <a:schemeClr val="tx1"/>
                      </a:solidFill>
                      <a:prstDash val="solid"/>
                      <a:round/>
                      <a:headEnd type="none" w="med" len="med"/>
                      <a:tailEnd type="none" w="med" len="med"/>
                    </a:lnL>
                    <a:lnR w="38100" cap="flat" cmpd="sng" algn="ctr">
                      <a:solidFill>
                        <a:schemeClr val="hlink"/>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hlink"/>
                      </a:solidFill>
                      <a:prstDash val="solid"/>
                      <a:round/>
                      <a:headEnd type="none" w="med" len="med"/>
                      <a:tailEnd type="none" w="med" len="med"/>
                    </a:lnB>
                    <a:lnTlToBr>
                      <a:noFill/>
                    </a:lnTlToBr>
                    <a:lnBlToTr>
                      <a:noFill/>
                    </a:lnBlToTr>
                    <a:blipFill>
                      <a:blip r:embed="rId2"/>
                      <a:tile tx="0" ty="0" sx="100000" sy="100000" flip="none" algn="tl"/>
                    </a:blipFill>
                  </a:tcPr>
                </a:tc>
                <a:extLst>
                  <a:ext uri="{0D108BD9-81ED-4DB2-BD59-A6C34878D82A}">
                    <a16:rowId xmlns="" xmlns:a16="http://schemas.microsoft.com/office/drawing/2014/main" val="10010"/>
                  </a:ext>
                </a:extLst>
              </a:tr>
            </a:tbl>
          </a:graphicData>
        </a:graphic>
      </p:graphicFrame>
      <p:sp>
        <p:nvSpPr>
          <p:cNvPr id="1137752" name="Rectangle 88"/>
          <p:cNvSpPr>
            <a:spLocks noGrp="1" noChangeArrowheads="1"/>
          </p:cNvSpPr>
          <p:nvPr>
            <p:ph type="title"/>
          </p:nvPr>
        </p:nvSpPr>
        <p:spPr>
          <a:xfrm>
            <a:off x="446088" y="228600"/>
            <a:ext cx="8393112" cy="584200"/>
          </a:xfrm>
        </p:spPr>
        <p:txBody>
          <a:bodyPr/>
          <a:lstStyle/>
          <a:p>
            <a:r>
              <a:rPr lang="en-US" altLang="zh-CN" dirty="0"/>
              <a:t>SONET rates</a:t>
            </a:r>
            <a:endParaRPr lang="zh-CN" altLang="en-US" dirty="0"/>
          </a:p>
        </p:txBody>
      </p:sp>
    </p:spTree>
    <p:extLst>
      <p:ext uri="{BB962C8B-B14F-4D97-AF65-F5344CB8AC3E}">
        <p14:creationId xmlns="" xmlns:p14="http://schemas.microsoft.com/office/powerpoint/2010/main" val="3942981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457200" y="381000"/>
            <a:ext cx="8153400" cy="457200"/>
          </a:xfrm>
          <a:prstGeom prst="rect">
            <a:avLst/>
          </a:prstGeom>
          <a:noFill/>
          <a:ln w="9525">
            <a:noFill/>
            <a:miter lim="800000"/>
            <a:headEnd/>
            <a:tailEnd/>
          </a:ln>
        </p:spPr>
        <p:txBody>
          <a:bodyPr>
            <a:spAutoFit/>
          </a:bodyPr>
          <a:lstStyle/>
          <a:p>
            <a:pPr algn="l" eaLnBrk="0" hangingPunct="0"/>
            <a:endParaRPr lang="zh-CN" altLang="zh-CN" sz="3600" b="1" i="1" baseline="-18000">
              <a:solidFill>
                <a:schemeClr val="hlink"/>
              </a:solidFill>
              <a:latin typeface="Times New Roman" pitchFamily="18" charset="0"/>
            </a:endParaRPr>
          </a:p>
        </p:txBody>
      </p:sp>
      <p:sp>
        <p:nvSpPr>
          <p:cNvPr id="21507" name="Rectangle 4"/>
          <p:cNvSpPr>
            <a:spLocks noGrp="1" noChangeArrowheads="1"/>
          </p:cNvSpPr>
          <p:nvPr>
            <p:ph type="body" idx="1"/>
          </p:nvPr>
        </p:nvSpPr>
        <p:spPr>
          <a:xfrm>
            <a:off x="395288" y="2276872"/>
            <a:ext cx="8380412" cy="3888431"/>
          </a:xfrm>
          <a:noFill/>
        </p:spPr>
        <p:txBody>
          <a:bodyPr/>
          <a:lstStyle/>
          <a:p>
            <a:pPr eaLnBrk="1" hangingPunct="1">
              <a:lnSpc>
                <a:spcPct val="80000"/>
              </a:lnSpc>
            </a:pPr>
            <a:r>
              <a:rPr lang="en-US" altLang="zh-CN" dirty="0"/>
              <a:t>where f = 1/T is the fundamental frequency, </a:t>
            </a:r>
            <a:r>
              <a:rPr lang="en-US" altLang="zh-CN" dirty="0">
                <a:solidFill>
                  <a:schemeClr val="hlink"/>
                </a:solidFill>
              </a:rPr>
              <a:t>a</a:t>
            </a:r>
            <a:r>
              <a:rPr lang="en-US" altLang="zh-CN" baseline="-25000" dirty="0">
                <a:solidFill>
                  <a:schemeClr val="hlink"/>
                </a:solidFill>
              </a:rPr>
              <a:t>n</a:t>
            </a:r>
            <a:r>
              <a:rPr lang="en-US" altLang="zh-CN" dirty="0">
                <a:solidFill>
                  <a:schemeClr val="hlink"/>
                </a:solidFill>
              </a:rPr>
              <a:t> </a:t>
            </a:r>
            <a:r>
              <a:rPr lang="en-US" altLang="zh-CN" dirty="0"/>
              <a:t>and </a:t>
            </a:r>
            <a:r>
              <a:rPr lang="en-US" altLang="zh-CN" dirty="0" err="1">
                <a:solidFill>
                  <a:schemeClr val="hlink"/>
                </a:solidFill>
              </a:rPr>
              <a:t>b</a:t>
            </a:r>
            <a:r>
              <a:rPr lang="en-US" altLang="zh-CN" baseline="-25000" dirty="0" err="1">
                <a:solidFill>
                  <a:schemeClr val="hlink"/>
                </a:solidFill>
              </a:rPr>
              <a:t>n</a:t>
            </a:r>
            <a:r>
              <a:rPr lang="en-US" altLang="zh-CN" dirty="0"/>
              <a:t> are the sine and cosine amplitudes of the </a:t>
            </a:r>
            <a:r>
              <a:rPr lang="en-US" altLang="zh-CN" dirty="0">
                <a:solidFill>
                  <a:srgbClr val="FF0000"/>
                </a:solidFill>
              </a:rPr>
              <a:t>nth</a:t>
            </a:r>
            <a:r>
              <a:rPr lang="en-US" altLang="zh-CN" dirty="0"/>
              <a:t> harmonics (terms), and</a:t>
            </a:r>
            <a:r>
              <a:rPr lang="en-US" altLang="zh-CN" dirty="0">
                <a:solidFill>
                  <a:schemeClr val="hlink"/>
                </a:solidFill>
              </a:rPr>
              <a:t> c</a:t>
            </a:r>
            <a:r>
              <a:rPr lang="en-US" altLang="zh-CN" dirty="0"/>
              <a:t> is a constant. </a:t>
            </a:r>
          </a:p>
          <a:p>
            <a:pPr eaLnBrk="1" hangingPunct="1">
              <a:lnSpc>
                <a:spcPct val="80000"/>
              </a:lnSpc>
            </a:pPr>
            <a:endParaRPr lang="en-US" altLang="zh-CN" dirty="0"/>
          </a:p>
          <a:p>
            <a:pPr eaLnBrk="1" hangingPunct="1">
              <a:lnSpc>
                <a:spcPct val="80000"/>
              </a:lnSpc>
            </a:pPr>
            <a:r>
              <a:rPr lang="en-US" altLang="zh-CN" dirty="0"/>
              <a:t>Such a decomposition is called a </a:t>
            </a:r>
            <a:r>
              <a:rPr lang="en-US" altLang="zh-CN" dirty="0">
                <a:solidFill>
                  <a:schemeClr val="hlink"/>
                </a:solidFill>
              </a:rPr>
              <a:t>Fourier series </a:t>
            </a:r>
            <a:r>
              <a:rPr lang="en-US" altLang="zh-CN" dirty="0" smtClean="0"/>
              <a:t>(</a:t>
            </a:r>
            <a:r>
              <a:rPr lang="zh-CN" altLang="en-US" dirty="0" smtClean="0"/>
              <a:t>序列</a:t>
            </a:r>
            <a:r>
              <a:rPr lang="en-US" altLang="zh-CN" dirty="0"/>
              <a:t>). </a:t>
            </a:r>
          </a:p>
          <a:p>
            <a:pPr eaLnBrk="1" hangingPunct="1">
              <a:lnSpc>
                <a:spcPct val="80000"/>
              </a:lnSpc>
            </a:pPr>
            <a:endParaRPr lang="en-US" altLang="zh-CN" dirty="0"/>
          </a:p>
          <a:p>
            <a:pPr eaLnBrk="1" hangingPunct="1">
              <a:lnSpc>
                <a:spcPct val="80000"/>
              </a:lnSpc>
            </a:pPr>
            <a:r>
              <a:rPr lang="en-US" altLang="zh-CN" dirty="0"/>
              <a:t>From the Fourier series, the function can be </a:t>
            </a:r>
            <a:r>
              <a:rPr lang="en-US" altLang="zh-CN" dirty="0">
                <a:solidFill>
                  <a:srgbClr val="FF0000"/>
                </a:solidFill>
              </a:rPr>
              <a:t>reconstructed</a:t>
            </a:r>
            <a:r>
              <a:rPr lang="en-US" altLang="zh-CN" dirty="0"/>
              <a:t>; </a:t>
            </a:r>
            <a:endParaRPr lang="en-US" altLang="zh-CN" dirty="0" smtClean="0"/>
          </a:p>
          <a:p>
            <a:pPr eaLnBrk="1" hangingPunct="1">
              <a:lnSpc>
                <a:spcPct val="80000"/>
              </a:lnSpc>
            </a:pPr>
            <a:endParaRPr lang="en-US" altLang="zh-CN" dirty="0"/>
          </a:p>
          <a:p>
            <a:pPr eaLnBrk="1" hangingPunct="1">
              <a:lnSpc>
                <a:spcPct val="80000"/>
              </a:lnSpc>
            </a:pPr>
            <a:r>
              <a:rPr lang="en-US" altLang="zh-CN" dirty="0"/>
              <a:t>that is, if </a:t>
            </a:r>
            <a:r>
              <a:rPr lang="en-US" altLang="zh-CN" dirty="0">
                <a:solidFill>
                  <a:schemeClr val="hlink"/>
                </a:solidFill>
              </a:rPr>
              <a:t>the period</a:t>
            </a:r>
            <a:r>
              <a:rPr lang="en-US" altLang="zh-CN" dirty="0"/>
              <a:t>, T, is known and the </a:t>
            </a:r>
            <a:r>
              <a:rPr lang="en-US" altLang="zh-CN" dirty="0">
                <a:solidFill>
                  <a:schemeClr val="hlink"/>
                </a:solidFill>
              </a:rPr>
              <a:t>amplitudes</a:t>
            </a:r>
            <a:r>
              <a:rPr lang="en-US" altLang="zh-CN" dirty="0"/>
              <a:t> are given, the original function of time can be found by performing the sums of the equation above. </a:t>
            </a:r>
          </a:p>
        </p:txBody>
      </p:sp>
      <p:graphicFrame>
        <p:nvGraphicFramePr>
          <p:cNvPr id="2" name="对象 1"/>
          <p:cNvGraphicFramePr>
            <a:graphicFrameLocks noChangeAspect="1"/>
          </p:cNvGraphicFramePr>
          <p:nvPr>
            <p:extLst>
              <p:ext uri="{D42A27DB-BD31-4B8C-83A1-F6EECF244321}">
                <p14:modId xmlns="" xmlns:p14="http://schemas.microsoft.com/office/powerpoint/2010/main" val="1762617752"/>
              </p:ext>
            </p:extLst>
          </p:nvPr>
        </p:nvGraphicFramePr>
        <p:xfrm>
          <a:off x="2051720" y="1268760"/>
          <a:ext cx="5008786" cy="757851"/>
        </p:xfrm>
        <a:graphic>
          <a:graphicData uri="http://schemas.openxmlformats.org/presentationml/2006/ole">
            <p:oleObj spid="_x0000_s6260" name="Equation" r:id="rId4" imgW="5476830" imgH="828696" progId="Equation.DSMT4">
              <p:embed/>
            </p:oleObj>
          </a:graphicData>
        </a:graphic>
      </p:graphicFrame>
      <p:sp>
        <p:nvSpPr>
          <p:cNvPr id="3" name="标题 2"/>
          <p:cNvSpPr>
            <a:spLocks noGrp="1"/>
          </p:cNvSpPr>
          <p:nvPr>
            <p:ph type="title"/>
          </p:nvPr>
        </p:nvSpPr>
        <p:spPr/>
        <p:txBody>
          <a:bodyPr/>
          <a:lstStyle/>
          <a:p>
            <a:r>
              <a:rPr lang="en-US" altLang="zh-CN" dirty="0">
                <a:latin typeface="Gill Sans MT" panose="020B0502020104020203" pitchFamily="34" charset="0"/>
              </a:rPr>
              <a:t>Composite digitals</a:t>
            </a:r>
            <a:endParaRPr lang="zh-CN" altLang="en-US" dirty="0"/>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310" name="Group 422"/>
          <p:cNvGraphicFramePr>
            <a:graphicFrameLocks noGrp="1"/>
          </p:cNvGraphicFramePr>
          <p:nvPr>
            <p:extLst>
              <p:ext uri="{D42A27DB-BD31-4B8C-83A1-F6EECF244321}">
                <p14:modId xmlns="" xmlns:p14="http://schemas.microsoft.com/office/powerpoint/2010/main" val="3800045423"/>
              </p:ext>
            </p:extLst>
          </p:nvPr>
        </p:nvGraphicFramePr>
        <p:xfrm>
          <a:off x="755650" y="1340768"/>
          <a:ext cx="7561263" cy="4673284"/>
        </p:xfrm>
        <a:graphic>
          <a:graphicData uri="http://schemas.openxmlformats.org/drawingml/2006/table">
            <a:tbl>
              <a:tblPr/>
              <a:tblGrid>
                <a:gridCol w="1517650">
                  <a:extLst>
                    <a:ext uri="{9D8B030D-6E8A-4147-A177-3AD203B41FA5}">
                      <a16:colId xmlns="" xmlns:a16="http://schemas.microsoft.com/office/drawing/2014/main" val="20000"/>
                    </a:ext>
                  </a:extLst>
                </a:gridCol>
                <a:gridCol w="2360613">
                  <a:extLst>
                    <a:ext uri="{9D8B030D-6E8A-4147-A177-3AD203B41FA5}">
                      <a16:colId xmlns="" xmlns:a16="http://schemas.microsoft.com/office/drawing/2014/main" val="20001"/>
                    </a:ext>
                  </a:extLst>
                </a:gridCol>
                <a:gridCol w="1617662">
                  <a:extLst>
                    <a:ext uri="{9D8B030D-6E8A-4147-A177-3AD203B41FA5}">
                      <a16:colId xmlns="" xmlns:a16="http://schemas.microsoft.com/office/drawing/2014/main" val="20002"/>
                    </a:ext>
                  </a:extLst>
                </a:gridCol>
                <a:gridCol w="2065338">
                  <a:extLst>
                    <a:ext uri="{9D8B030D-6E8A-4147-A177-3AD203B41FA5}">
                      <a16:colId xmlns="" xmlns:a16="http://schemas.microsoft.com/office/drawing/2014/main" val="20003"/>
                    </a:ext>
                  </a:extLst>
                </a:gridCol>
              </a:tblGrid>
              <a:tr h="5715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线路速率</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(Mb/s)</a:t>
                      </a:r>
                      <a:endParaRPr kumimoji="0" lang="en-US" altLang="zh-CN" sz="1600" b="0" i="0" u="none" strike="noStrike" cap="none" normalizeH="0" baseline="0" dirty="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itchFamily="34" charset="0"/>
                          <a:ea typeface="宋体" pitchFamily="2" charset="-122"/>
                          <a:cs typeface="Times New Roman" pitchFamily="18" charset="0"/>
                        </a:rPr>
                        <a:t>SONET</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ahoma" pitchFamily="34" charset="0"/>
                          <a:ea typeface="宋体" pitchFamily="2" charset="-122"/>
                          <a:cs typeface="Times New Roman" pitchFamily="18" charset="0"/>
                        </a:rPr>
                        <a:t>符号</a:t>
                      </a:r>
                      <a:endParaRPr kumimoji="0" lang="zh-CN" altLang="en-US" sz="16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itchFamily="34" charset="0"/>
                          <a:ea typeface="宋体" pitchFamily="2" charset="-122"/>
                          <a:cs typeface="Times New Roman" pitchFamily="18" charset="0"/>
                        </a:rPr>
                        <a:t>ITU-T</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ahoma" pitchFamily="34" charset="0"/>
                          <a:ea typeface="宋体" pitchFamily="2" charset="-122"/>
                          <a:cs typeface="Times New Roman" pitchFamily="18" charset="0"/>
                        </a:rPr>
                        <a:t>符号</a:t>
                      </a:r>
                      <a:endParaRPr kumimoji="0" lang="zh-CN" altLang="en-US" sz="16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ahoma" pitchFamily="34" charset="0"/>
                          <a:ea typeface="宋体" pitchFamily="2" charset="-122"/>
                          <a:cs typeface="Times New Roman" pitchFamily="18" charset="0"/>
                        </a:rPr>
                        <a:t>表示线路速率</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600" b="0" i="0" u="none" strike="noStrike" cap="none" normalizeH="0" baseline="0">
                          <a:ln>
                            <a:noFill/>
                          </a:ln>
                          <a:solidFill>
                            <a:schemeClr val="tx1"/>
                          </a:solidFill>
                          <a:effectLst/>
                          <a:latin typeface="Tahoma" pitchFamily="34" charset="0"/>
                          <a:ea typeface="宋体" pitchFamily="2" charset="-122"/>
                          <a:cs typeface="Times New Roman" pitchFamily="18" charset="0"/>
                        </a:rPr>
                        <a:t>的常用近似值</a:t>
                      </a:r>
                      <a:endParaRPr kumimoji="0" lang="zh-CN" altLang="en-US" sz="16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  51.840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OC-1/STS-1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sym typeface="Symbol" pitchFamily="18" charset="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18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349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hlink"/>
                          </a:solidFill>
                          <a:effectLst/>
                          <a:latin typeface="Tahoma" pitchFamily="34" charset="0"/>
                          <a:ea typeface="宋体" pitchFamily="2" charset="-122"/>
                          <a:cs typeface="Times New Roman" pitchFamily="18" charset="0"/>
                        </a:rPr>
                        <a:t> 155.520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hlink"/>
                          </a:solidFill>
                          <a:effectLst/>
                          <a:latin typeface="Tahoma" pitchFamily="34" charset="0"/>
                          <a:ea typeface="宋体" pitchFamily="2" charset="-122"/>
                          <a:cs typeface="Times New Roman" pitchFamily="18" charset="0"/>
                        </a:rPr>
                        <a:t>OC-3/STS-3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F0"/>
                          </a:solidFill>
                          <a:effectLst/>
                          <a:latin typeface="Tahoma" pitchFamily="34" charset="0"/>
                          <a:ea typeface="宋体" pitchFamily="2" charset="-122"/>
                          <a:cs typeface="Times New Roman" pitchFamily="18" charset="0"/>
                        </a:rPr>
                        <a:t>STM-1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00B0F0"/>
                          </a:solidFill>
                          <a:effectLst/>
                          <a:latin typeface="Tahoma" pitchFamily="34" charset="0"/>
                          <a:ea typeface="宋体" pitchFamily="2" charset="-122"/>
                          <a:cs typeface="Times New Roman" pitchFamily="18" charset="0"/>
                        </a:rPr>
                        <a:t>155 Mb/s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841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 466.560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OC-9/STS-9</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18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33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 622.080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OC-12/STS-12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622 Mb/s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14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 933.120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OC-18/STS-18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18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381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1244.160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OC-24/STS-24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endParaRPr kumimoji="0" lang="zh-CN" altLang="zh-CN" sz="1800" b="0" i="0" u="none" strike="noStrike" cap="none" normalizeH="0" baseline="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517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2488.320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OC-48/STS-48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STM-16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2.5 Gb/s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3333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4976.640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cs typeface="Times New Roman" pitchFamily="18" charset="0"/>
                        </a:rPr>
                        <a:t>OC-96/STS-96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rPr>
                        <a:t>STM-32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Tahoma" pitchFamily="34"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481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pitchFamily="2" charset="-122"/>
                          <a:cs typeface="Times New Roman" pitchFamily="18" charset="0"/>
                        </a:rPr>
                        <a:t>9953.280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pitchFamily="2" charset="-122"/>
                          <a:cs typeface="Times New Roman" pitchFamily="18" charset="0"/>
                        </a:rPr>
                        <a:t>OC-192/STS-192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pitchFamily="2" charset="-122"/>
                          <a:cs typeface="Times New Roman" pitchFamily="18" charset="0"/>
                        </a:rPr>
                        <a:t>STM-64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rgbClr val="FF0000"/>
                          </a:solidFill>
                          <a:effectLst/>
                          <a:latin typeface="Tahoma" pitchFamily="34" charset="0"/>
                          <a:ea typeface="宋体" pitchFamily="2" charset="-122"/>
                          <a:cs typeface="Times New Roman" pitchFamily="18" charset="0"/>
                        </a:rPr>
                        <a:t>10 Gb/s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r h="481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rPr>
                        <a:t>39813.120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ahoma" pitchFamily="34" charset="0"/>
                          <a:ea typeface="宋体" pitchFamily="2" charset="-122"/>
                        </a:rPr>
                        <a:t>OC-768/STS-768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STM-256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1800" b="0" i="0" u="none" strike="noStrike" cap="none" normalizeH="0" baseline="0" dirty="0">
                          <a:ln>
                            <a:noFill/>
                          </a:ln>
                          <a:solidFill>
                            <a:schemeClr val="tx1"/>
                          </a:solidFill>
                          <a:effectLst/>
                          <a:latin typeface="Tahoma" pitchFamily="34" charset="0"/>
                          <a:ea typeface="宋体" pitchFamily="2" charset="-122"/>
                        </a:rPr>
                        <a:t>40 Gb/s </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10"/>
                  </a:ext>
                </a:extLst>
              </a:tr>
            </a:tbl>
          </a:graphicData>
        </a:graphic>
      </p:graphicFrame>
      <p:sp>
        <p:nvSpPr>
          <p:cNvPr id="2" name="标题 1"/>
          <p:cNvSpPr>
            <a:spLocks noGrp="1"/>
          </p:cNvSpPr>
          <p:nvPr>
            <p:ph type="title"/>
          </p:nvPr>
        </p:nvSpPr>
        <p:spPr>
          <a:xfrm>
            <a:off x="355600" y="188640"/>
            <a:ext cx="8464872" cy="705520"/>
          </a:xfrm>
        </p:spPr>
        <p:txBody>
          <a:bodyPr/>
          <a:lstStyle/>
          <a:p>
            <a:r>
              <a:rPr lang="en-US" altLang="zh-CN" dirty="0">
                <a:latin typeface="+mn-lt"/>
                <a:ea typeface="黑体" pitchFamily="49" charset="-122"/>
              </a:rPr>
              <a:t>SONET</a:t>
            </a:r>
            <a:r>
              <a:rPr lang="zh-CN" altLang="en-US" dirty="0">
                <a:latin typeface="+mn-lt"/>
                <a:ea typeface="黑体" pitchFamily="49" charset="-122"/>
              </a:rPr>
              <a:t>的</a:t>
            </a:r>
            <a:r>
              <a:rPr lang="en-US" altLang="zh-CN" dirty="0">
                <a:solidFill>
                  <a:schemeClr val="hlink"/>
                </a:solidFill>
                <a:latin typeface="+mn-lt"/>
                <a:ea typeface="黑体" pitchFamily="49" charset="-122"/>
              </a:rPr>
              <a:t>OC</a:t>
            </a:r>
            <a:r>
              <a:rPr lang="zh-CN" altLang="en-US" dirty="0">
                <a:solidFill>
                  <a:schemeClr val="hlink"/>
                </a:solidFill>
                <a:latin typeface="+mn-lt"/>
                <a:ea typeface="黑体" pitchFamily="49" charset="-122"/>
              </a:rPr>
              <a:t>级</a:t>
            </a:r>
            <a:r>
              <a:rPr lang="en-US" altLang="zh-CN" dirty="0">
                <a:solidFill>
                  <a:schemeClr val="hlink"/>
                </a:solidFill>
                <a:latin typeface="+mn-lt"/>
                <a:ea typeface="黑体" pitchFamily="49" charset="-122"/>
              </a:rPr>
              <a:t>/STS</a:t>
            </a:r>
            <a:r>
              <a:rPr lang="zh-CN" altLang="en-US" dirty="0">
                <a:latin typeface="+mn-lt"/>
                <a:ea typeface="黑体" pitchFamily="49" charset="-122"/>
              </a:rPr>
              <a:t>级与</a:t>
            </a:r>
            <a:r>
              <a:rPr lang="en-US" altLang="zh-CN" dirty="0">
                <a:solidFill>
                  <a:schemeClr val="hlink"/>
                </a:solidFill>
                <a:latin typeface="+mn-lt"/>
                <a:ea typeface="黑体" pitchFamily="49" charset="-122"/>
              </a:rPr>
              <a:t>SDH</a:t>
            </a:r>
            <a:r>
              <a:rPr lang="zh-CN" altLang="en-US" dirty="0">
                <a:solidFill>
                  <a:schemeClr val="hlink"/>
                </a:solidFill>
                <a:latin typeface="+mn-lt"/>
                <a:ea typeface="黑体" pitchFamily="49" charset="-122"/>
              </a:rPr>
              <a:t>的</a:t>
            </a:r>
            <a:r>
              <a:rPr lang="en-US" altLang="zh-CN" dirty="0">
                <a:solidFill>
                  <a:schemeClr val="hlink"/>
                </a:solidFill>
                <a:latin typeface="+mn-lt"/>
                <a:ea typeface="黑体" pitchFamily="49" charset="-122"/>
              </a:rPr>
              <a:t>STM</a:t>
            </a:r>
            <a:r>
              <a:rPr lang="zh-CN" altLang="en-US" dirty="0">
                <a:latin typeface="+mn-lt"/>
                <a:ea typeface="黑体" pitchFamily="49" charset="-122"/>
              </a:rPr>
              <a:t>级的对应关系</a:t>
            </a:r>
            <a:r>
              <a:rPr lang="zh-CN" altLang="en-US" dirty="0">
                <a:solidFill>
                  <a:srgbClr val="333399"/>
                </a:solidFill>
                <a:latin typeface="+mn-lt"/>
                <a:ea typeface="黑体" pitchFamily="49" charset="-122"/>
              </a:rPr>
              <a:t> </a:t>
            </a:r>
            <a:endParaRPr lang="zh-CN" altLang="en-US" dirty="0">
              <a:latin typeface="+mn-l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SONET/SDH </a:t>
            </a:r>
            <a:r>
              <a:rPr lang="zh-CN" altLang="en-US" dirty="0"/>
              <a:t>标准的意义</a:t>
            </a:r>
          </a:p>
        </p:txBody>
      </p:sp>
      <p:sp>
        <p:nvSpPr>
          <p:cNvPr id="3" name="内容占位符 2"/>
          <p:cNvSpPr>
            <a:spLocks noGrp="1"/>
          </p:cNvSpPr>
          <p:nvPr>
            <p:ph idx="1"/>
          </p:nvPr>
        </p:nvSpPr>
        <p:spPr/>
        <p:txBody>
          <a:bodyPr/>
          <a:lstStyle/>
          <a:p>
            <a:pPr>
              <a:spcBef>
                <a:spcPts val="1200"/>
              </a:spcBef>
            </a:pPr>
            <a:r>
              <a:rPr lang="zh-CN" altLang="en-US" dirty="0"/>
              <a:t>使</a:t>
            </a:r>
            <a:r>
              <a:rPr lang="zh-CN" altLang="zh-CN" dirty="0"/>
              <a:t>不同的数字传输体制在</a:t>
            </a:r>
            <a:r>
              <a:rPr lang="en-US" altLang="zh-CN" dirty="0"/>
              <a:t> STM-1 </a:t>
            </a:r>
            <a:r>
              <a:rPr lang="zh-CN" altLang="zh-CN" dirty="0"/>
              <a:t>等级上获得了统一</a:t>
            </a:r>
            <a:r>
              <a:rPr lang="zh-CN" altLang="en-US" dirty="0"/>
              <a:t>。</a:t>
            </a:r>
            <a:endParaRPr lang="en-US" altLang="zh-CN" dirty="0"/>
          </a:p>
          <a:p>
            <a:pPr>
              <a:spcBef>
                <a:spcPts val="1200"/>
              </a:spcBef>
            </a:pPr>
            <a:endParaRPr lang="en-US" altLang="zh-CN" dirty="0"/>
          </a:p>
          <a:p>
            <a:pPr>
              <a:spcBef>
                <a:spcPts val="1200"/>
              </a:spcBef>
            </a:pPr>
            <a:r>
              <a:rPr lang="zh-CN" altLang="zh-CN" dirty="0"/>
              <a:t>第一次真正实现了数字传输体制上的世界性标准</a:t>
            </a:r>
            <a:r>
              <a:rPr lang="zh-CN" altLang="en-US" dirty="0"/>
              <a:t>。</a:t>
            </a:r>
            <a:endParaRPr lang="en-US" altLang="zh-CN" dirty="0"/>
          </a:p>
          <a:p>
            <a:pPr>
              <a:spcBef>
                <a:spcPts val="1200"/>
              </a:spcBef>
            </a:pPr>
            <a:endParaRPr lang="en-US" altLang="zh-CN" dirty="0"/>
          </a:p>
          <a:p>
            <a:pPr>
              <a:spcBef>
                <a:spcPts val="1200"/>
              </a:spcBef>
            </a:pPr>
            <a:r>
              <a:rPr lang="zh-CN" altLang="zh-CN" dirty="0"/>
              <a:t>已成为公认的新一代理想的</a:t>
            </a:r>
            <a:r>
              <a:rPr lang="zh-CN" altLang="zh-CN" dirty="0">
                <a:solidFill>
                  <a:srgbClr val="FF0000"/>
                </a:solidFill>
              </a:rPr>
              <a:t>传输网体制</a:t>
            </a:r>
            <a:r>
              <a:rPr lang="zh-CN" altLang="en-US" dirty="0"/>
              <a:t>。</a:t>
            </a:r>
            <a:endParaRPr lang="en-US" altLang="zh-CN" dirty="0"/>
          </a:p>
          <a:p>
            <a:pPr>
              <a:spcBef>
                <a:spcPts val="1200"/>
              </a:spcBef>
            </a:pPr>
            <a:endParaRPr lang="en-US" altLang="zh-CN" dirty="0"/>
          </a:p>
          <a:p>
            <a:pPr>
              <a:spcBef>
                <a:spcPts val="1200"/>
              </a:spcBef>
            </a:pPr>
            <a:r>
              <a:rPr lang="en-US" altLang="zh-CN" dirty="0"/>
              <a:t>SDH </a:t>
            </a:r>
            <a:r>
              <a:rPr lang="zh-CN" altLang="zh-CN" dirty="0"/>
              <a:t>标准也适合于微波和卫星传输的技术体制。</a:t>
            </a:r>
            <a:endParaRPr lang="zh-CN" altLang="en-US" dirty="0"/>
          </a:p>
        </p:txBody>
      </p:sp>
    </p:spTree>
    <p:extLst>
      <p:ext uri="{BB962C8B-B14F-4D97-AF65-F5344CB8AC3E}">
        <p14:creationId xmlns="" xmlns:p14="http://schemas.microsoft.com/office/powerpoint/2010/main" val="4160879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3907" name="Rectangle 5"/>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CN" altLang="en-US"/>
          </a:p>
        </p:txBody>
      </p:sp>
      <p:sp>
        <p:nvSpPr>
          <p:cNvPr id="123908" name="Rectangle 6"/>
          <p:cNvSpPr>
            <a:spLocks noGrp="1" noChangeArrowheads="1"/>
          </p:cNvSpPr>
          <p:nvPr>
            <p:ph type="title"/>
          </p:nvPr>
        </p:nvSpPr>
        <p:spPr/>
        <p:txBody>
          <a:bodyPr/>
          <a:lstStyle/>
          <a:p>
            <a:pPr eaLnBrk="1" hangingPunct="1"/>
            <a:r>
              <a:rPr lang="en-US" altLang="zh-CN" dirty="0"/>
              <a:t>2. SONET </a:t>
            </a:r>
            <a:r>
              <a:rPr lang="zh-CN" altLang="en-US" dirty="0"/>
              <a:t>和 </a:t>
            </a:r>
            <a:r>
              <a:rPr lang="en-US" altLang="zh-CN" dirty="0"/>
              <a:t>SDH</a:t>
            </a:r>
          </a:p>
        </p:txBody>
      </p:sp>
      <p:sp>
        <p:nvSpPr>
          <p:cNvPr id="123909" name="Rectangle 7"/>
          <p:cNvSpPr>
            <a:spLocks noGrp="1" noChangeArrowheads="1"/>
          </p:cNvSpPr>
          <p:nvPr>
            <p:ph type="body" idx="1"/>
          </p:nvPr>
        </p:nvSpPr>
        <p:spPr/>
        <p:txBody>
          <a:bodyPr/>
          <a:lstStyle/>
          <a:p>
            <a:pPr eaLnBrk="1" hangingPunct="1">
              <a:spcBef>
                <a:spcPts val="600"/>
              </a:spcBef>
            </a:pPr>
            <a:r>
              <a:rPr lang="en-US" altLang="zh-CN" dirty="0"/>
              <a:t>SDH/SONET</a:t>
            </a:r>
            <a:r>
              <a:rPr lang="zh-CN" altLang="en-US" dirty="0"/>
              <a:t>定义了标准光信号，规定了波长为 </a:t>
            </a:r>
            <a:r>
              <a:rPr lang="en-US" altLang="zh-CN" dirty="0"/>
              <a:t>1310 nm</a:t>
            </a:r>
            <a:r>
              <a:rPr lang="zh-CN" altLang="en-US" dirty="0"/>
              <a:t>和</a:t>
            </a:r>
            <a:r>
              <a:rPr lang="en-US" altLang="zh-CN" dirty="0"/>
              <a:t>1550 nm</a:t>
            </a:r>
            <a:r>
              <a:rPr lang="zh-CN" altLang="en-US" dirty="0"/>
              <a:t>的激光源。</a:t>
            </a:r>
            <a:endParaRPr lang="en-US" altLang="zh-CN" dirty="0"/>
          </a:p>
          <a:p>
            <a:pPr eaLnBrk="1" hangingPunct="1">
              <a:spcBef>
                <a:spcPts val="600"/>
              </a:spcBef>
            </a:pPr>
            <a:endParaRPr lang="en-US" altLang="zh-CN" dirty="0"/>
          </a:p>
          <a:p>
            <a:pPr eaLnBrk="1" hangingPunct="1">
              <a:spcBef>
                <a:spcPts val="600"/>
              </a:spcBef>
            </a:pPr>
            <a:r>
              <a:rPr lang="zh-CN" altLang="en-US" dirty="0"/>
              <a:t>在物理层为宽带接口</a:t>
            </a:r>
            <a:r>
              <a:rPr lang="zh-CN" altLang="en-US" dirty="0">
                <a:solidFill>
                  <a:srgbClr val="FF0000"/>
                </a:solidFill>
              </a:rPr>
              <a:t>使用了</a:t>
            </a:r>
            <a:r>
              <a:rPr lang="zh-CN" altLang="en-US" dirty="0"/>
              <a:t>帧技术以传递信息，为数字信号的复用和操作过程</a:t>
            </a:r>
            <a:r>
              <a:rPr lang="zh-CN" altLang="en-US" dirty="0">
                <a:solidFill>
                  <a:srgbClr val="FF0000"/>
                </a:solidFill>
              </a:rPr>
              <a:t>定义了</a:t>
            </a:r>
            <a:r>
              <a:rPr lang="zh-CN" altLang="en-US" dirty="0"/>
              <a:t>帧结构。</a:t>
            </a:r>
          </a:p>
          <a:p>
            <a:pPr eaLnBrk="1" hangingPunct="1">
              <a:spcBef>
                <a:spcPts val="600"/>
              </a:spcBef>
            </a:pPr>
            <a:endParaRPr lang="en-US" altLang="zh-CN"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mn-lt"/>
                <a:ea typeface="宋体" charset="-122"/>
              </a:rPr>
              <a:t>A simple network using SONET equipment</a:t>
            </a:r>
            <a:endParaRPr lang="zh-CN" altLang="en-US" dirty="0">
              <a:latin typeface="+mn-lt"/>
            </a:endParaRPr>
          </a:p>
        </p:txBody>
      </p:sp>
      <p:pic>
        <p:nvPicPr>
          <p:cNvPr id="862215" name="Picture 7"/>
          <p:cNvPicPr>
            <a:picLocks noChangeAspect="1" noChangeArrowheads="1"/>
          </p:cNvPicPr>
          <p:nvPr/>
        </p:nvPicPr>
        <p:blipFill>
          <a:blip r:embed="rId3" cstate="print"/>
          <a:srcRect/>
          <a:stretch>
            <a:fillRect/>
          </a:stretch>
        </p:blipFill>
        <p:spPr bwMode="auto">
          <a:xfrm>
            <a:off x="344488" y="1524000"/>
            <a:ext cx="8570912" cy="4494213"/>
          </a:xfrm>
          <a:prstGeom prst="rect">
            <a:avLst/>
          </a:prstGeom>
          <a:noFill/>
          <a:ln w="9525">
            <a:noFill/>
            <a:miter lim="800000"/>
            <a:headEnd/>
            <a:tailEnd/>
          </a:ln>
          <a:effectLst/>
        </p:spPr>
      </p:pic>
    </p:spTree>
    <p:extLst>
      <p:ext uri="{BB962C8B-B14F-4D97-AF65-F5344CB8AC3E}">
        <p14:creationId xmlns="" xmlns:p14="http://schemas.microsoft.com/office/powerpoint/2010/main" val="20443556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5" name="Picture 2"/>
          <p:cNvPicPr>
            <a:picLocks noChangeAspect="1" noChangeArrowheads="1"/>
          </p:cNvPicPr>
          <p:nvPr/>
        </p:nvPicPr>
        <p:blipFill>
          <a:blip r:embed="rId3" cstate="print"/>
          <a:srcRect/>
          <a:stretch>
            <a:fillRect/>
          </a:stretch>
        </p:blipFill>
        <p:spPr bwMode="auto">
          <a:xfrm>
            <a:off x="1403350" y="1628775"/>
            <a:ext cx="6264275" cy="3519488"/>
          </a:xfrm>
          <a:prstGeom prst="rect">
            <a:avLst/>
          </a:prstGeom>
          <a:noFill/>
          <a:ln w="9525">
            <a:noFill/>
            <a:miter lim="800000"/>
            <a:headEnd/>
            <a:tailEnd/>
          </a:ln>
        </p:spPr>
      </p:pic>
      <p:sp>
        <p:nvSpPr>
          <p:cNvPr id="202756" name="Rectangle 3"/>
          <p:cNvSpPr>
            <a:spLocks noGrp="1" noChangeArrowheads="1"/>
          </p:cNvSpPr>
          <p:nvPr>
            <p:ph type="title"/>
          </p:nvPr>
        </p:nvSpPr>
        <p:spPr/>
        <p:txBody>
          <a:bodyPr/>
          <a:lstStyle/>
          <a:p>
            <a:pPr eaLnBrk="1" hangingPunct="1"/>
            <a:r>
              <a:rPr lang="en-US" altLang="zh-CN" dirty="0"/>
              <a:t>SONET</a:t>
            </a:r>
          </a:p>
        </p:txBody>
      </p:sp>
      <p:sp>
        <p:nvSpPr>
          <p:cNvPr id="202757" name="Rectangle 4"/>
          <p:cNvSpPr>
            <a:spLocks noGrp="1" noChangeArrowheads="1"/>
          </p:cNvSpPr>
          <p:nvPr>
            <p:ph type="body" idx="1"/>
          </p:nvPr>
        </p:nvSpPr>
        <p:spPr>
          <a:xfrm>
            <a:off x="468313" y="5661025"/>
            <a:ext cx="8424167" cy="434975"/>
          </a:xfrm>
        </p:spPr>
        <p:txBody>
          <a:bodyPr/>
          <a:lstStyle/>
          <a:p>
            <a:pPr algn="ctr" eaLnBrk="1" hangingPunct="1">
              <a:buFontTx/>
              <a:buNone/>
            </a:pPr>
            <a:r>
              <a:rPr lang="en-US" altLang="zh-CN" dirty="0"/>
              <a:t>SONET layers </a:t>
            </a:r>
            <a:r>
              <a:rPr lang="en-US" altLang="zh-CN" dirty="0">
                <a:solidFill>
                  <a:srgbClr val="FF0000"/>
                </a:solidFill>
              </a:rPr>
              <a:t>compared</a:t>
            </a:r>
            <a:r>
              <a:rPr lang="en-US" altLang="zh-CN" dirty="0"/>
              <a:t> with OSI or the Internet layers</a:t>
            </a:r>
          </a:p>
        </p:txBody>
      </p:sp>
    </p:spTree>
    <p:extLst>
      <p:ext uri="{BB962C8B-B14F-4D97-AF65-F5344CB8AC3E}">
        <p14:creationId xmlns="" xmlns:p14="http://schemas.microsoft.com/office/powerpoint/2010/main" val="38217044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124931" name="Rectangle 5"/>
          <p:cNvSpPr>
            <a:spLocks noChangeArrowheads="1"/>
          </p:cNvSpPr>
          <p:nvPr/>
        </p:nvSpPr>
        <p:spPr bwMode="auto">
          <a:xfrm>
            <a:off x="0" y="2951163"/>
            <a:ext cx="9144000" cy="0"/>
          </a:xfrm>
          <a:prstGeom prst="rect">
            <a:avLst/>
          </a:prstGeom>
          <a:noFill/>
          <a:ln w="9525">
            <a:noFill/>
            <a:miter lim="800000"/>
            <a:headEnd/>
            <a:tailEnd/>
          </a:ln>
        </p:spPr>
        <p:txBody>
          <a:bodyPr wrap="none" anchor="ctr">
            <a:spAutoFit/>
          </a:bodyPr>
          <a:lstStyle/>
          <a:p>
            <a:endParaRPr lang="zh-CN" altLang="en-US"/>
          </a:p>
        </p:txBody>
      </p:sp>
      <p:grpSp>
        <p:nvGrpSpPr>
          <p:cNvPr id="124932" name="Group 7"/>
          <p:cNvGrpSpPr>
            <a:grpSpLocks/>
          </p:cNvGrpSpPr>
          <p:nvPr/>
        </p:nvGrpSpPr>
        <p:grpSpPr bwMode="auto">
          <a:xfrm>
            <a:off x="4908550" y="4908550"/>
            <a:ext cx="762000" cy="609600"/>
            <a:chOff x="5088" y="2976"/>
            <a:chExt cx="480" cy="384"/>
          </a:xfrm>
        </p:grpSpPr>
        <p:sp>
          <p:nvSpPr>
            <p:cNvPr id="125013" name="Rectangle 8"/>
            <p:cNvSpPr>
              <a:spLocks noChangeArrowheads="1"/>
            </p:cNvSpPr>
            <p:nvPr/>
          </p:nvSpPr>
          <p:spPr bwMode="auto">
            <a:xfrm>
              <a:off x="5088" y="2976"/>
              <a:ext cx="480" cy="384"/>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5014" name="Line 9"/>
            <p:cNvSpPr>
              <a:spLocks noChangeShapeType="1"/>
            </p:cNvSpPr>
            <p:nvPr/>
          </p:nvSpPr>
          <p:spPr bwMode="auto">
            <a:xfrm flipV="1">
              <a:off x="5088" y="3168"/>
              <a:ext cx="480" cy="0"/>
            </a:xfrm>
            <a:prstGeom prst="line">
              <a:avLst/>
            </a:prstGeom>
            <a:noFill/>
            <a:ln w="9525">
              <a:solidFill>
                <a:srgbClr val="333399"/>
              </a:solidFill>
              <a:round/>
              <a:headEnd/>
              <a:tailEnd/>
            </a:ln>
          </p:spPr>
          <p:txBody>
            <a:bodyPr wrap="none" anchor="ctr"/>
            <a:lstStyle/>
            <a:p>
              <a:endParaRPr lang="zh-CN" altLang="en-US"/>
            </a:p>
          </p:txBody>
        </p:sp>
      </p:grpSp>
      <p:grpSp>
        <p:nvGrpSpPr>
          <p:cNvPr id="124933" name="Group 10"/>
          <p:cNvGrpSpPr>
            <a:grpSpLocks/>
          </p:cNvGrpSpPr>
          <p:nvPr/>
        </p:nvGrpSpPr>
        <p:grpSpPr bwMode="auto">
          <a:xfrm>
            <a:off x="3384550" y="4908550"/>
            <a:ext cx="762000" cy="609600"/>
            <a:chOff x="5088" y="2976"/>
            <a:chExt cx="480" cy="384"/>
          </a:xfrm>
        </p:grpSpPr>
        <p:sp>
          <p:nvSpPr>
            <p:cNvPr id="125011" name="Rectangle 11"/>
            <p:cNvSpPr>
              <a:spLocks noChangeArrowheads="1"/>
            </p:cNvSpPr>
            <p:nvPr/>
          </p:nvSpPr>
          <p:spPr bwMode="auto">
            <a:xfrm>
              <a:off x="5088" y="2976"/>
              <a:ext cx="480" cy="384"/>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5012" name="Line 12"/>
            <p:cNvSpPr>
              <a:spLocks noChangeShapeType="1"/>
            </p:cNvSpPr>
            <p:nvPr/>
          </p:nvSpPr>
          <p:spPr bwMode="auto">
            <a:xfrm flipV="1">
              <a:off x="5088" y="3168"/>
              <a:ext cx="480" cy="0"/>
            </a:xfrm>
            <a:prstGeom prst="line">
              <a:avLst/>
            </a:prstGeom>
            <a:noFill/>
            <a:ln w="9525">
              <a:solidFill>
                <a:srgbClr val="333399"/>
              </a:solidFill>
              <a:round/>
              <a:headEnd/>
              <a:tailEnd/>
            </a:ln>
          </p:spPr>
          <p:txBody>
            <a:bodyPr wrap="none" anchor="ctr"/>
            <a:lstStyle/>
            <a:p>
              <a:endParaRPr lang="zh-CN" altLang="en-US"/>
            </a:p>
          </p:txBody>
        </p:sp>
      </p:grpSp>
      <p:sp>
        <p:nvSpPr>
          <p:cNvPr id="124934" name="Rectangle 13"/>
          <p:cNvSpPr>
            <a:spLocks noChangeArrowheads="1"/>
          </p:cNvSpPr>
          <p:nvPr/>
        </p:nvSpPr>
        <p:spPr bwMode="auto">
          <a:xfrm>
            <a:off x="6356350" y="4603750"/>
            <a:ext cx="762000" cy="914400"/>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4935" name="Line 14"/>
          <p:cNvSpPr>
            <a:spLocks noChangeShapeType="1"/>
          </p:cNvSpPr>
          <p:nvPr/>
        </p:nvSpPr>
        <p:spPr bwMode="auto">
          <a:xfrm flipV="1">
            <a:off x="6356350" y="5213350"/>
            <a:ext cx="762000" cy="0"/>
          </a:xfrm>
          <a:prstGeom prst="line">
            <a:avLst/>
          </a:prstGeom>
          <a:noFill/>
          <a:ln w="9525">
            <a:solidFill>
              <a:schemeClr val="tx1"/>
            </a:solidFill>
            <a:round/>
            <a:headEnd/>
            <a:tailEnd/>
          </a:ln>
        </p:spPr>
        <p:txBody>
          <a:bodyPr wrap="none" anchor="ctr"/>
          <a:lstStyle/>
          <a:p>
            <a:endParaRPr lang="zh-CN" altLang="en-US"/>
          </a:p>
        </p:txBody>
      </p:sp>
      <p:sp>
        <p:nvSpPr>
          <p:cNvPr id="124936" name="Line 15"/>
          <p:cNvSpPr>
            <a:spLocks noChangeShapeType="1"/>
          </p:cNvSpPr>
          <p:nvPr/>
        </p:nvSpPr>
        <p:spPr bwMode="auto">
          <a:xfrm>
            <a:off x="6356350" y="4908550"/>
            <a:ext cx="762000" cy="0"/>
          </a:xfrm>
          <a:prstGeom prst="line">
            <a:avLst/>
          </a:prstGeom>
          <a:noFill/>
          <a:ln w="9525">
            <a:solidFill>
              <a:schemeClr val="tx1"/>
            </a:solidFill>
            <a:round/>
            <a:headEnd/>
            <a:tailEnd/>
          </a:ln>
        </p:spPr>
        <p:txBody>
          <a:bodyPr wrap="none" anchor="ctr"/>
          <a:lstStyle/>
          <a:p>
            <a:endParaRPr lang="zh-CN" altLang="en-US"/>
          </a:p>
        </p:txBody>
      </p:sp>
      <p:sp>
        <p:nvSpPr>
          <p:cNvPr id="124937" name="Line 16"/>
          <p:cNvSpPr>
            <a:spLocks noChangeShapeType="1"/>
          </p:cNvSpPr>
          <p:nvPr/>
        </p:nvSpPr>
        <p:spPr bwMode="auto">
          <a:xfrm>
            <a:off x="2698750" y="4768850"/>
            <a:ext cx="36576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38" name="Rectangle 17"/>
          <p:cNvSpPr>
            <a:spLocks noChangeArrowheads="1"/>
          </p:cNvSpPr>
          <p:nvPr/>
        </p:nvSpPr>
        <p:spPr bwMode="auto">
          <a:xfrm>
            <a:off x="107950" y="4298950"/>
            <a:ext cx="838200" cy="1219200"/>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4939" name="Rectangle 18"/>
          <p:cNvSpPr>
            <a:spLocks noChangeArrowheads="1"/>
          </p:cNvSpPr>
          <p:nvPr/>
        </p:nvSpPr>
        <p:spPr bwMode="auto">
          <a:xfrm>
            <a:off x="8108950" y="4298950"/>
            <a:ext cx="838200" cy="1219200"/>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4940" name="Line 19"/>
          <p:cNvSpPr>
            <a:spLocks noChangeShapeType="1"/>
          </p:cNvSpPr>
          <p:nvPr/>
        </p:nvSpPr>
        <p:spPr bwMode="auto">
          <a:xfrm>
            <a:off x="8108950" y="4603750"/>
            <a:ext cx="838200" cy="0"/>
          </a:xfrm>
          <a:prstGeom prst="line">
            <a:avLst/>
          </a:prstGeom>
          <a:noFill/>
          <a:ln w="9525">
            <a:solidFill>
              <a:schemeClr val="tx1"/>
            </a:solidFill>
            <a:round/>
            <a:headEnd/>
            <a:tailEnd/>
          </a:ln>
        </p:spPr>
        <p:txBody>
          <a:bodyPr wrap="none" anchor="ctr"/>
          <a:lstStyle/>
          <a:p>
            <a:endParaRPr lang="zh-CN" altLang="en-US"/>
          </a:p>
        </p:txBody>
      </p:sp>
      <p:sp>
        <p:nvSpPr>
          <p:cNvPr id="124941" name="Text Box 20"/>
          <p:cNvSpPr txBox="1">
            <a:spLocks noChangeArrowheads="1"/>
          </p:cNvSpPr>
          <p:nvPr/>
        </p:nvSpPr>
        <p:spPr bwMode="auto">
          <a:xfrm>
            <a:off x="123825"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42" name="Text Box 21"/>
          <p:cNvSpPr txBox="1">
            <a:spLocks noChangeArrowheads="1"/>
          </p:cNvSpPr>
          <p:nvPr/>
        </p:nvSpPr>
        <p:spPr bwMode="auto">
          <a:xfrm>
            <a:off x="123825" y="4278313"/>
            <a:ext cx="869950" cy="366712"/>
          </a:xfrm>
          <a:prstGeom prst="rect">
            <a:avLst/>
          </a:prstGeom>
          <a:noFill/>
          <a:ln w="9525">
            <a:noFill/>
            <a:miter lim="800000"/>
            <a:headEnd/>
            <a:tailEnd/>
          </a:ln>
        </p:spPr>
        <p:txBody>
          <a:bodyPr wrap="none">
            <a:spAutoFit/>
          </a:bodyPr>
          <a:lstStyle/>
          <a:p>
            <a:pPr algn="l"/>
            <a:r>
              <a:rPr kumimoji="1" lang="zh-CN" altLang="en-US" sz="1800" dirty="0">
                <a:solidFill>
                  <a:srgbClr val="FF0000"/>
                </a:solidFill>
                <a:latin typeface="Arial" pitchFamily="34" charset="0"/>
                <a:ea typeface="黑体" pitchFamily="49" charset="-122"/>
              </a:rPr>
              <a:t>路径层</a:t>
            </a:r>
          </a:p>
        </p:txBody>
      </p:sp>
      <p:sp>
        <p:nvSpPr>
          <p:cNvPr id="124943" name="Text Box 22"/>
          <p:cNvSpPr txBox="1">
            <a:spLocks noChangeArrowheads="1"/>
          </p:cNvSpPr>
          <p:nvPr/>
        </p:nvSpPr>
        <p:spPr bwMode="auto">
          <a:xfrm>
            <a:off x="123825" y="4573588"/>
            <a:ext cx="869950" cy="366712"/>
          </a:xfrm>
          <a:prstGeom prst="rect">
            <a:avLst/>
          </a:prstGeom>
          <a:noFill/>
          <a:ln w="9525">
            <a:noFill/>
            <a:miter lim="800000"/>
            <a:headEnd/>
            <a:tailEnd/>
          </a:ln>
        </p:spPr>
        <p:txBody>
          <a:bodyPr wrap="none">
            <a:spAutoFit/>
          </a:bodyPr>
          <a:lstStyle/>
          <a:p>
            <a:pPr algn="l"/>
            <a:r>
              <a:rPr kumimoji="1" lang="zh-CN" altLang="en-US" sz="1800" dirty="0">
                <a:solidFill>
                  <a:srgbClr val="FF0000"/>
                </a:solidFill>
                <a:latin typeface="Arial" pitchFamily="34" charset="0"/>
                <a:ea typeface="黑体" pitchFamily="49" charset="-122"/>
              </a:rPr>
              <a:t>线路层</a:t>
            </a:r>
          </a:p>
        </p:txBody>
      </p:sp>
      <p:sp>
        <p:nvSpPr>
          <p:cNvPr id="124944" name="Text Box 23"/>
          <p:cNvSpPr txBox="1">
            <a:spLocks noChangeArrowheads="1"/>
          </p:cNvSpPr>
          <p:nvPr/>
        </p:nvSpPr>
        <p:spPr bwMode="auto">
          <a:xfrm>
            <a:off x="225425" y="4884738"/>
            <a:ext cx="641350" cy="366712"/>
          </a:xfrm>
          <a:prstGeom prst="rect">
            <a:avLst/>
          </a:prstGeom>
          <a:noFill/>
          <a:ln w="9525">
            <a:noFill/>
            <a:miter lim="800000"/>
            <a:headEnd/>
            <a:tailEnd/>
          </a:ln>
        </p:spPr>
        <p:txBody>
          <a:bodyPr wrap="none">
            <a:spAutoFit/>
          </a:bodyPr>
          <a:lstStyle/>
          <a:p>
            <a:pPr algn="l"/>
            <a:r>
              <a:rPr kumimoji="1" lang="zh-CN" altLang="en-US" sz="1800" dirty="0">
                <a:solidFill>
                  <a:srgbClr val="FF0000"/>
                </a:solidFill>
                <a:latin typeface="Arial" pitchFamily="34" charset="0"/>
                <a:ea typeface="黑体" pitchFamily="49" charset="-122"/>
              </a:rPr>
              <a:t>段层</a:t>
            </a:r>
          </a:p>
        </p:txBody>
      </p:sp>
      <p:sp>
        <p:nvSpPr>
          <p:cNvPr id="124945" name="Line 24"/>
          <p:cNvSpPr>
            <a:spLocks noChangeShapeType="1"/>
          </p:cNvSpPr>
          <p:nvPr/>
        </p:nvSpPr>
        <p:spPr bwMode="auto">
          <a:xfrm>
            <a:off x="2317750" y="3575050"/>
            <a:ext cx="4419600" cy="0"/>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124946" name="Line 25"/>
          <p:cNvSpPr>
            <a:spLocks noChangeShapeType="1"/>
          </p:cNvSpPr>
          <p:nvPr/>
        </p:nvSpPr>
        <p:spPr bwMode="auto">
          <a:xfrm flipV="1">
            <a:off x="565150" y="3867150"/>
            <a:ext cx="7924800" cy="0"/>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124947" name="Text Box 26"/>
          <p:cNvSpPr txBox="1">
            <a:spLocks noChangeArrowheads="1"/>
          </p:cNvSpPr>
          <p:nvPr/>
        </p:nvSpPr>
        <p:spPr bwMode="auto">
          <a:xfrm>
            <a:off x="3851275" y="3371850"/>
            <a:ext cx="1212850" cy="366713"/>
          </a:xfrm>
          <a:prstGeom prst="rect">
            <a:avLst/>
          </a:prstGeom>
          <a:solidFill>
            <a:schemeClr val="bg1"/>
          </a:solidFill>
          <a:ln w="9525">
            <a:noFill/>
            <a:miter lim="800000"/>
            <a:headEnd/>
            <a:tailEnd/>
          </a:ln>
        </p:spPr>
        <p:txBody>
          <a:bodyPr wrap="none">
            <a:spAutoFit/>
          </a:bodyPr>
          <a:lstStyle/>
          <a:p>
            <a:pPr algn="l"/>
            <a:r>
              <a:rPr kumimoji="1" lang="zh-CN" altLang="en-US" sz="1800" dirty="0">
                <a:latin typeface="Arial" pitchFamily="34" charset="0"/>
                <a:ea typeface="黑体" pitchFamily="49" charset="-122"/>
              </a:rPr>
              <a:t>线路 </a:t>
            </a:r>
            <a:r>
              <a:rPr kumimoji="1" lang="en-US" altLang="zh-CN" sz="1800" dirty="0">
                <a:latin typeface="Arial" pitchFamily="34" charset="0"/>
                <a:ea typeface="黑体" pitchFamily="49" charset="-122"/>
              </a:rPr>
              <a:t>(line)</a:t>
            </a:r>
          </a:p>
        </p:txBody>
      </p:sp>
      <p:sp>
        <p:nvSpPr>
          <p:cNvPr id="124948" name="Line 27"/>
          <p:cNvSpPr>
            <a:spLocks noChangeShapeType="1"/>
          </p:cNvSpPr>
          <p:nvPr/>
        </p:nvSpPr>
        <p:spPr bwMode="auto">
          <a:xfrm flipV="1">
            <a:off x="958850" y="4489450"/>
            <a:ext cx="71501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49" name="Text Box 28"/>
          <p:cNvSpPr txBox="1">
            <a:spLocks noChangeArrowheads="1"/>
          </p:cNvSpPr>
          <p:nvPr/>
        </p:nvSpPr>
        <p:spPr bwMode="auto">
          <a:xfrm>
            <a:off x="8153400"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50" name="Text Box 29"/>
          <p:cNvSpPr txBox="1">
            <a:spLocks noChangeArrowheads="1"/>
          </p:cNvSpPr>
          <p:nvPr/>
        </p:nvSpPr>
        <p:spPr bwMode="auto">
          <a:xfrm>
            <a:off x="8153400" y="4278313"/>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路径层</a:t>
            </a:r>
          </a:p>
        </p:txBody>
      </p:sp>
      <p:sp>
        <p:nvSpPr>
          <p:cNvPr id="124951" name="Text Box 30"/>
          <p:cNvSpPr txBox="1">
            <a:spLocks noChangeArrowheads="1"/>
          </p:cNvSpPr>
          <p:nvPr/>
        </p:nvSpPr>
        <p:spPr bwMode="auto">
          <a:xfrm>
            <a:off x="8153400" y="45735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线路层</a:t>
            </a:r>
          </a:p>
        </p:txBody>
      </p:sp>
      <p:sp>
        <p:nvSpPr>
          <p:cNvPr id="124952" name="Text Box 31"/>
          <p:cNvSpPr txBox="1">
            <a:spLocks noChangeArrowheads="1"/>
          </p:cNvSpPr>
          <p:nvPr/>
        </p:nvSpPr>
        <p:spPr bwMode="auto">
          <a:xfrm>
            <a:off x="8255000" y="4884738"/>
            <a:ext cx="6413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段层</a:t>
            </a:r>
          </a:p>
        </p:txBody>
      </p:sp>
      <p:sp>
        <p:nvSpPr>
          <p:cNvPr id="124953" name="Text Box 32"/>
          <p:cNvSpPr txBox="1">
            <a:spLocks noChangeArrowheads="1"/>
          </p:cNvSpPr>
          <p:nvPr/>
        </p:nvSpPr>
        <p:spPr bwMode="auto">
          <a:xfrm>
            <a:off x="6356350"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54" name="Text Box 33"/>
          <p:cNvSpPr txBox="1">
            <a:spLocks noChangeArrowheads="1"/>
          </p:cNvSpPr>
          <p:nvPr/>
        </p:nvSpPr>
        <p:spPr bwMode="auto">
          <a:xfrm>
            <a:off x="6356350" y="45735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线路层</a:t>
            </a:r>
          </a:p>
        </p:txBody>
      </p:sp>
      <p:sp>
        <p:nvSpPr>
          <p:cNvPr id="124955" name="Text Box 34"/>
          <p:cNvSpPr txBox="1">
            <a:spLocks noChangeArrowheads="1"/>
          </p:cNvSpPr>
          <p:nvPr/>
        </p:nvSpPr>
        <p:spPr bwMode="auto">
          <a:xfrm>
            <a:off x="6457950" y="4884738"/>
            <a:ext cx="6413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段层</a:t>
            </a:r>
          </a:p>
        </p:txBody>
      </p:sp>
      <p:sp>
        <p:nvSpPr>
          <p:cNvPr id="124956" name="Text Box 35"/>
          <p:cNvSpPr txBox="1">
            <a:spLocks noChangeArrowheads="1"/>
          </p:cNvSpPr>
          <p:nvPr/>
        </p:nvSpPr>
        <p:spPr bwMode="auto">
          <a:xfrm>
            <a:off x="3384550"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57" name="Text Box 36"/>
          <p:cNvSpPr txBox="1">
            <a:spLocks noChangeArrowheads="1"/>
          </p:cNvSpPr>
          <p:nvPr/>
        </p:nvSpPr>
        <p:spPr bwMode="auto">
          <a:xfrm>
            <a:off x="3486150" y="4884738"/>
            <a:ext cx="6413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段层</a:t>
            </a:r>
          </a:p>
        </p:txBody>
      </p:sp>
      <p:sp>
        <p:nvSpPr>
          <p:cNvPr id="124958" name="Line 37"/>
          <p:cNvSpPr>
            <a:spLocks noChangeShapeType="1"/>
          </p:cNvSpPr>
          <p:nvPr/>
        </p:nvSpPr>
        <p:spPr bwMode="auto">
          <a:xfrm flipV="1">
            <a:off x="4146550" y="5378450"/>
            <a:ext cx="7620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59" name="Line 38"/>
          <p:cNvSpPr>
            <a:spLocks noChangeShapeType="1"/>
          </p:cNvSpPr>
          <p:nvPr/>
        </p:nvSpPr>
        <p:spPr bwMode="auto">
          <a:xfrm>
            <a:off x="7143750" y="5378450"/>
            <a:ext cx="9398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60" name="Line 39"/>
          <p:cNvSpPr>
            <a:spLocks noChangeShapeType="1"/>
          </p:cNvSpPr>
          <p:nvPr/>
        </p:nvSpPr>
        <p:spPr bwMode="auto">
          <a:xfrm flipV="1">
            <a:off x="2698750" y="5378450"/>
            <a:ext cx="6858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61" name="Rectangle 40"/>
          <p:cNvSpPr>
            <a:spLocks noChangeArrowheads="1"/>
          </p:cNvSpPr>
          <p:nvPr/>
        </p:nvSpPr>
        <p:spPr bwMode="auto">
          <a:xfrm>
            <a:off x="1936750" y="4603750"/>
            <a:ext cx="762000" cy="914400"/>
          </a:xfrm>
          <a:prstGeom prst="rect">
            <a:avLst/>
          </a:prstGeom>
          <a:solidFill>
            <a:srgbClr val="FFFF99"/>
          </a:solidFill>
          <a:ln w="19050">
            <a:solidFill>
              <a:srgbClr val="333399"/>
            </a:solidFill>
            <a:miter lim="800000"/>
            <a:headEnd/>
            <a:tailEnd/>
          </a:ln>
        </p:spPr>
        <p:txBody>
          <a:bodyPr wrap="none" anchor="ctr"/>
          <a:lstStyle/>
          <a:p>
            <a:endParaRPr lang="zh-CN" altLang="en-US"/>
          </a:p>
        </p:txBody>
      </p:sp>
      <p:sp>
        <p:nvSpPr>
          <p:cNvPr id="124962" name="Line 41"/>
          <p:cNvSpPr>
            <a:spLocks noChangeShapeType="1"/>
          </p:cNvSpPr>
          <p:nvPr/>
        </p:nvSpPr>
        <p:spPr bwMode="auto">
          <a:xfrm flipV="1">
            <a:off x="1936750" y="5213350"/>
            <a:ext cx="762000" cy="0"/>
          </a:xfrm>
          <a:prstGeom prst="line">
            <a:avLst/>
          </a:prstGeom>
          <a:noFill/>
          <a:ln w="9525">
            <a:solidFill>
              <a:schemeClr val="tx1"/>
            </a:solidFill>
            <a:round/>
            <a:headEnd/>
            <a:tailEnd/>
          </a:ln>
        </p:spPr>
        <p:txBody>
          <a:bodyPr wrap="none" anchor="ctr"/>
          <a:lstStyle/>
          <a:p>
            <a:endParaRPr lang="zh-CN" altLang="en-US"/>
          </a:p>
        </p:txBody>
      </p:sp>
      <p:sp>
        <p:nvSpPr>
          <p:cNvPr id="124963" name="Line 42"/>
          <p:cNvSpPr>
            <a:spLocks noChangeShapeType="1"/>
          </p:cNvSpPr>
          <p:nvPr/>
        </p:nvSpPr>
        <p:spPr bwMode="auto">
          <a:xfrm>
            <a:off x="1936750" y="4908550"/>
            <a:ext cx="762000" cy="0"/>
          </a:xfrm>
          <a:prstGeom prst="line">
            <a:avLst/>
          </a:prstGeom>
          <a:noFill/>
          <a:ln w="9525">
            <a:solidFill>
              <a:schemeClr val="tx1"/>
            </a:solidFill>
            <a:round/>
            <a:headEnd/>
            <a:tailEnd/>
          </a:ln>
        </p:spPr>
        <p:txBody>
          <a:bodyPr wrap="none" anchor="ctr"/>
          <a:lstStyle/>
          <a:p>
            <a:endParaRPr lang="zh-CN" altLang="en-US"/>
          </a:p>
        </p:txBody>
      </p:sp>
      <p:sp>
        <p:nvSpPr>
          <p:cNvPr id="124964" name="Text Box 43"/>
          <p:cNvSpPr txBox="1">
            <a:spLocks noChangeArrowheads="1"/>
          </p:cNvSpPr>
          <p:nvPr/>
        </p:nvSpPr>
        <p:spPr bwMode="auto">
          <a:xfrm>
            <a:off x="1936750"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65" name="Text Box 44"/>
          <p:cNvSpPr txBox="1">
            <a:spLocks noChangeArrowheads="1"/>
          </p:cNvSpPr>
          <p:nvPr/>
        </p:nvSpPr>
        <p:spPr bwMode="auto">
          <a:xfrm>
            <a:off x="1936750" y="45735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线路层</a:t>
            </a:r>
          </a:p>
        </p:txBody>
      </p:sp>
      <p:sp>
        <p:nvSpPr>
          <p:cNvPr id="124966" name="Text Box 45"/>
          <p:cNvSpPr txBox="1">
            <a:spLocks noChangeArrowheads="1"/>
          </p:cNvSpPr>
          <p:nvPr/>
        </p:nvSpPr>
        <p:spPr bwMode="auto">
          <a:xfrm>
            <a:off x="2038350" y="4884738"/>
            <a:ext cx="6413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段层</a:t>
            </a:r>
          </a:p>
        </p:txBody>
      </p:sp>
      <p:sp>
        <p:nvSpPr>
          <p:cNvPr id="124967" name="Text Box 46"/>
          <p:cNvSpPr txBox="1">
            <a:spLocks noChangeArrowheads="1"/>
          </p:cNvSpPr>
          <p:nvPr/>
        </p:nvSpPr>
        <p:spPr bwMode="auto">
          <a:xfrm>
            <a:off x="4908550" y="5183188"/>
            <a:ext cx="8699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光子层</a:t>
            </a:r>
          </a:p>
        </p:txBody>
      </p:sp>
      <p:sp>
        <p:nvSpPr>
          <p:cNvPr id="124968" name="Text Box 47"/>
          <p:cNvSpPr txBox="1">
            <a:spLocks noChangeArrowheads="1"/>
          </p:cNvSpPr>
          <p:nvPr/>
        </p:nvSpPr>
        <p:spPr bwMode="auto">
          <a:xfrm>
            <a:off x="5010150" y="4884738"/>
            <a:ext cx="641350" cy="366712"/>
          </a:xfrm>
          <a:prstGeom prst="rect">
            <a:avLst/>
          </a:prstGeom>
          <a:no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段层</a:t>
            </a:r>
          </a:p>
        </p:txBody>
      </p:sp>
      <p:sp>
        <p:nvSpPr>
          <p:cNvPr id="124969" name="Line 48"/>
          <p:cNvSpPr>
            <a:spLocks noChangeShapeType="1"/>
          </p:cNvSpPr>
          <p:nvPr/>
        </p:nvSpPr>
        <p:spPr bwMode="auto">
          <a:xfrm>
            <a:off x="946150" y="2225675"/>
            <a:ext cx="990600" cy="0"/>
          </a:xfrm>
          <a:prstGeom prst="line">
            <a:avLst/>
          </a:prstGeom>
          <a:noFill/>
          <a:ln w="19050">
            <a:solidFill>
              <a:srgbClr val="333399"/>
            </a:solidFill>
            <a:round/>
            <a:headEnd/>
            <a:tailEnd/>
          </a:ln>
        </p:spPr>
        <p:txBody>
          <a:bodyPr/>
          <a:lstStyle/>
          <a:p>
            <a:endParaRPr lang="zh-CN" altLang="en-US"/>
          </a:p>
        </p:txBody>
      </p:sp>
      <p:sp>
        <p:nvSpPr>
          <p:cNvPr id="167985" name="Rectangle 49"/>
          <p:cNvSpPr>
            <a:spLocks noChangeArrowheads="1"/>
          </p:cNvSpPr>
          <p:nvPr/>
        </p:nvSpPr>
        <p:spPr bwMode="auto">
          <a:xfrm>
            <a:off x="107950" y="1844675"/>
            <a:ext cx="838200" cy="10668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defRPr/>
            </a:pPr>
            <a:r>
              <a:rPr kumimoji="1" lang="en-US" altLang="zh-CN" sz="1800">
                <a:latin typeface="Arial" pitchFamily="34" charset="0"/>
                <a:ea typeface="黑体" pitchFamily="49" charset="-122"/>
              </a:rPr>
              <a:t>SDH</a:t>
            </a:r>
          </a:p>
          <a:p>
            <a:pPr>
              <a:defRPr/>
            </a:pPr>
            <a:r>
              <a:rPr kumimoji="1" lang="zh-CN" altLang="en-US" sz="1800">
                <a:latin typeface="Arial" pitchFamily="34" charset="0"/>
                <a:ea typeface="黑体" pitchFamily="49" charset="-122"/>
              </a:rPr>
              <a:t>终端</a:t>
            </a:r>
          </a:p>
        </p:txBody>
      </p:sp>
      <p:sp>
        <p:nvSpPr>
          <p:cNvPr id="167986" name="Rectangle 50"/>
          <p:cNvSpPr>
            <a:spLocks noChangeArrowheads="1"/>
          </p:cNvSpPr>
          <p:nvPr/>
        </p:nvSpPr>
        <p:spPr bwMode="auto">
          <a:xfrm>
            <a:off x="8108950" y="1844675"/>
            <a:ext cx="838200" cy="10668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defRPr/>
            </a:pPr>
            <a:r>
              <a:rPr kumimoji="1" lang="en-US" altLang="zh-CN" sz="1800">
                <a:latin typeface="Arial" pitchFamily="34" charset="0"/>
                <a:ea typeface="黑体" pitchFamily="49" charset="-122"/>
              </a:rPr>
              <a:t>SDH</a:t>
            </a:r>
          </a:p>
          <a:p>
            <a:pPr>
              <a:defRPr/>
            </a:pPr>
            <a:r>
              <a:rPr kumimoji="1" lang="zh-CN" altLang="en-US" sz="1800">
                <a:latin typeface="Arial" pitchFamily="34" charset="0"/>
                <a:ea typeface="黑体" pitchFamily="49" charset="-122"/>
              </a:rPr>
              <a:t>终端</a:t>
            </a:r>
          </a:p>
        </p:txBody>
      </p:sp>
      <p:sp>
        <p:nvSpPr>
          <p:cNvPr id="167987" name="Rectangle 51"/>
          <p:cNvSpPr>
            <a:spLocks noChangeArrowheads="1"/>
          </p:cNvSpPr>
          <p:nvPr/>
        </p:nvSpPr>
        <p:spPr bwMode="auto">
          <a:xfrm>
            <a:off x="1936750" y="2073275"/>
            <a:ext cx="762000" cy="7620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lnSpc>
                <a:spcPct val="85000"/>
              </a:lnSpc>
              <a:defRPr/>
            </a:pPr>
            <a:r>
              <a:rPr kumimoji="1" lang="zh-CN" altLang="en-US" sz="1800">
                <a:latin typeface="Arial" pitchFamily="34" charset="0"/>
                <a:ea typeface="黑体" pitchFamily="49" charset="-122"/>
              </a:rPr>
              <a:t>复用器</a:t>
            </a:r>
          </a:p>
          <a:p>
            <a:pPr>
              <a:lnSpc>
                <a:spcPct val="85000"/>
              </a:lnSpc>
              <a:defRPr/>
            </a:pPr>
            <a:r>
              <a:rPr kumimoji="1" lang="zh-CN" altLang="en-US" sz="1800">
                <a:latin typeface="Arial" pitchFamily="34" charset="0"/>
                <a:ea typeface="黑体" pitchFamily="49" charset="-122"/>
              </a:rPr>
              <a:t>或</a:t>
            </a:r>
          </a:p>
          <a:p>
            <a:pPr>
              <a:lnSpc>
                <a:spcPct val="85000"/>
              </a:lnSpc>
              <a:defRPr/>
            </a:pPr>
            <a:r>
              <a:rPr kumimoji="1" lang="zh-CN" altLang="en-US" sz="1800">
                <a:latin typeface="Arial" pitchFamily="34" charset="0"/>
                <a:ea typeface="黑体" pitchFamily="49" charset="-122"/>
              </a:rPr>
              <a:t>分用器</a:t>
            </a:r>
          </a:p>
        </p:txBody>
      </p:sp>
      <p:sp>
        <p:nvSpPr>
          <p:cNvPr id="167988" name="Rectangle 52"/>
          <p:cNvSpPr>
            <a:spLocks noChangeArrowheads="1"/>
          </p:cNvSpPr>
          <p:nvPr/>
        </p:nvSpPr>
        <p:spPr bwMode="auto">
          <a:xfrm>
            <a:off x="6356350" y="2073275"/>
            <a:ext cx="762000" cy="7620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lnSpc>
                <a:spcPct val="85000"/>
              </a:lnSpc>
              <a:defRPr/>
            </a:pPr>
            <a:r>
              <a:rPr kumimoji="1" lang="zh-CN" altLang="en-US" sz="1800">
                <a:latin typeface="Arial" pitchFamily="34" charset="0"/>
                <a:ea typeface="黑体" pitchFamily="49" charset="-122"/>
              </a:rPr>
              <a:t>复用器</a:t>
            </a:r>
          </a:p>
          <a:p>
            <a:pPr>
              <a:lnSpc>
                <a:spcPct val="85000"/>
              </a:lnSpc>
              <a:defRPr/>
            </a:pPr>
            <a:r>
              <a:rPr kumimoji="1" lang="zh-CN" altLang="en-US" sz="1800">
                <a:latin typeface="Arial" pitchFamily="34" charset="0"/>
                <a:ea typeface="黑体" pitchFamily="49" charset="-122"/>
              </a:rPr>
              <a:t>或</a:t>
            </a:r>
          </a:p>
          <a:p>
            <a:pPr>
              <a:lnSpc>
                <a:spcPct val="85000"/>
              </a:lnSpc>
              <a:defRPr/>
            </a:pPr>
            <a:r>
              <a:rPr kumimoji="1" lang="zh-CN" altLang="en-US" sz="1800">
                <a:latin typeface="Arial" pitchFamily="34" charset="0"/>
                <a:ea typeface="黑体" pitchFamily="49" charset="-122"/>
              </a:rPr>
              <a:t>分用器</a:t>
            </a:r>
          </a:p>
        </p:txBody>
      </p:sp>
      <p:sp>
        <p:nvSpPr>
          <p:cNvPr id="167989" name="Rectangle 53"/>
          <p:cNvSpPr>
            <a:spLocks noChangeArrowheads="1"/>
          </p:cNvSpPr>
          <p:nvPr/>
        </p:nvSpPr>
        <p:spPr bwMode="auto">
          <a:xfrm>
            <a:off x="3384550" y="2225675"/>
            <a:ext cx="762000" cy="3810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defRPr/>
            </a:pPr>
            <a:r>
              <a:rPr kumimoji="1" lang="zh-CN" altLang="en-US" sz="1800">
                <a:latin typeface="Arial" pitchFamily="34" charset="0"/>
                <a:ea typeface="黑体" pitchFamily="49" charset="-122"/>
              </a:rPr>
              <a:t>转发器</a:t>
            </a:r>
          </a:p>
        </p:txBody>
      </p:sp>
      <p:sp>
        <p:nvSpPr>
          <p:cNvPr id="167990" name="Rectangle 54"/>
          <p:cNvSpPr>
            <a:spLocks noChangeArrowheads="1"/>
          </p:cNvSpPr>
          <p:nvPr/>
        </p:nvSpPr>
        <p:spPr bwMode="auto">
          <a:xfrm>
            <a:off x="4908550" y="2225675"/>
            <a:ext cx="762000" cy="381000"/>
          </a:xfrm>
          <a:prstGeom prst="rect">
            <a:avLst/>
          </a:prstGeom>
          <a:solidFill>
            <a:srgbClr val="CCECFF"/>
          </a:solidFill>
          <a:ln w="19050">
            <a:solidFill>
              <a:srgbClr val="333399"/>
            </a:solidFill>
            <a:miter lim="800000"/>
            <a:headEnd/>
            <a:tailEnd/>
          </a:ln>
          <a:effectLst>
            <a:outerShdw dist="35921" dir="2700000" algn="ctr" rotWithShape="0">
              <a:schemeClr val="bg2"/>
            </a:outerShdw>
          </a:effectLst>
        </p:spPr>
        <p:txBody>
          <a:bodyPr wrap="none" anchor="ctr"/>
          <a:lstStyle/>
          <a:p>
            <a:pPr>
              <a:defRPr/>
            </a:pPr>
            <a:r>
              <a:rPr kumimoji="1" lang="zh-CN" altLang="en-US" sz="1800">
                <a:latin typeface="Arial" pitchFamily="34" charset="0"/>
                <a:ea typeface="黑体" pitchFamily="49" charset="-122"/>
              </a:rPr>
              <a:t>转发器</a:t>
            </a:r>
          </a:p>
        </p:txBody>
      </p:sp>
      <p:sp>
        <p:nvSpPr>
          <p:cNvPr id="124976" name="Line 55"/>
          <p:cNvSpPr>
            <a:spLocks noChangeShapeType="1"/>
          </p:cNvSpPr>
          <p:nvPr/>
        </p:nvSpPr>
        <p:spPr bwMode="auto">
          <a:xfrm>
            <a:off x="2698750" y="2416175"/>
            <a:ext cx="685800" cy="0"/>
          </a:xfrm>
          <a:prstGeom prst="line">
            <a:avLst/>
          </a:prstGeom>
          <a:noFill/>
          <a:ln w="28575">
            <a:solidFill>
              <a:srgbClr val="333399"/>
            </a:solidFill>
            <a:round/>
            <a:headEnd/>
            <a:tailEnd/>
          </a:ln>
        </p:spPr>
        <p:txBody>
          <a:bodyPr/>
          <a:lstStyle/>
          <a:p>
            <a:endParaRPr lang="zh-CN" altLang="en-US"/>
          </a:p>
        </p:txBody>
      </p:sp>
      <p:sp>
        <p:nvSpPr>
          <p:cNvPr id="124977" name="Line 56"/>
          <p:cNvSpPr>
            <a:spLocks noChangeShapeType="1"/>
          </p:cNvSpPr>
          <p:nvPr/>
        </p:nvSpPr>
        <p:spPr bwMode="auto">
          <a:xfrm flipV="1">
            <a:off x="4146550" y="2416175"/>
            <a:ext cx="762000" cy="0"/>
          </a:xfrm>
          <a:prstGeom prst="line">
            <a:avLst/>
          </a:prstGeom>
          <a:noFill/>
          <a:ln w="28575">
            <a:solidFill>
              <a:srgbClr val="333399"/>
            </a:solidFill>
            <a:round/>
            <a:headEnd/>
            <a:tailEnd/>
          </a:ln>
        </p:spPr>
        <p:txBody>
          <a:bodyPr/>
          <a:lstStyle/>
          <a:p>
            <a:endParaRPr lang="zh-CN" altLang="en-US"/>
          </a:p>
        </p:txBody>
      </p:sp>
      <p:sp>
        <p:nvSpPr>
          <p:cNvPr id="124978" name="Line 57"/>
          <p:cNvSpPr>
            <a:spLocks noChangeShapeType="1"/>
          </p:cNvSpPr>
          <p:nvPr/>
        </p:nvSpPr>
        <p:spPr bwMode="auto">
          <a:xfrm>
            <a:off x="5670550" y="2416175"/>
            <a:ext cx="685800" cy="0"/>
          </a:xfrm>
          <a:prstGeom prst="line">
            <a:avLst/>
          </a:prstGeom>
          <a:noFill/>
          <a:ln w="28575">
            <a:solidFill>
              <a:srgbClr val="333399"/>
            </a:solidFill>
            <a:round/>
            <a:headEnd/>
            <a:tailEnd/>
          </a:ln>
        </p:spPr>
        <p:txBody>
          <a:bodyPr/>
          <a:lstStyle/>
          <a:p>
            <a:endParaRPr lang="zh-CN" altLang="en-US"/>
          </a:p>
        </p:txBody>
      </p:sp>
      <p:sp>
        <p:nvSpPr>
          <p:cNvPr id="124979" name="Line 58"/>
          <p:cNvSpPr>
            <a:spLocks noChangeShapeType="1"/>
          </p:cNvSpPr>
          <p:nvPr/>
        </p:nvSpPr>
        <p:spPr bwMode="auto">
          <a:xfrm>
            <a:off x="1555750" y="2378075"/>
            <a:ext cx="381000" cy="0"/>
          </a:xfrm>
          <a:prstGeom prst="line">
            <a:avLst/>
          </a:prstGeom>
          <a:noFill/>
          <a:ln w="19050">
            <a:solidFill>
              <a:srgbClr val="333399"/>
            </a:solidFill>
            <a:round/>
            <a:headEnd/>
            <a:tailEnd/>
          </a:ln>
        </p:spPr>
        <p:txBody>
          <a:bodyPr/>
          <a:lstStyle/>
          <a:p>
            <a:endParaRPr lang="zh-CN" altLang="en-US"/>
          </a:p>
        </p:txBody>
      </p:sp>
      <p:sp>
        <p:nvSpPr>
          <p:cNvPr id="124980" name="Line 59"/>
          <p:cNvSpPr>
            <a:spLocks noChangeShapeType="1"/>
          </p:cNvSpPr>
          <p:nvPr/>
        </p:nvSpPr>
        <p:spPr bwMode="auto">
          <a:xfrm>
            <a:off x="1555750" y="2530475"/>
            <a:ext cx="381000" cy="0"/>
          </a:xfrm>
          <a:prstGeom prst="line">
            <a:avLst/>
          </a:prstGeom>
          <a:noFill/>
          <a:ln w="19050">
            <a:solidFill>
              <a:srgbClr val="333399"/>
            </a:solidFill>
            <a:round/>
            <a:headEnd/>
            <a:tailEnd/>
          </a:ln>
        </p:spPr>
        <p:txBody>
          <a:bodyPr/>
          <a:lstStyle/>
          <a:p>
            <a:endParaRPr lang="zh-CN" altLang="en-US"/>
          </a:p>
        </p:txBody>
      </p:sp>
      <p:sp>
        <p:nvSpPr>
          <p:cNvPr id="124981" name="Line 60"/>
          <p:cNvSpPr>
            <a:spLocks noChangeShapeType="1"/>
          </p:cNvSpPr>
          <p:nvPr/>
        </p:nvSpPr>
        <p:spPr bwMode="auto">
          <a:xfrm>
            <a:off x="1555750" y="2682875"/>
            <a:ext cx="381000" cy="0"/>
          </a:xfrm>
          <a:prstGeom prst="line">
            <a:avLst/>
          </a:prstGeom>
          <a:noFill/>
          <a:ln w="19050">
            <a:solidFill>
              <a:srgbClr val="333399"/>
            </a:solidFill>
            <a:round/>
            <a:headEnd/>
            <a:tailEnd/>
          </a:ln>
        </p:spPr>
        <p:txBody>
          <a:bodyPr/>
          <a:lstStyle/>
          <a:p>
            <a:endParaRPr lang="zh-CN" altLang="en-US"/>
          </a:p>
        </p:txBody>
      </p:sp>
      <p:sp>
        <p:nvSpPr>
          <p:cNvPr id="124982" name="Line 61"/>
          <p:cNvSpPr>
            <a:spLocks noChangeShapeType="1"/>
          </p:cNvSpPr>
          <p:nvPr/>
        </p:nvSpPr>
        <p:spPr bwMode="auto">
          <a:xfrm>
            <a:off x="7118350" y="2225675"/>
            <a:ext cx="990600" cy="0"/>
          </a:xfrm>
          <a:prstGeom prst="line">
            <a:avLst/>
          </a:prstGeom>
          <a:noFill/>
          <a:ln w="19050">
            <a:solidFill>
              <a:srgbClr val="333399"/>
            </a:solidFill>
            <a:round/>
            <a:headEnd/>
            <a:tailEnd/>
          </a:ln>
        </p:spPr>
        <p:txBody>
          <a:bodyPr/>
          <a:lstStyle/>
          <a:p>
            <a:endParaRPr lang="zh-CN" altLang="en-US"/>
          </a:p>
        </p:txBody>
      </p:sp>
      <p:sp>
        <p:nvSpPr>
          <p:cNvPr id="124983" name="Line 62"/>
          <p:cNvSpPr>
            <a:spLocks noChangeShapeType="1"/>
          </p:cNvSpPr>
          <p:nvPr/>
        </p:nvSpPr>
        <p:spPr bwMode="auto">
          <a:xfrm>
            <a:off x="7118350" y="2378075"/>
            <a:ext cx="381000" cy="0"/>
          </a:xfrm>
          <a:prstGeom prst="line">
            <a:avLst/>
          </a:prstGeom>
          <a:noFill/>
          <a:ln w="19050">
            <a:solidFill>
              <a:srgbClr val="333399"/>
            </a:solidFill>
            <a:round/>
            <a:headEnd/>
            <a:tailEnd/>
          </a:ln>
        </p:spPr>
        <p:txBody>
          <a:bodyPr/>
          <a:lstStyle/>
          <a:p>
            <a:endParaRPr lang="zh-CN" altLang="en-US"/>
          </a:p>
        </p:txBody>
      </p:sp>
      <p:sp>
        <p:nvSpPr>
          <p:cNvPr id="124984" name="Line 63"/>
          <p:cNvSpPr>
            <a:spLocks noChangeShapeType="1"/>
          </p:cNvSpPr>
          <p:nvPr/>
        </p:nvSpPr>
        <p:spPr bwMode="auto">
          <a:xfrm>
            <a:off x="7118350" y="2530475"/>
            <a:ext cx="381000" cy="0"/>
          </a:xfrm>
          <a:prstGeom prst="line">
            <a:avLst/>
          </a:prstGeom>
          <a:noFill/>
          <a:ln w="19050">
            <a:solidFill>
              <a:srgbClr val="333399"/>
            </a:solidFill>
            <a:round/>
            <a:headEnd/>
            <a:tailEnd/>
          </a:ln>
        </p:spPr>
        <p:txBody>
          <a:bodyPr/>
          <a:lstStyle/>
          <a:p>
            <a:endParaRPr lang="zh-CN" altLang="en-US"/>
          </a:p>
        </p:txBody>
      </p:sp>
      <p:sp>
        <p:nvSpPr>
          <p:cNvPr id="124985" name="Line 64"/>
          <p:cNvSpPr>
            <a:spLocks noChangeShapeType="1"/>
          </p:cNvSpPr>
          <p:nvPr/>
        </p:nvSpPr>
        <p:spPr bwMode="auto">
          <a:xfrm>
            <a:off x="7118350" y="2682875"/>
            <a:ext cx="381000" cy="0"/>
          </a:xfrm>
          <a:prstGeom prst="line">
            <a:avLst/>
          </a:prstGeom>
          <a:noFill/>
          <a:ln w="19050">
            <a:solidFill>
              <a:srgbClr val="333399"/>
            </a:solidFill>
            <a:round/>
            <a:headEnd/>
            <a:tailEnd/>
          </a:ln>
        </p:spPr>
        <p:txBody>
          <a:bodyPr/>
          <a:lstStyle/>
          <a:p>
            <a:endParaRPr lang="zh-CN" altLang="en-US"/>
          </a:p>
        </p:txBody>
      </p:sp>
      <p:sp>
        <p:nvSpPr>
          <p:cNvPr id="124986" name="Line 65"/>
          <p:cNvSpPr>
            <a:spLocks noChangeShapeType="1"/>
          </p:cNvSpPr>
          <p:nvPr/>
        </p:nvSpPr>
        <p:spPr bwMode="auto">
          <a:xfrm>
            <a:off x="5213350" y="3019425"/>
            <a:ext cx="1143000" cy="0"/>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124987" name="Line 66"/>
          <p:cNvSpPr>
            <a:spLocks noChangeShapeType="1"/>
          </p:cNvSpPr>
          <p:nvPr/>
        </p:nvSpPr>
        <p:spPr bwMode="auto">
          <a:xfrm>
            <a:off x="2774950" y="3019425"/>
            <a:ext cx="1143000" cy="0"/>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124988" name="Line 67"/>
          <p:cNvSpPr>
            <a:spLocks noChangeShapeType="1"/>
          </p:cNvSpPr>
          <p:nvPr/>
        </p:nvSpPr>
        <p:spPr bwMode="auto">
          <a:xfrm>
            <a:off x="3994150" y="3019425"/>
            <a:ext cx="1143000" cy="0"/>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124989" name="Text Box 68"/>
          <p:cNvSpPr txBox="1">
            <a:spLocks noChangeArrowheads="1"/>
          </p:cNvSpPr>
          <p:nvPr/>
        </p:nvSpPr>
        <p:spPr bwMode="auto">
          <a:xfrm>
            <a:off x="3155950" y="2808288"/>
            <a:ext cx="412750" cy="366712"/>
          </a:xfrm>
          <a:prstGeom prst="rect">
            <a:avLst/>
          </a:prstGeom>
          <a:solidFill>
            <a:schemeClr val="bg1"/>
          </a:solidFill>
          <a:ln w="9525">
            <a:noFill/>
            <a:miter lim="800000"/>
            <a:headEnd/>
            <a:tailEnd/>
          </a:ln>
        </p:spPr>
        <p:txBody>
          <a:bodyPr wrap="none">
            <a:spAutoFit/>
          </a:bodyPr>
          <a:lstStyle/>
          <a:p>
            <a:pPr algn="l"/>
            <a:r>
              <a:rPr kumimoji="1" lang="zh-CN" altLang="en-US" sz="1800" dirty="0">
                <a:latin typeface="Arial" pitchFamily="34" charset="0"/>
                <a:ea typeface="黑体" pitchFamily="49" charset="-122"/>
              </a:rPr>
              <a:t>段</a:t>
            </a:r>
          </a:p>
        </p:txBody>
      </p:sp>
      <p:sp>
        <p:nvSpPr>
          <p:cNvPr id="124990" name="Text Box 69"/>
          <p:cNvSpPr txBox="1">
            <a:spLocks noChangeArrowheads="1"/>
          </p:cNvSpPr>
          <p:nvPr/>
        </p:nvSpPr>
        <p:spPr bwMode="auto">
          <a:xfrm>
            <a:off x="4368800" y="2808288"/>
            <a:ext cx="412750" cy="366712"/>
          </a:xfrm>
          <a:prstGeom prst="rect">
            <a:avLst/>
          </a:prstGeom>
          <a:solidFill>
            <a:schemeClr val="bg1"/>
          </a:solidFill>
          <a:ln w="9525">
            <a:noFill/>
            <a:miter lim="800000"/>
            <a:headEnd/>
            <a:tailEnd/>
          </a:ln>
        </p:spPr>
        <p:txBody>
          <a:bodyPr wrap="none">
            <a:spAutoFit/>
          </a:bodyPr>
          <a:lstStyle/>
          <a:p>
            <a:pPr algn="l"/>
            <a:r>
              <a:rPr kumimoji="1" lang="zh-CN" altLang="en-US" sz="1800" dirty="0">
                <a:latin typeface="Arial" pitchFamily="34" charset="0"/>
                <a:ea typeface="黑体" pitchFamily="49" charset="-122"/>
              </a:rPr>
              <a:t>段</a:t>
            </a:r>
          </a:p>
        </p:txBody>
      </p:sp>
      <p:sp>
        <p:nvSpPr>
          <p:cNvPr id="124991" name="Text Box 70"/>
          <p:cNvSpPr txBox="1">
            <a:spLocks noChangeArrowheads="1"/>
          </p:cNvSpPr>
          <p:nvPr/>
        </p:nvSpPr>
        <p:spPr bwMode="auto">
          <a:xfrm>
            <a:off x="5581650" y="2808288"/>
            <a:ext cx="412750" cy="366712"/>
          </a:xfrm>
          <a:prstGeom prst="rect">
            <a:avLst/>
          </a:prstGeom>
          <a:solidFill>
            <a:schemeClr val="bg1"/>
          </a:solidFill>
          <a:ln w="9525">
            <a:noFill/>
            <a:miter lim="800000"/>
            <a:headEnd/>
            <a:tailEnd/>
          </a:ln>
        </p:spPr>
        <p:txBody>
          <a:bodyPr wrap="none">
            <a:spAutoFit/>
          </a:bodyPr>
          <a:lstStyle/>
          <a:p>
            <a:pPr algn="l"/>
            <a:r>
              <a:rPr kumimoji="1" lang="zh-CN" altLang="en-US" sz="1800">
                <a:latin typeface="Arial" pitchFamily="34" charset="0"/>
                <a:ea typeface="黑体" pitchFamily="49" charset="-122"/>
              </a:rPr>
              <a:t>段</a:t>
            </a:r>
          </a:p>
        </p:txBody>
      </p:sp>
      <p:sp>
        <p:nvSpPr>
          <p:cNvPr id="124992" name="Text Box 71"/>
          <p:cNvSpPr txBox="1">
            <a:spLocks noChangeArrowheads="1"/>
          </p:cNvSpPr>
          <p:nvPr/>
        </p:nvSpPr>
        <p:spPr bwMode="auto">
          <a:xfrm>
            <a:off x="3851275" y="3676650"/>
            <a:ext cx="1301750" cy="366713"/>
          </a:xfrm>
          <a:prstGeom prst="rect">
            <a:avLst/>
          </a:prstGeom>
          <a:solidFill>
            <a:schemeClr val="bg1"/>
          </a:solidFill>
          <a:ln w="9525">
            <a:noFill/>
            <a:miter lim="800000"/>
            <a:headEnd/>
            <a:tailEnd/>
          </a:ln>
        </p:spPr>
        <p:txBody>
          <a:bodyPr wrap="none">
            <a:spAutoFit/>
          </a:bodyPr>
          <a:lstStyle/>
          <a:p>
            <a:pPr algn="l"/>
            <a:r>
              <a:rPr kumimoji="1" lang="zh-CN" altLang="en-US" sz="1800" dirty="0">
                <a:latin typeface="Arial" pitchFamily="34" charset="0"/>
                <a:ea typeface="黑体" pitchFamily="49" charset="-122"/>
              </a:rPr>
              <a:t>路径 </a:t>
            </a:r>
            <a:r>
              <a:rPr kumimoji="1" lang="en-US" altLang="zh-CN" sz="1800" dirty="0">
                <a:latin typeface="Arial" pitchFamily="34" charset="0"/>
                <a:ea typeface="黑体" pitchFamily="49" charset="-122"/>
              </a:rPr>
              <a:t>(path)</a:t>
            </a:r>
          </a:p>
        </p:txBody>
      </p:sp>
      <p:sp>
        <p:nvSpPr>
          <p:cNvPr id="124993" name="Line 72"/>
          <p:cNvSpPr>
            <a:spLocks noChangeShapeType="1"/>
          </p:cNvSpPr>
          <p:nvPr/>
        </p:nvSpPr>
        <p:spPr bwMode="auto">
          <a:xfrm>
            <a:off x="7118350" y="5060950"/>
            <a:ext cx="1003300" cy="1270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4" name="Line 73"/>
          <p:cNvSpPr>
            <a:spLocks noChangeShapeType="1"/>
          </p:cNvSpPr>
          <p:nvPr/>
        </p:nvSpPr>
        <p:spPr bwMode="auto">
          <a:xfrm>
            <a:off x="7118350" y="4756150"/>
            <a:ext cx="1003300" cy="1270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5" name="Line 74"/>
          <p:cNvSpPr>
            <a:spLocks noChangeShapeType="1"/>
          </p:cNvSpPr>
          <p:nvPr/>
        </p:nvSpPr>
        <p:spPr bwMode="auto">
          <a:xfrm>
            <a:off x="946150" y="4743450"/>
            <a:ext cx="1003300" cy="1270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6" name="Line 75"/>
          <p:cNvSpPr>
            <a:spLocks noChangeShapeType="1"/>
          </p:cNvSpPr>
          <p:nvPr/>
        </p:nvSpPr>
        <p:spPr bwMode="auto">
          <a:xfrm>
            <a:off x="4146550" y="5060950"/>
            <a:ext cx="7620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7" name="Line 76"/>
          <p:cNvSpPr>
            <a:spLocks noChangeShapeType="1"/>
          </p:cNvSpPr>
          <p:nvPr/>
        </p:nvSpPr>
        <p:spPr bwMode="auto">
          <a:xfrm>
            <a:off x="946150" y="5060950"/>
            <a:ext cx="1003300" cy="1270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8" name="Line 77"/>
          <p:cNvSpPr>
            <a:spLocks noChangeShapeType="1"/>
          </p:cNvSpPr>
          <p:nvPr/>
        </p:nvSpPr>
        <p:spPr bwMode="auto">
          <a:xfrm>
            <a:off x="946150" y="5378450"/>
            <a:ext cx="1003300" cy="1270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4999" name="Line 78"/>
          <p:cNvSpPr>
            <a:spLocks noChangeShapeType="1"/>
          </p:cNvSpPr>
          <p:nvPr/>
        </p:nvSpPr>
        <p:spPr bwMode="auto">
          <a:xfrm flipV="1">
            <a:off x="2698750" y="5060950"/>
            <a:ext cx="6858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5000" name="Line 79"/>
          <p:cNvSpPr>
            <a:spLocks noChangeShapeType="1"/>
          </p:cNvSpPr>
          <p:nvPr/>
        </p:nvSpPr>
        <p:spPr bwMode="auto">
          <a:xfrm>
            <a:off x="5670550" y="5365750"/>
            <a:ext cx="6858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5001" name="Line 80"/>
          <p:cNvSpPr>
            <a:spLocks noChangeShapeType="1"/>
          </p:cNvSpPr>
          <p:nvPr/>
        </p:nvSpPr>
        <p:spPr bwMode="auto">
          <a:xfrm>
            <a:off x="5670550" y="5060950"/>
            <a:ext cx="685800" cy="0"/>
          </a:xfrm>
          <a:prstGeom prst="line">
            <a:avLst/>
          </a:prstGeom>
          <a:noFill/>
          <a:ln w="28575">
            <a:solidFill>
              <a:srgbClr val="333399"/>
            </a:solidFill>
            <a:prstDash val="dash"/>
            <a:round/>
            <a:headEnd type="triangle" w="sm" len="lg"/>
            <a:tailEnd type="triangle" w="sm" len="lg"/>
          </a:ln>
        </p:spPr>
        <p:txBody>
          <a:bodyPr wrap="none" anchor="ctr"/>
          <a:lstStyle/>
          <a:p>
            <a:endParaRPr lang="zh-CN" altLang="en-US"/>
          </a:p>
        </p:txBody>
      </p:sp>
      <p:sp>
        <p:nvSpPr>
          <p:cNvPr id="125002" name="Line 81"/>
          <p:cNvSpPr>
            <a:spLocks noChangeShapeType="1"/>
          </p:cNvSpPr>
          <p:nvPr/>
        </p:nvSpPr>
        <p:spPr bwMode="auto">
          <a:xfrm>
            <a:off x="8108950" y="5213350"/>
            <a:ext cx="838200" cy="0"/>
          </a:xfrm>
          <a:prstGeom prst="line">
            <a:avLst/>
          </a:prstGeom>
          <a:noFill/>
          <a:ln w="9525">
            <a:solidFill>
              <a:schemeClr val="tx1"/>
            </a:solidFill>
            <a:round/>
            <a:headEnd/>
            <a:tailEnd/>
          </a:ln>
        </p:spPr>
        <p:txBody>
          <a:bodyPr/>
          <a:lstStyle/>
          <a:p>
            <a:endParaRPr lang="zh-CN" altLang="en-US"/>
          </a:p>
        </p:txBody>
      </p:sp>
      <p:sp>
        <p:nvSpPr>
          <p:cNvPr id="125003" name="Line 82"/>
          <p:cNvSpPr>
            <a:spLocks noChangeShapeType="1"/>
          </p:cNvSpPr>
          <p:nvPr/>
        </p:nvSpPr>
        <p:spPr bwMode="auto">
          <a:xfrm>
            <a:off x="107950" y="5213350"/>
            <a:ext cx="838200" cy="0"/>
          </a:xfrm>
          <a:prstGeom prst="line">
            <a:avLst/>
          </a:prstGeom>
          <a:noFill/>
          <a:ln w="9525">
            <a:solidFill>
              <a:schemeClr val="tx1"/>
            </a:solidFill>
            <a:round/>
            <a:headEnd/>
            <a:tailEnd/>
          </a:ln>
        </p:spPr>
        <p:txBody>
          <a:bodyPr/>
          <a:lstStyle/>
          <a:p>
            <a:endParaRPr lang="zh-CN" altLang="en-US"/>
          </a:p>
        </p:txBody>
      </p:sp>
      <p:sp>
        <p:nvSpPr>
          <p:cNvPr id="125004" name="Line 83"/>
          <p:cNvSpPr>
            <a:spLocks noChangeShapeType="1"/>
          </p:cNvSpPr>
          <p:nvPr/>
        </p:nvSpPr>
        <p:spPr bwMode="auto">
          <a:xfrm>
            <a:off x="107950" y="4908550"/>
            <a:ext cx="838200" cy="0"/>
          </a:xfrm>
          <a:prstGeom prst="line">
            <a:avLst/>
          </a:prstGeom>
          <a:noFill/>
          <a:ln w="9525">
            <a:solidFill>
              <a:schemeClr val="tx1"/>
            </a:solidFill>
            <a:round/>
            <a:headEnd/>
            <a:tailEnd/>
          </a:ln>
        </p:spPr>
        <p:txBody>
          <a:bodyPr/>
          <a:lstStyle/>
          <a:p>
            <a:endParaRPr lang="zh-CN" altLang="en-US"/>
          </a:p>
        </p:txBody>
      </p:sp>
      <p:sp>
        <p:nvSpPr>
          <p:cNvPr id="125005" name="Line 84"/>
          <p:cNvSpPr>
            <a:spLocks noChangeShapeType="1"/>
          </p:cNvSpPr>
          <p:nvPr/>
        </p:nvSpPr>
        <p:spPr bwMode="auto">
          <a:xfrm>
            <a:off x="8108950" y="4908550"/>
            <a:ext cx="838200" cy="0"/>
          </a:xfrm>
          <a:prstGeom prst="line">
            <a:avLst/>
          </a:prstGeom>
          <a:noFill/>
          <a:ln w="9525">
            <a:solidFill>
              <a:schemeClr val="tx1"/>
            </a:solidFill>
            <a:round/>
            <a:headEnd/>
            <a:tailEnd/>
          </a:ln>
        </p:spPr>
        <p:txBody>
          <a:bodyPr/>
          <a:lstStyle/>
          <a:p>
            <a:endParaRPr lang="zh-CN" altLang="en-US"/>
          </a:p>
        </p:txBody>
      </p:sp>
      <p:sp>
        <p:nvSpPr>
          <p:cNvPr id="125006" name="Line 85"/>
          <p:cNvSpPr>
            <a:spLocks noChangeShapeType="1"/>
          </p:cNvSpPr>
          <p:nvPr/>
        </p:nvSpPr>
        <p:spPr bwMode="auto">
          <a:xfrm>
            <a:off x="107950" y="4603750"/>
            <a:ext cx="838200" cy="0"/>
          </a:xfrm>
          <a:prstGeom prst="line">
            <a:avLst/>
          </a:prstGeom>
          <a:noFill/>
          <a:ln w="9525">
            <a:solidFill>
              <a:schemeClr val="tx1"/>
            </a:solidFill>
            <a:round/>
            <a:headEnd/>
            <a:tailEnd/>
          </a:ln>
        </p:spPr>
        <p:txBody>
          <a:bodyPr/>
          <a:lstStyle/>
          <a:p>
            <a:endParaRPr lang="zh-CN" altLang="en-US"/>
          </a:p>
        </p:txBody>
      </p:sp>
      <p:sp>
        <p:nvSpPr>
          <p:cNvPr id="125007" name="Text Box 86"/>
          <p:cNvSpPr txBox="1">
            <a:spLocks noChangeArrowheads="1"/>
          </p:cNvSpPr>
          <p:nvPr/>
        </p:nvSpPr>
        <p:spPr bwMode="auto">
          <a:xfrm>
            <a:off x="2859088" y="3084513"/>
            <a:ext cx="1065212" cy="366712"/>
          </a:xfrm>
          <a:prstGeom prst="rect">
            <a:avLst/>
          </a:prstGeom>
          <a:noFill/>
          <a:ln w="9525">
            <a:noFill/>
            <a:miter lim="800000"/>
            <a:headEnd/>
            <a:tailEnd/>
          </a:ln>
        </p:spPr>
        <p:txBody>
          <a:bodyPr wrap="none">
            <a:spAutoFit/>
          </a:bodyPr>
          <a:lstStyle/>
          <a:p>
            <a:r>
              <a:rPr lang="en-US" altLang="zh-CN" sz="1800" dirty="0"/>
              <a:t>(section)</a:t>
            </a:r>
          </a:p>
        </p:txBody>
      </p:sp>
      <p:sp>
        <p:nvSpPr>
          <p:cNvPr id="125008" name="Text Box 87"/>
          <p:cNvSpPr txBox="1">
            <a:spLocks noChangeArrowheads="1"/>
          </p:cNvSpPr>
          <p:nvPr/>
        </p:nvSpPr>
        <p:spPr bwMode="auto">
          <a:xfrm>
            <a:off x="4011613" y="3062288"/>
            <a:ext cx="1065212" cy="366712"/>
          </a:xfrm>
          <a:prstGeom prst="rect">
            <a:avLst/>
          </a:prstGeom>
          <a:noFill/>
          <a:ln w="9525">
            <a:noFill/>
            <a:miter lim="800000"/>
            <a:headEnd/>
            <a:tailEnd/>
          </a:ln>
        </p:spPr>
        <p:txBody>
          <a:bodyPr wrap="none">
            <a:spAutoFit/>
          </a:bodyPr>
          <a:lstStyle/>
          <a:p>
            <a:r>
              <a:rPr lang="en-US" altLang="zh-CN" sz="1800" dirty="0"/>
              <a:t>(section)</a:t>
            </a:r>
          </a:p>
        </p:txBody>
      </p:sp>
      <p:sp>
        <p:nvSpPr>
          <p:cNvPr id="125009" name="Text Box 88"/>
          <p:cNvSpPr txBox="1">
            <a:spLocks noChangeArrowheads="1"/>
          </p:cNvSpPr>
          <p:nvPr/>
        </p:nvSpPr>
        <p:spPr bwMode="auto">
          <a:xfrm>
            <a:off x="5164138" y="3040063"/>
            <a:ext cx="1065212" cy="366712"/>
          </a:xfrm>
          <a:prstGeom prst="rect">
            <a:avLst/>
          </a:prstGeom>
          <a:noFill/>
          <a:ln w="9525">
            <a:noFill/>
            <a:miter lim="800000"/>
            <a:headEnd/>
            <a:tailEnd/>
          </a:ln>
        </p:spPr>
        <p:txBody>
          <a:bodyPr wrap="none">
            <a:spAutoFit/>
          </a:bodyPr>
          <a:lstStyle/>
          <a:p>
            <a:r>
              <a:rPr lang="en-US" altLang="zh-CN" sz="1800" dirty="0"/>
              <a:t>(section)</a:t>
            </a:r>
          </a:p>
        </p:txBody>
      </p:sp>
      <p:sp>
        <p:nvSpPr>
          <p:cNvPr id="125010" name="Rectangle 89"/>
          <p:cNvSpPr>
            <a:spLocks noGrp="1" noChangeArrowheads="1"/>
          </p:cNvSpPr>
          <p:nvPr>
            <p:ph type="title"/>
          </p:nvPr>
        </p:nvSpPr>
        <p:spPr/>
        <p:txBody>
          <a:bodyPr/>
          <a:lstStyle/>
          <a:p>
            <a:pPr eaLnBrk="1" hangingPunct="1"/>
            <a:r>
              <a:rPr lang="en-US" altLang="zh-CN" dirty="0"/>
              <a:t>SONET</a:t>
            </a:r>
            <a:r>
              <a:rPr lang="zh-CN" altLang="en-US" dirty="0"/>
              <a:t>的体系结构</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3"/>
          <p:cNvPicPr>
            <a:picLocks noChangeAspect="1" noChangeArrowheads="1"/>
          </p:cNvPicPr>
          <p:nvPr/>
        </p:nvPicPr>
        <p:blipFill>
          <a:blip r:embed="rId3" cstate="print"/>
          <a:srcRect/>
          <a:stretch>
            <a:fillRect/>
          </a:stretch>
        </p:blipFill>
        <p:spPr bwMode="auto">
          <a:xfrm>
            <a:off x="755650" y="1341438"/>
            <a:ext cx="7970838" cy="4792662"/>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mn-lt"/>
              </a:rPr>
              <a:t>Device-layer relationship in SONET</a:t>
            </a:r>
            <a:endParaRPr lang="zh-CN" altLang="en-US" dirty="0">
              <a:latin typeface="+mn-l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lstStyle/>
          <a:p>
            <a:endParaRPr lang="zh-CN" altLang="en-US"/>
          </a:p>
        </p:txBody>
      </p:sp>
      <p:sp>
        <p:nvSpPr>
          <p:cNvPr id="126979" name="Rectangle 5"/>
          <p:cNvSpPr>
            <a:spLocks noChangeArrowheads="1"/>
          </p:cNvSpPr>
          <p:nvPr/>
        </p:nvSpPr>
        <p:spPr bwMode="auto">
          <a:xfrm>
            <a:off x="0" y="3238500"/>
            <a:ext cx="9144000" cy="0"/>
          </a:xfrm>
          <a:prstGeom prst="rect">
            <a:avLst/>
          </a:prstGeom>
          <a:noFill/>
          <a:ln w="9525">
            <a:noFill/>
            <a:miter lim="800000"/>
            <a:headEnd/>
            <a:tailEnd/>
          </a:ln>
        </p:spPr>
        <p:txBody>
          <a:bodyPr wrap="none" anchor="ctr"/>
          <a:lstStyle/>
          <a:p>
            <a:endParaRPr lang="zh-CN" altLang="en-US"/>
          </a:p>
        </p:txBody>
      </p:sp>
      <p:sp>
        <p:nvSpPr>
          <p:cNvPr id="126980" name="Rectangle 6"/>
          <p:cNvSpPr>
            <a:spLocks noGrp="1" noChangeArrowheads="1"/>
          </p:cNvSpPr>
          <p:nvPr>
            <p:ph type="title"/>
          </p:nvPr>
        </p:nvSpPr>
        <p:spPr/>
        <p:txBody>
          <a:bodyPr/>
          <a:lstStyle/>
          <a:p>
            <a:pPr eaLnBrk="1" hangingPunct="1"/>
            <a:r>
              <a:rPr lang="en-US" altLang="zh-CN"/>
              <a:t>SONET </a:t>
            </a:r>
            <a:r>
              <a:rPr lang="zh-CN" altLang="en-US"/>
              <a:t>标准</a:t>
            </a:r>
          </a:p>
        </p:txBody>
      </p:sp>
      <p:sp>
        <p:nvSpPr>
          <p:cNvPr id="126981" name="Rectangle 7"/>
          <p:cNvSpPr>
            <a:spLocks noGrp="1" noChangeArrowheads="1"/>
          </p:cNvSpPr>
          <p:nvPr>
            <p:ph type="body" idx="1"/>
          </p:nvPr>
        </p:nvSpPr>
        <p:spPr/>
        <p:txBody>
          <a:bodyPr/>
          <a:lstStyle/>
          <a:p>
            <a:pPr eaLnBrk="1" hangingPunct="1"/>
            <a:r>
              <a:rPr lang="en-US" altLang="zh-CN" dirty="0"/>
              <a:t>SONET</a:t>
            </a:r>
            <a:r>
              <a:rPr lang="zh-CN" altLang="en-US" dirty="0"/>
              <a:t>标准定义了四个光接口层，可对应于</a:t>
            </a:r>
            <a:r>
              <a:rPr lang="en-US" altLang="zh-CN" dirty="0"/>
              <a:t>OSI</a:t>
            </a:r>
            <a:r>
              <a:rPr lang="zh-CN" altLang="en-US" dirty="0"/>
              <a:t>的物理层和数据链路层。</a:t>
            </a:r>
          </a:p>
          <a:p>
            <a:pPr eaLnBrk="1" hangingPunct="1"/>
            <a:endParaRPr lang="zh-CN" altLang="en-US" dirty="0"/>
          </a:p>
          <a:p>
            <a:pPr eaLnBrk="1" hangingPunct="1"/>
            <a:r>
              <a:rPr lang="zh-CN" altLang="en-US" dirty="0"/>
              <a:t>光子层 </a:t>
            </a:r>
            <a:r>
              <a:rPr lang="en-US" altLang="zh-CN" dirty="0"/>
              <a:t>(Photonic Layer)</a:t>
            </a:r>
          </a:p>
          <a:p>
            <a:pPr marL="514350" indent="-457200" eaLnBrk="1" hangingPunct="1">
              <a:buFont typeface="+mj-ea"/>
              <a:buAutoNum type="circleNumDbPlain"/>
            </a:pPr>
            <a:r>
              <a:rPr lang="zh-CN" altLang="en-US" dirty="0"/>
              <a:t>处理跨越光缆的比特传送，并负责</a:t>
            </a:r>
            <a:r>
              <a:rPr lang="zh-CN" altLang="en-US" dirty="0">
                <a:solidFill>
                  <a:srgbClr val="FF0000"/>
                </a:solidFill>
              </a:rPr>
              <a:t>进行</a:t>
            </a:r>
            <a:r>
              <a:rPr lang="zh-CN" altLang="en-US" dirty="0"/>
              <a:t>同步传送信号</a:t>
            </a:r>
            <a:r>
              <a:rPr lang="en-US" altLang="zh-CN" dirty="0"/>
              <a:t>STS</a:t>
            </a:r>
            <a:r>
              <a:rPr lang="zh-CN" altLang="en-US" dirty="0"/>
              <a:t>的</a:t>
            </a:r>
            <a:r>
              <a:rPr lang="zh-CN" altLang="en-US" dirty="0">
                <a:solidFill>
                  <a:srgbClr val="FF0000"/>
                </a:solidFill>
              </a:rPr>
              <a:t>电信号</a:t>
            </a:r>
            <a:r>
              <a:rPr lang="zh-CN" altLang="en-US" dirty="0"/>
              <a:t>和光载波</a:t>
            </a:r>
            <a:r>
              <a:rPr lang="en-US" altLang="zh-CN" dirty="0"/>
              <a:t>OC</a:t>
            </a:r>
            <a:r>
              <a:rPr lang="zh-CN" altLang="en-US" dirty="0"/>
              <a:t>的</a:t>
            </a:r>
            <a:r>
              <a:rPr lang="zh-CN" altLang="en-US" dirty="0">
                <a:solidFill>
                  <a:srgbClr val="FF0000"/>
                </a:solidFill>
              </a:rPr>
              <a:t>光信号</a:t>
            </a:r>
            <a:r>
              <a:rPr lang="zh-CN" altLang="en-US" dirty="0"/>
              <a:t>之间的</a:t>
            </a:r>
            <a:r>
              <a:rPr lang="zh-CN" altLang="en-US" dirty="0">
                <a:solidFill>
                  <a:srgbClr val="FF0000"/>
                </a:solidFill>
              </a:rPr>
              <a:t>转换</a:t>
            </a:r>
            <a:r>
              <a:rPr lang="zh-CN" altLang="en-US" dirty="0"/>
              <a:t>。</a:t>
            </a:r>
            <a:endParaRPr lang="en-US" altLang="zh-CN" dirty="0"/>
          </a:p>
          <a:p>
            <a:pPr marL="514350" indent="-457200" eaLnBrk="1" hangingPunct="1">
              <a:buFont typeface="+mj-ea"/>
              <a:buAutoNum type="circleNumDbPlain"/>
            </a:pPr>
            <a:endParaRPr lang="zh-CN" altLang="en-US" dirty="0"/>
          </a:p>
          <a:p>
            <a:pPr marL="514350" indent="-457200" eaLnBrk="1" hangingPunct="1">
              <a:buFont typeface="+mj-ea"/>
              <a:buAutoNum type="circleNumDbPlain"/>
            </a:pPr>
            <a:r>
              <a:rPr lang="zh-CN" altLang="en-US" dirty="0"/>
              <a:t>在此层由电光转换器进行通信。</a:t>
            </a:r>
          </a:p>
          <a:p>
            <a:pPr eaLnBrk="1" hangingPunct="1"/>
            <a:endParaRPr lang="zh-CN" altLang="en-US" dirty="0"/>
          </a:p>
          <a:p>
            <a:pPr eaLnBrk="1" hangingPunct="1"/>
            <a:r>
              <a:rPr lang="zh-CN" altLang="en-US" dirty="0"/>
              <a:t>段层</a:t>
            </a:r>
            <a:r>
              <a:rPr lang="en-US" altLang="zh-CN" dirty="0"/>
              <a:t>(Section Layer)</a:t>
            </a:r>
          </a:p>
          <a:p>
            <a:pPr marL="514350" indent="-457200" eaLnBrk="1" hangingPunct="1">
              <a:buFont typeface="+mj-ea"/>
              <a:buAutoNum type="circleNumDbPlain"/>
            </a:pPr>
            <a:r>
              <a:rPr lang="zh-CN" altLang="en-US" dirty="0"/>
              <a:t>在光缆上传送 </a:t>
            </a:r>
            <a:r>
              <a:rPr lang="en-US" altLang="zh-CN" dirty="0"/>
              <a:t>STS-N </a:t>
            </a:r>
            <a:r>
              <a:rPr lang="zh-CN" altLang="en-US" dirty="0"/>
              <a:t>帧，有成帧和差错检测功能。</a:t>
            </a:r>
          </a:p>
          <a:p>
            <a:pPr eaLnBrk="1" hangingPunct="1">
              <a:buFont typeface="Wingdings" pitchFamily="2" charset="2"/>
              <a:buChar char="ü"/>
            </a:pPr>
            <a:endParaRPr lang="en-US" altLang="zh-CN"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lstStyle/>
          <a:p>
            <a:endParaRPr lang="zh-CN" altLang="en-US"/>
          </a:p>
        </p:txBody>
      </p:sp>
      <p:sp>
        <p:nvSpPr>
          <p:cNvPr id="128003" name="Rectangle 5"/>
          <p:cNvSpPr>
            <a:spLocks noChangeArrowheads="1"/>
          </p:cNvSpPr>
          <p:nvPr/>
        </p:nvSpPr>
        <p:spPr bwMode="auto">
          <a:xfrm>
            <a:off x="0" y="3238500"/>
            <a:ext cx="9144000" cy="0"/>
          </a:xfrm>
          <a:prstGeom prst="rect">
            <a:avLst/>
          </a:prstGeom>
          <a:noFill/>
          <a:ln w="9525">
            <a:noFill/>
            <a:miter lim="800000"/>
            <a:headEnd/>
            <a:tailEnd/>
          </a:ln>
        </p:spPr>
        <p:txBody>
          <a:bodyPr wrap="none" anchor="ctr"/>
          <a:lstStyle/>
          <a:p>
            <a:endParaRPr lang="zh-CN" altLang="en-US"/>
          </a:p>
        </p:txBody>
      </p:sp>
      <p:sp>
        <p:nvSpPr>
          <p:cNvPr id="128004" name="Rectangle 6"/>
          <p:cNvSpPr>
            <a:spLocks noGrp="1" noChangeArrowheads="1"/>
          </p:cNvSpPr>
          <p:nvPr>
            <p:ph type="title"/>
          </p:nvPr>
        </p:nvSpPr>
        <p:spPr/>
        <p:txBody>
          <a:bodyPr/>
          <a:lstStyle/>
          <a:p>
            <a:pPr eaLnBrk="1" hangingPunct="1"/>
            <a:r>
              <a:rPr lang="en-US" altLang="zh-CN"/>
              <a:t>SONET </a:t>
            </a:r>
            <a:r>
              <a:rPr lang="zh-CN" altLang="en-US"/>
              <a:t>标准</a:t>
            </a:r>
          </a:p>
        </p:txBody>
      </p:sp>
      <p:sp>
        <p:nvSpPr>
          <p:cNvPr id="128005" name="Rectangle 7"/>
          <p:cNvSpPr>
            <a:spLocks noGrp="1" noChangeArrowheads="1"/>
          </p:cNvSpPr>
          <p:nvPr>
            <p:ph type="body" idx="1"/>
          </p:nvPr>
        </p:nvSpPr>
        <p:spPr>
          <a:xfrm>
            <a:off x="330200" y="1028700"/>
            <a:ext cx="8456642" cy="900102"/>
          </a:xfrm>
        </p:spPr>
        <p:txBody>
          <a:bodyPr/>
          <a:lstStyle/>
          <a:p>
            <a:pPr eaLnBrk="1" hangingPunct="1"/>
            <a:r>
              <a:rPr lang="zh-CN" altLang="en-US" dirty="0"/>
              <a:t>线路层 </a:t>
            </a:r>
            <a:r>
              <a:rPr lang="en-US" altLang="zh-CN" dirty="0"/>
              <a:t>(Line Layer)</a:t>
            </a:r>
          </a:p>
          <a:p>
            <a:pPr marL="457200" indent="-457200" eaLnBrk="1" hangingPunct="1">
              <a:buFont typeface="+mj-ea"/>
              <a:buAutoNum type="circleNumDbPlain"/>
            </a:pPr>
            <a:r>
              <a:rPr lang="zh-CN" altLang="en-US" dirty="0"/>
              <a:t>负责路径层的同步和复用，以及交换的自动保护。</a:t>
            </a:r>
          </a:p>
          <a:p>
            <a:pPr eaLnBrk="1" hangingPunct="1"/>
            <a:endParaRPr lang="en-US" altLang="zh-CN" dirty="0"/>
          </a:p>
        </p:txBody>
      </p:sp>
      <p:pic>
        <p:nvPicPr>
          <p:cNvPr id="6" name="Picture 6"/>
          <p:cNvPicPr>
            <a:picLocks noChangeAspect="1" noChangeArrowheads="1"/>
          </p:cNvPicPr>
          <p:nvPr/>
        </p:nvPicPr>
        <p:blipFill>
          <a:blip r:embed="rId3" cstate="print"/>
          <a:srcRect/>
          <a:stretch>
            <a:fillRect/>
          </a:stretch>
        </p:blipFill>
        <p:spPr bwMode="auto">
          <a:xfrm>
            <a:off x="791598" y="2132856"/>
            <a:ext cx="7548104" cy="3331172"/>
          </a:xfrm>
          <a:prstGeom prst="rect">
            <a:avLst/>
          </a:prstGeom>
          <a:noFill/>
          <a:ln w="9525">
            <a:noFill/>
            <a:miter lim="800000"/>
            <a:headEnd/>
            <a:tailEnd/>
          </a:ln>
          <a:effectLst/>
        </p:spPr>
      </p:pic>
      <p:sp>
        <p:nvSpPr>
          <p:cNvPr id="2" name="矩形 1"/>
          <p:cNvSpPr/>
          <p:nvPr/>
        </p:nvSpPr>
        <p:spPr>
          <a:xfrm>
            <a:off x="571472" y="5786454"/>
            <a:ext cx="8064896" cy="369332"/>
          </a:xfrm>
          <a:prstGeom prst="rect">
            <a:avLst/>
          </a:prstGeom>
        </p:spPr>
        <p:txBody>
          <a:bodyPr wrap="square">
            <a:spAutoFit/>
          </a:bodyPr>
          <a:lstStyle/>
          <a:p>
            <a:pPr>
              <a:lnSpc>
                <a:spcPct val="90000"/>
              </a:lnSpc>
            </a:pPr>
            <a:r>
              <a:rPr lang="en-US" altLang="zh-CN" sz="2000" dirty="0">
                <a:solidFill>
                  <a:schemeClr val="hlink"/>
                </a:solidFill>
                <a:ea typeface="宋体" charset="-122"/>
              </a:rPr>
              <a:t>Figure  </a:t>
            </a:r>
            <a:r>
              <a:rPr lang="en-US" altLang="zh-CN" sz="2000" dirty="0">
                <a:ea typeface="宋体" charset="-122"/>
              </a:rPr>
              <a:t>Automatic protection switching (APS) in linear networks</a:t>
            </a:r>
            <a:endParaRPr lang="zh-CN" altLang="en-US" sz="2000" dirty="0">
              <a:ea typeface="宋体" charset="-122"/>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lstStyle/>
          <a:p>
            <a:endParaRPr lang="zh-CN" altLang="en-US"/>
          </a:p>
        </p:txBody>
      </p:sp>
      <p:sp>
        <p:nvSpPr>
          <p:cNvPr id="128003" name="Rectangle 5"/>
          <p:cNvSpPr>
            <a:spLocks noChangeArrowheads="1"/>
          </p:cNvSpPr>
          <p:nvPr/>
        </p:nvSpPr>
        <p:spPr bwMode="auto">
          <a:xfrm>
            <a:off x="0" y="3238500"/>
            <a:ext cx="9144000" cy="0"/>
          </a:xfrm>
          <a:prstGeom prst="rect">
            <a:avLst/>
          </a:prstGeom>
          <a:noFill/>
          <a:ln w="9525">
            <a:noFill/>
            <a:miter lim="800000"/>
            <a:headEnd/>
            <a:tailEnd/>
          </a:ln>
        </p:spPr>
        <p:txBody>
          <a:bodyPr wrap="none" anchor="ctr"/>
          <a:lstStyle/>
          <a:p>
            <a:endParaRPr lang="zh-CN" altLang="en-US"/>
          </a:p>
        </p:txBody>
      </p:sp>
      <p:sp>
        <p:nvSpPr>
          <p:cNvPr id="128004" name="Rectangle 6"/>
          <p:cNvSpPr>
            <a:spLocks noGrp="1" noChangeArrowheads="1"/>
          </p:cNvSpPr>
          <p:nvPr>
            <p:ph type="title"/>
          </p:nvPr>
        </p:nvSpPr>
        <p:spPr/>
        <p:txBody>
          <a:bodyPr/>
          <a:lstStyle/>
          <a:p>
            <a:pPr eaLnBrk="1" hangingPunct="1"/>
            <a:r>
              <a:rPr lang="en-US" altLang="zh-CN"/>
              <a:t>SONET </a:t>
            </a:r>
            <a:r>
              <a:rPr lang="zh-CN" altLang="en-US"/>
              <a:t>标准</a:t>
            </a:r>
          </a:p>
        </p:txBody>
      </p:sp>
      <p:sp>
        <p:nvSpPr>
          <p:cNvPr id="128005" name="Rectangle 7"/>
          <p:cNvSpPr>
            <a:spLocks noGrp="1" noChangeArrowheads="1"/>
          </p:cNvSpPr>
          <p:nvPr>
            <p:ph type="body" idx="1"/>
          </p:nvPr>
        </p:nvSpPr>
        <p:spPr>
          <a:xfrm>
            <a:off x="330200" y="1028700"/>
            <a:ext cx="8483600" cy="5136604"/>
          </a:xfrm>
        </p:spPr>
        <p:txBody>
          <a:bodyPr/>
          <a:lstStyle/>
          <a:p>
            <a:pPr marL="342000" indent="-342000" eaLnBrk="1" hangingPunct="1">
              <a:spcBef>
                <a:spcPts val="600"/>
              </a:spcBef>
            </a:pPr>
            <a:r>
              <a:rPr lang="zh-CN" altLang="en-US" dirty="0"/>
              <a:t>路径层</a:t>
            </a:r>
            <a:r>
              <a:rPr lang="en-US" altLang="zh-CN" dirty="0"/>
              <a:t>(Path Layer) </a:t>
            </a:r>
          </a:p>
          <a:p>
            <a:pPr marL="342000" indent="-342000" eaLnBrk="1" hangingPunct="1">
              <a:spcBef>
                <a:spcPts val="600"/>
              </a:spcBef>
              <a:buFont typeface="+mj-ea"/>
              <a:buAutoNum type="circleNumDbPlain"/>
            </a:pPr>
            <a:r>
              <a:rPr lang="zh-CN" altLang="en-US" dirty="0"/>
              <a:t> 处理路径端接设备</a:t>
            </a:r>
            <a:r>
              <a:rPr lang="en-US" altLang="zh-CN" dirty="0"/>
              <a:t>PTE (</a:t>
            </a:r>
            <a:r>
              <a:rPr lang="en-US" altLang="zh-CN" dirty="0">
                <a:solidFill>
                  <a:srgbClr val="FF0000"/>
                </a:solidFill>
              </a:rPr>
              <a:t>Path Terminating Element</a:t>
            </a:r>
            <a:r>
              <a:rPr lang="en-US" altLang="zh-CN" dirty="0"/>
              <a:t>)</a:t>
            </a:r>
            <a:r>
              <a:rPr lang="zh-CN" altLang="en-US" dirty="0"/>
              <a:t>之间的业务的传输，这里</a:t>
            </a:r>
            <a:r>
              <a:rPr lang="en-US" altLang="zh-CN" dirty="0"/>
              <a:t>PTE</a:t>
            </a:r>
            <a:r>
              <a:rPr lang="zh-CN" altLang="en-US" dirty="0"/>
              <a:t>是具有</a:t>
            </a:r>
            <a:r>
              <a:rPr lang="en-US" altLang="zh-CN" dirty="0"/>
              <a:t>SONET</a:t>
            </a:r>
            <a:r>
              <a:rPr lang="zh-CN" altLang="en-US" dirty="0"/>
              <a:t>能力的交换机。</a:t>
            </a:r>
          </a:p>
          <a:p>
            <a:pPr marL="342000" indent="-342000" eaLnBrk="1" hangingPunct="1">
              <a:spcBef>
                <a:spcPts val="600"/>
              </a:spcBef>
              <a:buFont typeface="+mj-ea"/>
              <a:buAutoNum type="circleNumDbPlain"/>
            </a:pPr>
            <a:endParaRPr lang="zh-CN" altLang="en-US" dirty="0"/>
          </a:p>
          <a:p>
            <a:pPr marL="342000" indent="-342000" eaLnBrk="1" hangingPunct="1">
              <a:spcBef>
                <a:spcPts val="600"/>
              </a:spcBef>
              <a:buFont typeface="+mj-ea"/>
              <a:buAutoNum type="circleNumDbPlain"/>
            </a:pPr>
            <a:r>
              <a:rPr lang="zh-CN" altLang="en-US" dirty="0"/>
              <a:t> 路径层还具有与非</a:t>
            </a:r>
            <a:r>
              <a:rPr lang="en-US" altLang="zh-CN" dirty="0"/>
              <a:t>SONET</a:t>
            </a:r>
            <a:r>
              <a:rPr lang="zh-CN" altLang="en-US" dirty="0"/>
              <a:t>网络的接口。   </a:t>
            </a:r>
          </a:p>
          <a:p>
            <a:pPr eaLnBrk="1" hangingPunct="1"/>
            <a:endParaRPr lang="en-US" altLang="zh-CN" dirty="0"/>
          </a:p>
        </p:txBody>
      </p:sp>
    </p:spTree>
    <p:extLst>
      <p:ext uri="{BB962C8B-B14F-4D97-AF65-F5344CB8AC3E}">
        <p14:creationId xmlns="" xmlns:p14="http://schemas.microsoft.com/office/powerpoint/2010/main" val="2621459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dirty="0">
                <a:latin typeface="+mn-lt"/>
              </a:rPr>
              <a:t>第 </a:t>
            </a:r>
            <a:r>
              <a:rPr lang="en-US" altLang="zh-CN" dirty="0">
                <a:latin typeface="+mn-lt"/>
              </a:rPr>
              <a:t>2 </a:t>
            </a:r>
            <a:r>
              <a:rPr lang="zh-CN" altLang="en-US" dirty="0">
                <a:latin typeface="+mn-lt"/>
              </a:rPr>
              <a:t>章</a:t>
            </a:r>
            <a:r>
              <a:rPr lang="zh-CN" altLang="en-US" dirty="0">
                <a:latin typeface="+mn-lt"/>
                <a:ea typeface="Arial Unicode MS" pitchFamily="34" charset="-122"/>
                <a:cs typeface="Arial Unicode MS" pitchFamily="34" charset="-122"/>
              </a:rPr>
              <a:t> </a:t>
            </a:r>
            <a:r>
              <a:rPr lang="zh-CN" altLang="en-US" dirty="0">
                <a:latin typeface="+mn-lt"/>
              </a:rPr>
              <a:t>物理层</a:t>
            </a:r>
          </a:p>
        </p:txBody>
      </p:sp>
      <p:sp>
        <p:nvSpPr>
          <p:cNvPr id="9219" name="Rectangle 3"/>
          <p:cNvSpPr>
            <a:spLocks noGrp="1" noChangeArrowheads="1"/>
          </p:cNvSpPr>
          <p:nvPr>
            <p:ph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marL="342900" lvl="1" indent="-342900" eaLnBrk="1" hangingPunct="1"/>
            <a:r>
              <a:rPr lang="zh-CN" altLang="en-US" sz="2200" dirty="0">
                <a:cs typeface="+mn-cs"/>
              </a:rPr>
              <a:t>数据通信系统的模型</a:t>
            </a:r>
          </a:p>
          <a:p>
            <a:pPr marL="342900" lvl="1" indent="-342900" eaLnBrk="1" hangingPunct="1"/>
            <a:r>
              <a:rPr lang="zh-CN" altLang="en-US" sz="2200" dirty="0">
                <a:cs typeface="+mn-cs"/>
              </a:rPr>
              <a:t>有关信道的几个基本概念</a:t>
            </a:r>
          </a:p>
          <a:p>
            <a:pPr marL="342900" lvl="1" indent="-342900" eaLnBrk="1" hangingPunct="1"/>
            <a:r>
              <a:rPr lang="zh-CN" altLang="en-US" sz="2200" dirty="0">
                <a:cs typeface="+mn-cs"/>
              </a:rPr>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8372" name="Text Box 4"/>
          <p:cNvSpPr txBox="1">
            <a:spLocks noChangeArrowheads="1"/>
          </p:cNvSpPr>
          <p:nvPr/>
        </p:nvSpPr>
        <p:spPr bwMode="auto">
          <a:xfrm>
            <a:off x="381000" y="228600"/>
            <a:ext cx="8458200" cy="457200"/>
          </a:xfrm>
          <a:prstGeom prst="rect">
            <a:avLst/>
          </a:prstGeom>
          <a:noFill/>
          <a:ln w="9525">
            <a:noFill/>
            <a:miter lim="800000"/>
            <a:headEnd/>
            <a:tailEnd/>
          </a:ln>
          <a:effectLst/>
        </p:spPr>
        <p:txBody>
          <a:bodyPr>
            <a:spAutoFit/>
          </a:bodyPr>
          <a:lstStyle/>
          <a:p>
            <a:pPr algn="ctr" eaLnBrk="0" hangingPunct="0">
              <a:spcBef>
                <a:spcPct val="0"/>
              </a:spcBef>
              <a:buSzTx/>
              <a:buFontTx/>
              <a:buNone/>
            </a:pPr>
            <a:endParaRPr lang="en-US" altLang="zh-CN" sz="2400" baseline="0">
              <a:ea typeface="宋体" charset="-122"/>
            </a:endParaRPr>
          </a:p>
        </p:txBody>
      </p:sp>
      <p:pic>
        <p:nvPicPr>
          <p:cNvPr id="698375" name="Picture 7"/>
          <p:cNvPicPr>
            <a:picLocks noChangeAspect="1" noChangeArrowheads="1"/>
          </p:cNvPicPr>
          <p:nvPr/>
        </p:nvPicPr>
        <p:blipFill>
          <a:blip r:embed="rId3" cstate="print"/>
          <a:srcRect/>
          <a:stretch>
            <a:fillRect/>
          </a:stretch>
        </p:blipFill>
        <p:spPr bwMode="auto">
          <a:xfrm>
            <a:off x="1447800" y="457200"/>
            <a:ext cx="6324600" cy="4945063"/>
          </a:xfrm>
          <a:prstGeom prst="rect">
            <a:avLst/>
          </a:prstGeom>
          <a:noFill/>
          <a:ln w="9525">
            <a:noFill/>
            <a:miter lim="800000"/>
            <a:headEnd/>
            <a:tailEnd/>
          </a:ln>
          <a:effectLst/>
        </p:spPr>
      </p:pic>
      <p:sp>
        <p:nvSpPr>
          <p:cNvPr id="698376" name="Text Box 8"/>
          <p:cNvSpPr txBox="1">
            <a:spLocks noChangeArrowheads="1"/>
          </p:cNvSpPr>
          <p:nvPr/>
        </p:nvSpPr>
        <p:spPr bwMode="auto">
          <a:xfrm>
            <a:off x="422211" y="5628369"/>
            <a:ext cx="8382000" cy="701675"/>
          </a:xfrm>
          <a:prstGeom prst="rect">
            <a:avLst/>
          </a:prstGeom>
          <a:noFill/>
          <a:ln w="9525">
            <a:noFill/>
            <a:miter lim="800000"/>
            <a:headEnd/>
            <a:tailEnd/>
          </a:ln>
          <a:effectLst/>
        </p:spPr>
        <p:txBody>
          <a:bodyPr>
            <a:spAutoFit/>
          </a:bodyPr>
          <a:lstStyle/>
          <a:p>
            <a:pPr algn="ctr" eaLnBrk="0" hangingPunct="0">
              <a:spcBef>
                <a:spcPct val="0"/>
              </a:spcBef>
              <a:buSzTx/>
              <a:buFontTx/>
              <a:buNone/>
            </a:pPr>
            <a:r>
              <a:rPr lang="en-US" altLang="zh-CN" sz="2000" baseline="0" dirty="0">
                <a:solidFill>
                  <a:schemeClr val="hlink"/>
                </a:solidFill>
                <a:ea typeface="宋体" charset="-122"/>
              </a:rPr>
              <a:t>Figure </a:t>
            </a:r>
            <a:r>
              <a:rPr lang="en-US" altLang="zh-CN" sz="2000" baseline="0" dirty="0">
                <a:ea typeface="宋体" charset="-122"/>
              </a:rPr>
              <a:t>Rough approximation </a:t>
            </a:r>
            <a:r>
              <a:rPr lang="en-US" altLang="zh-CN" sz="2000" baseline="0" dirty="0">
                <a:solidFill>
                  <a:srgbClr val="FF0000"/>
                </a:solidFill>
                <a:ea typeface="宋体" charset="-122"/>
              </a:rPr>
              <a:t>of</a:t>
            </a:r>
            <a:r>
              <a:rPr lang="en-US" altLang="zh-CN" sz="2000" baseline="0" dirty="0">
                <a:ea typeface="宋体" charset="-122"/>
              </a:rPr>
              <a:t> a digital signal </a:t>
            </a:r>
          </a:p>
          <a:p>
            <a:pPr algn="ctr" eaLnBrk="0" hangingPunct="0">
              <a:spcBef>
                <a:spcPct val="0"/>
              </a:spcBef>
              <a:buSzTx/>
              <a:buFontTx/>
              <a:buNone/>
            </a:pPr>
            <a:r>
              <a:rPr lang="en-US" altLang="zh-CN" sz="2000" baseline="0" dirty="0">
                <a:ea typeface="宋体" charset="-122"/>
              </a:rPr>
              <a:t>using the first harmonic for the worst case.</a:t>
            </a:r>
          </a:p>
        </p:txBody>
      </p:sp>
    </p:spTree>
    <p:extLst>
      <p:ext uri="{BB962C8B-B14F-4D97-AF65-F5344CB8AC3E}">
        <p14:creationId xmlns="" xmlns:p14="http://schemas.microsoft.com/office/powerpoint/2010/main" val="758678990"/>
      </p:ext>
    </p:extLst>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3"/>
          <p:cNvPicPr>
            <a:picLocks noChangeAspect="1" noChangeArrowheads="1"/>
          </p:cNvPicPr>
          <p:nvPr/>
        </p:nvPicPr>
        <p:blipFill>
          <a:blip r:embed="rId3" cstate="print"/>
          <a:srcRect/>
          <a:stretch>
            <a:fillRect/>
          </a:stretch>
        </p:blipFill>
        <p:spPr bwMode="auto">
          <a:xfrm>
            <a:off x="755650" y="1989138"/>
            <a:ext cx="7761288" cy="3273425"/>
          </a:xfrm>
          <a:prstGeom prst="rect">
            <a:avLst/>
          </a:prstGeom>
          <a:noFill/>
          <a:ln w="9525">
            <a:noFill/>
            <a:miter lim="800000"/>
            <a:headEnd/>
            <a:tailEnd/>
          </a:ln>
        </p:spPr>
      </p:pic>
      <p:sp>
        <p:nvSpPr>
          <p:cNvPr id="129027" name="Rectangle 6"/>
          <p:cNvSpPr>
            <a:spLocks noGrp="1" noChangeArrowheads="1"/>
          </p:cNvSpPr>
          <p:nvPr>
            <p:ph type="title"/>
          </p:nvPr>
        </p:nvSpPr>
        <p:spPr>
          <a:xfrm>
            <a:off x="355600" y="203200"/>
            <a:ext cx="8420100" cy="705520"/>
          </a:xfrm>
        </p:spPr>
        <p:txBody>
          <a:bodyPr/>
          <a:lstStyle/>
          <a:p>
            <a:pPr eaLnBrk="1" hangingPunct="1"/>
            <a:r>
              <a:rPr lang="zh-CN" altLang="en-US" dirty="0">
                <a:latin typeface="Gill Sans MT" panose="020B0502020104020203" pitchFamily="34" charset="0"/>
              </a:rPr>
              <a:t>字节交替 </a:t>
            </a:r>
            <a:r>
              <a:rPr lang="en-US" altLang="zh-CN" dirty="0">
                <a:latin typeface="+mn-lt"/>
              </a:rPr>
              <a:t>(Byte Interleaving)</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5526" name="Picture 6"/>
          <p:cNvPicPr>
            <a:picLocks noChangeAspect="1" noChangeArrowheads="1"/>
          </p:cNvPicPr>
          <p:nvPr/>
        </p:nvPicPr>
        <p:blipFill>
          <a:blip r:embed="rId3" cstate="print"/>
          <a:srcRect/>
          <a:stretch>
            <a:fillRect/>
          </a:stretch>
        </p:blipFill>
        <p:spPr bwMode="auto">
          <a:xfrm>
            <a:off x="467544" y="1052736"/>
            <a:ext cx="8077200" cy="5008563"/>
          </a:xfrm>
          <a:prstGeom prst="rect">
            <a:avLst/>
          </a:prstGeom>
          <a:noFill/>
          <a:ln w="9525">
            <a:noFill/>
            <a:miter lim="800000"/>
            <a:headEnd/>
            <a:tailEnd/>
          </a:ln>
          <a:effectLst/>
        </p:spPr>
      </p:pic>
      <p:sp>
        <p:nvSpPr>
          <p:cNvPr id="875527" name="Rectangle 7"/>
          <p:cNvSpPr>
            <a:spLocks noGrp="1" noChangeArrowheads="1"/>
          </p:cNvSpPr>
          <p:nvPr>
            <p:ph type="title"/>
          </p:nvPr>
        </p:nvSpPr>
        <p:spPr>
          <a:xfrm>
            <a:off x="355600" y="266699"/>
            <a:ext cx="8496300" cy="601663"/>
          </a:xfrm>
        </p:spPr>
        <p:txBody>
          <a:bodyPr/>
          <a:lstStyle/>
          <a:p>
            <a:r>
              <a:rPr lang="en-US" altLang="zh-CN" dirty="0"/>
              <a:t>An STS-3 frame</a:t>
            </a:r>
            <a:endParaRPr lang="zh-CN" altLang="en-US" dirty="0"/>
          </a:p>
        </p:txBody>
      </p:sp>
    </p:spTree>
    <p:extLst>
      <p:ext uri="{BB962C8B-B14F-4D97-AF65-F5344CB8AC3E}">
        <p14:creationId xmlns="" xmlns:p14="http://schemas.microsoft.com/office/powerpoint/2010/main" val="99286239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3"/>
          <p:cNvPicPr>
            <a:picLocks noChangeAspect="1" noChangeArrowheads="1"/>
          </p:cNvPicPr>
          <p:nvPr/>
        </p:nvPicPr>
        <p:blipFill>
          <a:blip r:embed="rId3" cstate="print"/>
          <a:srcRect/>
          <a:stretch>
            <a:fillRect/>
          </a:stretch>
        </p:blipFill>
        <p:spPr bwMode="auto">
          <a:xfrm>
            <a:off x="228600" y="2192338"/>
            <a:ext cx="8712200" cy="3217862"/>
          </a:xfrm>
          <a:prstGeom prst="rect">
            <a:avLst/>
          </a:prstGeom>
          <a:noFill/>
          <a:ln w="9525">
            <a:noFill/>
            <a:miter lim="800000"/>
            <a:headEnd/>
            <a:tailEnd/>
          </a:ln>
        </p:spPr>
      </p:pic>
      <p:sp>
        <p:nvSpPr>
          <p:cNvPr id="130051" name="Rectangle 5"/>
          <p:cNvSpPr>
            <a:spLocks noGrp="1" noChangeArrowheads="1"/>
          </p:cNvSpPr>
          <p:nvPr>
            <p:ph type="title"/>
          </p:nvPr>
        </p:nvSpPr>
        <p:spPr>
          <a:xfrm>
            <a:off x="355600" y="116632"/>
            <a:ext cx="8464872" cy="792088"/>
          </a:xfrm>
        </p:spPr>
        <p:txBody>
          <a:bodyPr/>
          <a:lstStyle/>
          <a:p>
            <a:pPr eaLnBrk="1" hangingPunct="1"/>
            <a:r>
              <a:rPr lang="en-US" altLang="zh-CN" sz="2400" dirty="0">
                <a:latin typeface="Gill Sans MT" panose="020B0502020104020203" pitchFamily="34" charset="0"/>
              </a:rPr>
              <a:t>Dropping and adding STS-1 frames in </a:t>
            </a:r>
            <a:br>
              <a:rPr lang="en-US" altLang="zh-CN" sz="2400" dirty="0">
                <a:latin typeface="Gill Sans MT" panose="020B0502020104020203" pitchFamily="34" charset="0"/>
              </a:rPr>
            </a:br>
            <a:r>
              <a:rPr lang="en-US" altLang="zh-CN" sz="2400" dirty="0">
                <a:latin typeface="Gill Sans MT" panose="020B0502020104020203" pitchFamily="34" charset="0"/>
              </a:rPr>
              <a:t>an Add/Drop Multiplexer(</a:t>
            </a:r>
            <a:r>
              <a:rPr lang="zh-CN" altLang="en-US" sz="2400" dirty="0">
                <a:latin typeface="Gill Sans MT" panose="020B0502020104020203" pitchFamily="34" charset="0"/>
              </a:rPr>
              <a:t>分插复用器</a:t>
            </a:r>
            <a:r>
              <a:rPr lang="en-US" altLang="zh-CN" sz="2400" dirty="0">
                <a:latin typeface="Gill Sans MT" panose="020B0502020104020203" pitchFamily="34" charset="0"/>
              </a:rPr>
              <a: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
          <p:cNvPicPr>
            <a:picLocks noChangeAspect="1" noChangeArrowheads="1"/>
          </p:cNvPicPr>
          <p:nvPr/>
        </p:nvPicPr>
        <p:blipFill>
          <a:blip r:embed="rId3" cstate="print"/>
          <a:srcRect/>
          <a:stretch>
            <a:fillRect/>
          </a:stretch>
        </p:blipFill>
        <p:spPr bwMode="auto">
          <a:xfrm>
            <a:off x="1042988" y="1125538"/>
            <a:ext cx="6553200" cy="4953000"/>
          </a:xfrm>
          <a:prstGeom prst="rect">
            <a:avLst/>
          </a:prstGeom>
          <a:noFill/>
          <a:ln w="9525">
            <a:noFill/>
            <a:miter lim="800000"/>
            <a:headEnd/>
            <a:tailEnd/>
          </a:ln>
        </p:spPr>
      </p:pic>
      <p:sp>
        <p:nvSpPr>
          <p:cNvPr id="131075" name="Rectangle 4"/>
          <p:cNvSpPr>
            <a:spLocks noGrp="1" noChangeArrowheads="1"/>
          </p:cNvSpPr>
          <p:nvPr>
            <p:ph type="title"/>
          </p:nvPr>
        </p:nvSpPr>
        <p:spPr/>
        <p:txBody>
          <a:bodyPr/>
          <a:lstStyle/>
          <a:p>
            <a:pPr eaLnBrk="1" hangingPunct="1"/>
            <a:r>
              <a:rPr lang="en-US" altLang="zh-CN" sz="2600" dirty="0">
                <a:latin typeface="+mn-lt"/>
              </a:rPr>
              <a:t>A combination of rings in a SONET network</a:t>
            </a:r>
            <a:br>
              <a:rPr lang="en-US" altLang="zh-CN" sz="2600" dirty="0">
                <a:latin typeface="+mn-lt"/>
              </a:rPr>
            </a:br>
            <a:r>
              <a:rPr lang="en-US" altLang="zh-CN" sz="2400" dirty="0">
                <a:latin typeface="+mn-lt"/>
              </a:rPr>
              <a:t>(SONET</a:t>
            </a:r>
            <a:r>
              <a:rPr lang="zh-CN" altLang="en-US" sz="2400" dirty="0">
                <a:latin typeface="+mn-lt"/>
              </a:rPr>
              <a:t>网络中环的组合</a:t>
            </a:r>
            <a:r>
              <a:rPr lang="en-US" altLang="zh-CN" sz="2400" dirty="0">
                <a:latin typeface="+mn-lt"/>
              </a:rPr>
              <a:t>)</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solidFill>
                  <a:srgbClr val="FF0000"/>
                </a:solidFill>
                <a:cs typeface="+mn-cs"/>
              </a:rPr>
              <a:t>宽带接入技术</a:t>
            </a:r>
          </a:p>
          <a:p>
            <a:pPr marL="342900" lvl="1" indent="-342900" eaLnBrk="1" hangingPunct="1"/>
            <a:r>
              <a:rPr lang="en-US" altLang="zh-CN" dirty="0"/>
              <a:t>ADSL</a:t>
            </a:r>
            <a:r>
              <a:rPr lang="zh-CN" altLang="en-US" dirty="0"/>
              <a:t>技术</a:t>
            </a:r>
          </a:p>
          <a:p>
            <a:pPr marL="342900" lvl="1" indent="-342900" eaLnBrk="1" hangingPunct="1"/>
            <a:r>
              <a:rPr lang="zh-CN" altLang="en-US" dirty="0"/>
              <a:t>光纤同轴混合网</a:t>
            </a:r>
            <a:r>
              <a:rPr lang="en-US" altLang="zh-CN" dirty="0"/>
              <a:t>(HFC </a:t>
            </a:r>
            <a:r>
              <a:rPr lang="zh-CN" altLang="en-US" dirty="0"/>
              <a:t>网</a:t>
            </a:r>
            <a:r>
              <a:rPr lang="en-US" altLang="zh-CN" dirty="0"/>
              <a:t>)</a:t>
            </a:r>
          </a:p>
          <a:p>
            <a:pPr marL="342900" lvl="1" indent="-342900" eaLnBrk="1" hangingPunct="1"/>
            <a:r>
              <a:rPr lang="en-US" altLang="zh-CN" dirty="0" err="1"/>
              <a:t>FTTx</a:t>
            </a:r>
            <a:r>
              <a:rPr lang="en-US" altLang="zh-CN" dirty="0"/>
              <a:t> </a:t>
            </a:r>
            <a:r>
              <a:rPr lang="zh-CN" altLang="en-US" dirty="0"/>
              <a:t>技术</a:t>
            </a:r>
          </a:p>
          <a:p>
            <a:pPr eaLnBrk="1" hangingPunct="1"/>
            <a:endParaRPr lang="en-US" altLang="zh-CN" sz="2000" dirty="0"/>
          </a:p>
        </p:txBody>
      </p:sp>
    </p:spTree>
    <p:extLst>
      <p:ext uri="{BB962C8B-B14F-4D97-AF65-F5344CB8AC3E}">
        <p14:creationId xmlns="" xmlns:p14="http://schemas.microsoft.com/office/powerpoint/2010/main" val="36462705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pPr lvl="1"/>
            <a:r>
              <a:rPr lang="en-US" altLang="zh-CN" dirty="0"/>
              <a:t>2.6 </a:t>
            </a:r>
            <a:r>
              <a:rPr lang="zh-CN" altLang="en-US" dirty="0"/>
              <a:t>宽带接入技术</a:t>
            </a:r>
          </a:p>
        </p:txBody>
      </p:sp>
      <p:sp>
        <p:nvSpPr>
          <p:cNvPr id="8" name="内容占位符 7"/>
          <p:cNvSpPr>
            <a:spLocks noGrp="1"/>
          </p:cNvSpPr>
          <p:nvPr>
            <p:ph idx="1"/>
          </p:nvPr>
        </p:nvSpPr>
        <p:spPr/>
        <p:txBody>
          <a:bodyPr/>
          <a:lstStyle/>
          <a:p>
            <a:pPr>
              <a:spcBef>
                <a:spcPts val="600"/>
              </a:spcBef>
            </a:pPr>
            <a:r>
              <a:rPr lang="zh-CN" altLang="zh-CN" dirty="0"/>
              <a:t>用户要连接到互联网，必须先连接到某个</a:t>
            </a:r>
            <a:r>
              <a:rPr lang="en-US" altLang="zh-CN" dirty="0"/>
              <a:t>ISP</a:t>
            </a:r>
            <a:r>
              <a:rPr lang="zh-CN" altLang="en-US" dirty="0"/>
              <a:t>。</a:t>
            </a:r>
            <a:endParaRPr lang="en-US" altLang="zh-CN" dirty="0"/>
          </a:p>
          <a:p>
            <a:pPr>
              <a:spcBef>
                <a:spcPts val="600"/>
              </a:spcBef>
            </a:pPr>
            <a:endParaRPr lang="en-US" altLang="zh-CN" dirty="0"/>
          </a:p>
          <a:p>
            <a:pPr>
              <a:spcBef>
                <a:spcPts val="600"/>
              </a:spcBef>
            </a:pPr>
            <a:r>
              <a:rPr lang="zh-CN" altLang="zh-CN" dirty="0"/>
              <a:t>在互联网的发展初期，用户都是利用电话的用户线通过调制解调器连接到</a:t>
            </a:r>
            <a:r>
              <a:rPr lang="en-US" altLang="zh-CN" dirty="0"/>
              <a:t> ISP </a:t>
            </a:r>
            <a:r>
              <a:rPr lang="zh-CN" altLang="zh-CN" dirty="0"/>
              <a:t>的，</a:t>
            </a:r>
            <a:r>
              <a:rPr lang="zh-CN" altLang="en-US" dirty="0"/>
              <a:t>电话</a:t>
            </a:r>
            <a:r>
              <a:rPr lang="zh-CN" altLang="zh-CN" dirty="0"/>
              <a:t>用户线接入到互联网的速率最高只能达到</a:t>
            </a:r>
            <a:r>
              <a:rPr lang="en-US" altLang="zh-CN" dirty="0"/>
              <a:t> 56 </a:t>
            </a:r>
            <a:r>
              <a:rPr lang="en-US" altLang="zh-CN" dirty="0" err="1"/>
              <a:t>kbit</a:t>
            </a:r>
            <a:r>
              <a:rPr lang="en-US" altLang="zh-CN" dirty="0"/>
              <a:t>/s</a:t>
            </a:r>
            <a:r>
              <a:rPr lang="zh-CN" altLang="zh-CN" dirty="0"/>
              <a:t>。</a:t>
            </a:r>
            <a:endParaRPr lang="en-US" altLang="zh-CN" dirty="0"/>
          </a:p>
          <a:p>
            <a:pPr>
              <a:spcBef>
                <a:spcPts val="600"/>
              </a:spcBef>
            </a:pPr>
            <a:endParaRPr lang="en-US" altLang="zh-CN" dirty="0"/>
          </a:p>
          <a:p>
            <a:pPr>
              <a:spcBef>
                <a:spcPts val="600"/>
              </a:spcBef>
            </a:pPr>
            <a:r>
              <a:rPr lang="zh-CN" altLang="zh-CN" dirty="0"/>
              <a:t>美国联邦通信委员会</a:t>
            </a:r>
            <a:r>
              <a:rPr lang="en-US" altLang="zh-CN" dirty="0"/>
              <a:t> FCC (</a:t>
            </a:r>
            <a:r>
              <a:rPr lang="en-US" dirty="0"/>
              <a:t>Federal Communications Commission</a:t>
            </a:r>
            <a:r>
              <a:rPr lang="en-US" altLang="zh-CN" dirty="0"/>
              <a:t>) </a:t>
            </a:r>
            <a:r>
              <a:rPr lang="zh-CN" altLang="zh-CN" dirty="0"/>
              <a:t>认为只要双向速率之和超过</a:t>
            </a:r>
            <a:r>
              <a:rPr lang="en-US" altLang="zh-CN" dirty="0"/>
              <a:t>200 </a:t>
            </a:r>
            <a:r>
              <a:rPr lang="en-US" altLang="zh-CN" dirty="0" err="1"/>
              <a:t>kbit</a:t>
            </a:r>
            <a:r>
              <a:rPr lang="en-US" altLang="zh-CN" dirty="0"/>
              <a:t>/s </a:t>
            </a:r>
            <a:r>
              <a:rPr lang="zh-CN" altLang="zh-CN" dirty="0"/>
              <a:t>就是</a:t>
            </a:r>
            <a:r>
              <a:rPr lang="zh-CN" altLang="zh-CN" dirty="0">
                <a:solidFill>
                  <a:srgbClr val="FF0000"/>
                </a:solidFill>
              </a:rPr>
              <a:t>宽带</a:t>
            </a:r>
            <a:r>
              <a:rPr lang="zh-CN" altLang="en-US" dirty="0">
                <a:solidFill>
                  <a:srgbClr val="FF0000"/>
                </a:solidFill>
              </a:rPr>
              <a:t>。</a:t>
            </a:r>
            <a:endParaRPr lang="en-US" altLang="zh-CN" dirty="0">
              <a:solidFill>
                <a:srgbClr val="FF0000"/>
              </a:solidFil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宽带接入技术</a:t>
            </a:r>
          </a:p>
        </p:txBody>
      </p:sp>
      <p:sp>
        <p:nvSpPr>
          <p:cNvPr id="3" name="内容占位符 2"/>
          <p:cNvSpPr>
            <a:spLocks noGrp="1"/>
          </p:cNvSpPr>
          <p:nvPr>
            <p:ph idx="1"/>
          </p:nvPr>
        </p:nvSpPr>
        <p:spPr/>
        <p:txBody>
          <a:bodyPr/>
          <a:lstStyle/>
          <a:p>
            <a:pPr>
              <a:spcBef>
                <a:spcPts val="1200"/>
              </a:spcBef>
            </a:pPr>
            <a:r>
              <a:rPr lang="zh-CN" altLang="zh-CN" dirty="0"/>
              <a:t>从宽带接入的媒体来看，可以划分为两大类</a:t>
            </a:r>
            <a:r>
              <a:rPr lang="zh-CN" altLang="en-US" dirty="0"/>
              <a:t>：</a:t>
            </a:r>
            <a:endParaRPr lang="en-US" altLang="zh-CN" dirty="0"/>
          </a:p>
          <a:p>
            <a:pPr marL="514350" indent="-457200">
              <a:spcBef>
                <a:spcPts val="1200"/>
              </a:spcBef>
              <a:buFont typeface="+mj-ea"/>
              <a:buAutoNum type="circleNumDbPlain"/>
            </a:pPr>
            <a:r>
              <a:rPr lang="zh-CN" altLang="zh-CN" dirty="0"/>
              <a:t>有线宽带接入</a:t>
            </a:r>
            <a:endParaRPr lang="en-US" altLang="zh-CN" dirty="0"/>
          </a:p>
          <a:p>
            <a:pPr marL="514350" indent="-457200">
              <a:spcBef>
                <a:spcPts val="1200"/>
              </a:spcBef>
              <a:buFont typeface="+mj-ea"/>
              <a:buAutoNum type="circleNumDbPlain"/>
            </a:pPr>
            <a:r>
              <a:rPr lang="zh-CN" altLang="zh-CN" dirty="0">
                <a:solidFill>
                  <a:srgbClr val="FF0000"/>
                </a:solidFill>
              </a:rPr>
              <a:t>无线宽带接入</a:t>
            </a:r>
            <a:endParaRPr lang="en-US" altLang="zh-CN" dirty="0">
              <a:solidFill>
                <a:srgbClr val="FF0000"/>
              </a:solidFill>
            </a:endParaRPr>
          </a:p>
          <a:p>
            <a:pPr>
              <a:spcBef>
                <a:spcPts val="1200"/>
              </a:spcBef>
            </a:pPr>
            <a:endParaRPr lang="en-US" altLang="zh-CN" dirty="0"/>
          </a:p>
          <a:p>
            <a:pPr>
              <a:spcBef>
                <a:spcPts val="1200"/>
              </a:spcBef>
            </a:pPr>
            <a:r>
              <a:rPr lang="zh-CN" altLang="zh-CN" dirty="0"/>
              <a:t>下面讨论有线的宽带接入</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marL="0" indent="0" eaLnBrk="1" hangingPunct="1">
              <a:buNone/>
            </a:pPr>
            <a:r>
              <a:rPr lang="en-US" altLang="zh-CN" dirty="0"/>
              <a:t>ADSL</a:t>
            </a:r>
            <a:r>
              <a:rPr lang="zh-CN" altLang="en-US" dirty="0"/>
              <a:t>技术</a:t>
            </a:r>
            <a:endParaRPr lang="en-US" altLang="zh-CN" dirty="0"/>
          </a:p>
        </p:txBody>
      </p:sp>
      <p:sp>
        <p:nvSpPr>
          <p:cNvPr id="132099" name="Rectangle 4"/>
          <p:cNvSpPr>
            <a:spLocks noGrp="1" noChangeArrowheads="1"/>
          </p:cNvSpPr>
          <p:nvPr>
            <p:ph type="body" idx="1"/>
          </p:nvPr>
        </p:nvSpPr>
        <p:spPr/>
        <p:txBody>
          <a:bodyPr/>
          <a:lstStyle/>
          <a:p>
            <a:pPr eaLnBrk="1" hangingPunct="1">
              <a:spcBef>
                <a:spcPts val="600"/>
              </a:spcBef>
            </a:pPr>
            <a:r>
              <a:rPr lang="zh-CN" altLang="en-US" dirty="0"/>
              <a:t>非对称数字用户线 </a:t>
            </a:r>
            <a:r>
              <a:rPr lang="en-US" altLang="zh-CN" dirty="0"/>
              <a:t>ADSL (Asymmetric Digital Subscriber Line) </a:t>
            </a:r>
            <a:r>
              <a:rPr lang="zh-CN" altLang="en-US" dirty="0"/>
              <a:t>技术就是用数字技术对现有的</a:t>
            </a:r>
            <a:r>
              <a:rPr lang="zh-CN" altLang="en-US" dirty="0">
                <a:solidFill>
                  <a:srgbClr val="FF0000"/>
                </a:solidFill>
              </a:rPr>
              <a:t>模拟电话用户线</a:t>
            </a:r>
            <a:r>
              <a:rPr lang="zh-CN" altLang="en-US" dirty="0"/>
              <a:t>进行改造，使它能够承载宽带业务。</a:t>
            </a:r>
          </a:p>
          <a:p>
            <a:pPr eaLnBrk="1" hangingPunct="1">
              <a:spcBef>
                <a:spcPts val="600"/>
              </a:spcBef>
            </a:pPr>
            <a:endParaRPr lang="zh-CN" altLang="en-US" dirty="0"/>
          </a:p>
          <a:p>
            <a:pPr eaLnBrk="1" hangingPunct="1">
              <a:spcBef>
                <a:spcPts val="600"/>
              </a:spcBef>
            </a:pPr>
            <a:r>
              <a:rPr lang="zh-CN" altLang="en-US" dirty="0"/>
              <a:t>虽然标准模拟电话信号的频带被限制在</a:t>
            </a:r>
            <a:r>
              <a:rPr lang="en-US" altLang="zh-CN" dirty="0"/>
              <a:t>300 ~ 3400 kHz</a:t>
            </a:r>
            <a:r>
              <a:rPr lang="zh-CN" altLang="en-US" dirty="0"/>
              <a:t>的范围内，但用户线本身实际可通过的信号频率却超过</a:t>
            </a:r>
            <a:r>
              <a:rPr lang="en-US" altLang="zh-CN" dirty="0"/>
              <a:t>1 MHz</a:t>
            </a:r>
            <a:r>
              <a:rPr lang="zh-CN" altLang="en-US" dirty="0"/>
              <a:t>。</a:t>
            </a:r>
          </a:p>
          <a:p>
            <a:pPr eaLnBrk="1" hangingPunct="1">
              <a:spcBef>
                <a:spcPts val="600"/>
              </a:spcBef>
            </a:pPr>
            <a:endParaRPr lang="zh-CN" altLang="en-US" dirty="0"/>
          </a:p>
        </p:txBody>
      </p:sp>
      <p:pic>
        <p:nvPicPr>
          <p:cNvPr id="4" name="Picture 3"/>
          <p:cNvPicPr>
            <a:picLocks noChangeAspect="1" noChangeArrowheads="1"/>
          </p:cNvPicPr>
          <p:nvPr/>
        </p:nvPicPr>
        <p:blipFill>
          <a:blip r:embed="rId3" cstate="print"/>
          <a:srcRect/>
          <a:stretch>
            <a:fillRect/>
          </a:stretch>
        </p:blipFill>
        <p:spPr bwMode="auto">
          <a:xfrm>
            <a:off x="1214414" y="3857628"/>
            <a:ext cx="6694506" cy="2186014"/>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355600" y="203200"/>
            <a:ext cx="8502680" cy="654032"/>
          </a:xfrm>
        </p:spPr>
        <p:txBody>
          <a:bodyPr/>
          <a:lstStyle/>
          <a:p>
            <a:pPr eaLnBrk="1" hangingPunct="1"/>
            <a:r>
              <a:rPr lang="en-US" altLang="zh-CN" dirty="0"/>
              <a:t>ADSL</a:t>
            </a:r>
            <a:r>
              <a:rPr lang="zh-CN" altLang="en-US" dirty="0"/>
              <a:t>技术</a:t>
            </a:r>
          </a:p>
        </p:txBody>
      </p:sp>
      <p:sp>
        <p:nvSpPr>
          <p:cNvPr id="132099" name="Rectangle 4"/>
          <p:cNvSpPr>
            <a:spLocks noGrp="1" noChangeArrowheads="1"/>
          </p:cNvSpPr>
          <p:nvPr>
            <p:ph type="body" idx="1"/>
          </p:nvPr>
        </p:nvSpPr>
        <p:spPr/>
        <p:txBody>
          <a:bodyPr/>
          <a:lstStyle/>
          <a:p>
            <a:pPr eaLnBrk="1" hangingPunct="1">
              <a:spcBef>
                <a:spcPts val="600"/>
              </a:spcBef>
            </a:pPr>
            <a:r>
              <a:rPr lang="en-US" altLang="zh-CN" dirty="0"/>
              <a:t>ADSL</a:t>
            </a:r>
            <a:r>
              <a:rPr lang="zh-CN" altLang="en-US" dirty="0"/>
              <a:t>技术就把 </a:t>
            </a:r>
            <a:r>
              <a:rPr lang="en-US" altLang="zh-CN" dirty="0"/>
              <a:t>0~4 kHz </a:t>
            </a:r>
            <a:r>
              <a:rPr lang="zh-CN" altLang="en-US" dirty="0"/>
              <a:t>低端频谱留给传统电话使用，而把</a:t>
            </a:r>
            <a:r>
              <a:rPr lang="zh-CN" altLang="en-US" dirty="0">
                <a:solidFill>
                  <a:schemeClr val="hlink"/>
                </a:solidFill>
              </a:rPr>
              <a:t>原来没有被利用的</a:t>
            </a:r>
            <a:r>
              <a:rPr lang="zh-CN" altLang="en-US" dirty="0"/>
              <a:t>高端频谱留给用户上网使用。</a:t>
            </a:r>
          </a:p>
          <a:p>
            <a:pPr eaLnBrk="1" hangingPunct="1">
              <a:spcBef>
                <a:spcPts val="600"/>
              </a:spcBef>
            </a:pPr>
            <a:endParaRPr lang="zh-CN" altLang="en-US" dirty="0"/>
          </a:p>
          <a:p>
            <a:pPr eaLnBrk="1" hangingPunct="1">
              <a:spcBef>
                <a:spcPts val="600"/>
              </a:spcBef>
            </a:pPr>
            <a:r>
              <a:rPr lang="en-US" altLang="zh-CN" dirty="0"/>
              <a:t>DSL</a:t>
            </a:r>
            <a:r>
              <a:rPr lang="zh-CN" altLang="en-US" dirty="0"/>
              <a:t>就是数字用户线 </a:t>
            </a:r>
            <a:r>
              <a:rPr lang="en-US" altLang="zh-CN" dirty="0"/>
              <a:t>(Digital Subscriber Line)</a:t>
            </a:r>
            <a:r>
              <a:rPr lang="zh-CN" altLang="en-US" dirty="0"/>
              <a:t>的缩写。</a:t>
            </a:r>
            <a:endParaRPr lang="en-US" altLang="zh-CN" dirty="0"/>
          </a:p>
          <a:p>
            <a:pPr eaLnBrk="1" hangingPunct="1">
              <a:spcBef>
                <a:spcPts val="600"/>
              </a:spcBef>
            </a:pPr>
            <a:endParaRPr lang="en-US" altLang="zh-CN" dirty="0"/>
          </a:p>
          <a:p>
            <a:pPr eaLnBrk="1" hangingPunct="1">
              <a:spcBef>
                <a:spcPts val="600"/>
              </a:spcBef>
            </a:pPr>
            <a:r>
              <a:rPr lang="en-US" altLang="zh-CN" dirty="0"/>
              <a:t>xDSL</a:t>
            </a:r>
            <a:r>
              <a:rPr lang="zh-CN" altLang="en-US" dirty="0"/>
              <a:t>的前缀 </a:t>
            </a:r>
            <a:r>
              <a:rPr lang="en-US" altLang="zh-CN" dirty="0"/>
              <a:t>x </a:t>
            </a:r>
            <a:r>
              <a:rPr lang="zh-CN" altLang="en-US" dirty="0"/>
              <a:t>则表示在数字用户线上实现的不同宽带方案。</a:t>
            </a:r>
            <a:endParaRPr lang="en-US" altLang="zh-CN" dirty="0"/>
          </a:p>
          <a:p>
            <a:pPr marL="457200" indent="-457200" eaLnBrk="1" hangingPunct="1">
              <a:spcBef>
                <a:spcPts val="600"/>
              </a:spcBef>
              <a:buFont typeface="+mj-ea"/>
              <a:buAutoNum type="circleNumDbPlain"/>
            </a:pPr>
            <a:r>
              <a:rPr lang="en-US" altLang="zh-CN" dirty="0"/>
              <a:t>ADSL </a:t>
            </a:r>
            <a:r>
              <a:rPr lang="en-US" altLang="zh-CN" sz="2000" dirty="0"/>
              <a:t>(Asymmetric Digital Subscriber Line)</a:t>
            </a:r>
            <a:r>
              <a:rPr lang="zh-CN" altLang="en-US" dirty="0"/>
              <a:t>：非对称数字用户线</a:t>
            </a:r>
          </a:p>
          <a:p>
            <a:pPr marL="457200" indent="-457200" eaLnBrk="1" hangingPunct="1">
              <a:spcBef>
                <a:spcPts val="600"/>
              </a:spcBef>
              <a:buFont typeface="+mj-ea"/>
              <a:buAutoNum type="circleNumDbPlain"/>
            </a:pPr>
            <a:endParaRPr lang="zh-CN" altLang="en-US" dirty="0"/>
          </a:p>
          <a:p>
            <a:pPr marL="457200" indent="-457200" eaLnBrk="1" hangingPunct="1">
              <a:spcBef>
                <a:spcPts val="600"/>
              </a:spcBef>
              <a:buFont typeface="+mj-ea"/>
              <a:buAutoNum type="circleNumDbPlain"/>
            </a:pPr>
            <a:r>
              <a:rPr lang="en-US" altLang="zh-CN" dirty="0"/>
              <a:t>HDSL </a:t>
            </a:r>
            <a:r>
              <a:rPr lang="en-US" altLang="zh-CN" sz="2000" dirty="0"/>
              <a:t>(High speed DSL)</a:t>
            </a:r>
            <a:r>
              <a:rPr lang="zh-CN" altLang="en-US" dirty="0"/>
              <a:t>：高速数字用户线</a:t>
            </a:r>
          </a:p>
          <a:p>
            <a:pPr marL="457200" indent="-457200" eaLnBrk="1" hangingPunct="1">
              <a:spcBef>
                <a:spcPts val="600"/>
              </a:spcBef>
              <a:buFont typeface="+mj-ea"/>
              <a:buAutoNum type="circleNumDbPlain"/>
            </a:pPr>
            <a:endParaRPr lang="zh-CN" altLang="en-US" dirty="0"/>
          </a:p>
          <a:p>
            <a:pPr marL="457200" indent="-457200" eaLnBrk="1" hangingPunct="1">
              <a:spcBef>
                <a:spcPts val="600"/>
              </a:spcBef>
              <a:buFont typeface="+mj-ea"/>
              <a:buAutoNum type="circleNumDbPlain"/>
            </a:pPr>
            <a:r>
              <a:rPr lang="en-US" altLang="zh-CN" dirty="0"/>
              <a:t>SDSL </a:t>
            </a:r>
            <a:r>
              <a:rPr lang="en-US" altLang="zh-CN" sz="2000" dirty="0"/>
              <a:t>(Single-line DSL)</a:t>
            </a:r>
            <a:r>
              <a:rPr lang="zh-CN" altLang="en-US" dirty="0"/>
              <a:t>：</a:t>
            </a:r>
            <a:r>
              <a:rPr lang="en-US" altLang="zh-CN" dirty="0"/>
              <a:t>1 </a:t>
            </a:r>
            <a:r>
              <a:rPr lang="zh-CN" altLang="en-US" dirty="0"/>
              <a:t>对线的数字用户线 </a:t>
            </a:r>
          </a:p>
        </p:txBody>
      </p:sp>
    </p:spTree>
    <p:extLst>
      <p:ext uri="{BB962C8B-B14F-4D97-AF65-F5344CB8AC3E}">
        <p14:creationId xmlns="" xmlns:p14="http://schemas.microsoft.com/office/powerpoint/2010/main" val="11424509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355600" y="203200"/>
            <a:ext cx="7975600" cy="627063"/>
          </a:xfrm>
        </p:spPr>
        <p:txBody>
          <a:bodyPr/>
          <a:lstStyle/>
          <a:p>
            <a:pPr eaLnBrk="1" hangingPunct="1"/>
            <a:r>
              <a:rPr lang="en-US" altLang="zh-CN" dirty="0"/>
              <a:t>xDSL </a:t>
            </a:r>
            <a:r>
              <a:rPr lang="zh-CN" altLang="en-US" dirty="0"/>
              <a:t>的几种类型 </a:t>
            </a:r>
          </a:p>
        </p:txBody>
      </p:sp>
      <p:sp>
        <p:nvSpPr>
          <p:cNvPr id="133123" name="Rectangle 4"/>
          <p:cNvSpPr>
            <a:spLocks noGrp="1" noChangeArrowheads="1"/>
          </p:cNvSpPr>
          <p:nvPr>
            <p:ph type="body" idx="1"/>
          </p:nvPr>
        </p:nvSpPr>
        <p:spPr/>
        <p:txBody>
          <a:bodyPr/>
          <a:lstStyle/>
          <a:p>
            <a:pPr marL="457200" indent="-457200" eaLnBrk="1" hangingPunct="1">
              <a:spcBef>
                <a:spcPts val="600"/>
              </a:spcBef>
              <a:buFont typeface="+mj-ea"/>
              <a:buAutoNum type="circleNumDbPlain" startAt="4"/>
            </a:pPr>
            <a:r>
              <a:rPr lang="en-US" altLang="zh-CN" dirty="0"/>
              <a:t>VDSL </a:t>
            </a:r>
            <a:r>
              <a:rPr lang="en-US" altLang="zh-CN" sz="2000" dirty="0"/>
              <a:t>(Very high speed DSL)</a:t>
            </a:r>
            <a:r>
              <a:rPr lang="zh-CN" altLang="en-US" dirty="0"/>
              <a:t>：甚高速数字用户线</a:t>
            </a:r>
          </a:p>
          <a:p>
            <a:pPr marL="457200" indent="-457200" eaLnBrk="1" hangingPunct="1">
              <a:spcBef>
                <a:spcPts val="600"/>
              </a:spcBef>
              <a:buFont typeface="+mj-ea"/>
              <a:buAutoNum type="circleNumDbPlain" startAt="4"/>
            </a:pPr>
            <a:endParaRPr lang="zh-CN" altLang="en-US" dirty="0"/>
          </a:p>
          <a:p>
            <a:pPr marL="457200" indent="-457200" eaLnBrk="1" hangingPunct="1">
              <a:spcBef>
                <a:spcPts val="600"/>
              </a:spcBef>
              <a:buFont typeface="+mj-ea"/>
              <a:buAutoNum type="circleNumDbPlain" startAt="4"/>
            </a:pPr>
            <a:r>
              <a:rPr lang="en-US" altLang="zh-CN" dirty="0"/>
              <a:t>DSL (Digital Subscriber Line)</a:t>
            </a:r>
            <a:r>
              <a:rPr lang="zh-CN" altLang="en-US" dirty="0"/>
              <a:t>：用户线。</a:t>
            </a:r>
          </a:p>
          <a:p>
            <a:pPr marL="457200" indent="-457200" eaLnBrk="1" hangingPunct="1">
              <a:spcBef>
                <a:spcPts val="600"/>
              </a:spcBef>
              <a:buFont typeface="+mj-ea"/>
              <a:buAutoNum type="circleNumDbPlain" startAt="4"/>
            </a:pPr>
            <a:endParaRPr lang="zh-CN" altLang="en-US" dirty="0"/>
          </a:p>
          <a:p>
            <a:pPr marL="457200" indent="-457200" eaLnBrk="1" hangingPunct="1">
              <a:spcBef>
                <a:spcPts val="600"/>
              </a:spcBef>
              <a:buFont typeface="+mj-ea"/>
              <a:buAutoNum type="circleNumDbPlain" startAt="4"/>
            </a:pPr>
            <a:r>
              <a:rPr lang="en-US" altLang="zh-CN" dirty="0"/>
              <a:t>RADSL </a:t>
            </a:r>
            <a:r>
              <a:rPr lang="en-US" altLang="zh-CN" sz="2000" dirty="0"/>
              <a:t>(Rate-Adaptive DSL)</a:t>
            </a:r>
            <a:r>
              <a:rPr lang="zh-CN" altLang="en-US" dirty="0"/>
              <a:t>：速率自适应</a:t>
            </a:r>
            <a:r>
              <a:rPr lang="en-US" altLang="zh-CN" dirty="0"/>
              <a:t>DSL</a:t>
            </a:r>
            <a:r>
              <a:rPr lang="zh-CN" altLang="en-US" dirty="0"/>
              <a:t>，是</a:t>
            </a:r>
            <a:r>
              <a:rPr lang="en-US" altLang="zh-CN" dirty="0"/>
              <a:t>ADSL </a:t>
            </a:r>
            <a:r>
              <a:rPr lang="zh-CN" altLang="en-US" dirty="0"/>
              <a:t>的一个子集，可自动调节线路速率。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3192" name="Picture 8"/>
          <p:cNvPicPr>
            <a:picLocks noChangeAspect="1" noChangeArrowheads="1"/>
          </p:cNvPicPr>
          <p:nvPr/>
        </p:nvPicPr>
        <p:blipFill>
          <a:blip r:embed="rId3" cstate="print"/>
          <a:srcRect/>
          <a:stretch>
            <a:fillRect/>
          </a:stretch>
        </p:blipFill>
        <p:spPr bwMode="auto">
          <a:xfrm>
            <a:off x="1600200" y="1143000"/>
            <a:ext cx="6411913" cy="4999038"/>
          </a:xfrm>
          <a:prstGeom prst="rect">
            <a:avLst/>
          </a:prstGeom>
          <a:noFill/>
          <a:ln w="9525">
            <a:noFill/>
            <a:miter lim="800000"/>
            <a:headEnd/>
            <a:tailEnd/>
          </a:ln>
          <a:effectLst/>
        </p:spPr>
      </p:pic>
      <p:sp>
        <p:nvSpPr>
          <p:cNvPr id="2" name="标题 1"/>
          <p:cNvSpPr>
            <a:spLocks noGrp="1"/>
          </p:cNvSpPr>
          <p:nvPr>
            <p:ph type="title"/>
          </p:nvPr>
        </p:nvSpPr>
        <p:spPr>
          <a:xfrm>
            <a:off x="323528" y="188640"/>
            <a:ext cx="8496944" cy="705520"/>
          </a:xfrm>
        </p:spPr>
        <p:txBody>
          <a:bodyPr/>
          <a:lstStyle/>
          <a:p>
            <a:pPr eaLnBrk="1" hangingPunct="1"/>
            <a:r>
              <a:rPr lang="en-US" altLang="zh-CN" sz="2600" dirty="0">
                <a:latin typeface="Gill Sans MT" panose="020B0502020104020203" pitchFamily="34" charset="0"/>
              </a:rPr>
              <a:t>Simulating a digital signal with first three harmonics (</a:t>
            </a:r>
            <a:r>
              <a:rPr lang="zh-CN" altLang="en-US" sz="2600" dirty="0">
                <a:latin typeface="Gill Sans MT" panose="020B0502020104020203" pitchFamily="34" charset="0"/>
              </a:rPr>
              <a:t>谐波</a:t>
            </a:r>
            <a:r>
              <a:rPr lang="en-US" altLang="zh-CN" sz="2600" dirty="0">
                <a:latin typeface="Gill Sans MT" panose="020B0502020104020203" pitchFamily="34" charset="0"/>
              </a:rPr>
              <a:t>)</a:t>
            </a:r>
            <a:endParaRPr lang="zh-CN" altLang="en-US" sz="2600" dirty="0">
              <a:latin typeface="Gill Sans MT" panose="020B0502020104020203" pitchFamily="34" charset="0"/>
            </a:endParaRPr>
          </a:p>
        </p:txBody>
      </p:sp>
    </p:spTree>
    <p:extLst>
      <p:ext uri="{BB962C8B-B14F-4D97-AF65-F5344CB8AC3E}">
        <p14:creationId xmlns="" xmlns:p14="http://schemas.microsoft.com/office/powerpoint/2010/main" val="3797044608"/>
      </p:ext>
    </p:extLst>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355600" y="203200"/>
            <a:ext cx="8502680" cy="627063"/>
          </a:xfrm>
        </p:spPr>
        <p:txBody>
          <a:bodyPr/>
          <a:lstStyle/>
          <a:p>
            <a:pPr eaLnBrk="1" hangingPunct="1"/>
            <a:r>
              <a:rPr lang="en-US" altLang="zh-CN" dirty="0"/>
              <a:t>ADSL</a:t>
            </a:r>
            <a:r>
              <a:rPr lang="zh-CN" altLang="en-US" dirty="0"/>
              <a:t>的极限传输距离</a:t>
            </a:r>
          </a:p>
        </p:txBody>
      </p:sp>
      <p:sp>
        <p:nvSpPr>
          <p:cNvPr id="134147" name="Rectangle 4"/>
          <p:cNvSpPr>
            <a:spLocks noGrp="1" noChangeArrowheads="1"/>
          </p:cNvSpPr>
          <p:nvPr>
            <p:ph type="body" idx="1"/>
          </p:nvPr>
        </p:nvSpPr>
        <p:spPr/>
        <p:txBody>
          <a:bodyPr/>
          <a:lstStyle/>
          <a:p>
            <a:pPr eaLnBrk="1" hangingPunct="1">
              <a:spcBef>
                <a:spcPts val="600"/>
              </a:spcBef>
            </a:pPr>
            <a:r>
              <a:rPr lang="en-US" altLang="zh-CN" dirty="0"/>
              <a:t>ADSL</a:t>
            </a:r>
            <a:r>
              <a:rPr lang="zh-CN" altLang="en-US" dirty="0"/>
              <a:t>的</a:t>
            </a:r>
            <a:r>
              <a:rPr lang="zh-CN" altLang="en-US" dirty="0">
                <a:solidFill>
                  <a:schemeClr val="hlink"/>
                </a:solidFill>
              </a:rPr>
              <a:t>极限传输距离</a:t>
            </a:r>
            <a:r>
              <a:rPr lang="zh-CN" altLang="en-US" dirty="0"/>
              <a:t>与</a:t>
            </a:r>
            <a:r>
              <a:rPr lang="zh-CN" altLang="en-US" dirty="0">
                <a:solidFill>
                  <a:srgbClr val="FF0000"/>
                </a:solidFill>
              </a:rPr>
              <a:t>数据率</a:t>
            </a:r>
            <a:r>
              <a:rPr lang="zh-CN" altLang="en-US" dirty="0"/>
              <a:t>以及用户线的</a:t>
            </a:r>
            <a:r>
              <a:rPr lang="zh-CN" altLang="en-US" dirty="0">
                <a:solidFill>
                  <a:srgbClr val="FF0000"/>
                </a:solidFill>
              </a:rPr>
              <a:t>线径</a:t>
            </a:r>
            <a:r>
              <a:rPr lang="zh-CN" altLang="en-US" dirty="0"/>
              <a:t>都有很大的关系</a:t>
            </a:r>
            <a:r>
              <a:rPr lang="en-US" altLang="zh-CN" sz="2000" dirty="0"/>
              <a:t>(</a:t>
            </a:r>
            <a:r>
              <a:rPr lang="zh-CN" altLang="en-US" sz="2000" dirty="0"/>
              <a:t>用户线越细，信号传输时的衰减就越大</a:t>
            </a:r>
            <a:r>
              <a:rPr lang="en-US" altLang="zh-CN" sz="2000" dirty="0"/>
              <a:t>)</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而所能得到的最高数据传输速率与实际的用户线上的信噪比密切相关。</a:t>
            </a:r>
          </a:p>
          <a:p>
            <a:pPr eaLnBrk="1" hangingPunct="1">
              <a:spcBef>
                <a:spcPts val="600"/>
              </a:spcBef>
            </a:pPr>
            <a:endParaRPr lang="zh-CN" altLang="en-US" dirty="0"/>
          </a:p>
          <a:p>
            <a:pPr eaLnBrk="1" hangingPunct="1">
              <a:spcBef>
                <a:spcPts val="600"/>
              </a:spcBef>
            </a:pPr>
            <a:r>
              <a:rPr lang="zh-CN" altLang="en-US" dirty="0"/>
              <a:t>例如，</a:t>
            </a:r>
            <a:r>
              <a:rPr lang="en-US" altLang="zh-CN" dirty="0"/>
              <a:t>0.5 </a:t>
            </a:r>
            <a:r>
              <a:rPr lang="zh-CN" altLang="en-US" dirty="0"/>
              <a:t>毫米线径的用户线，传输速率为</a:t>
            </a:r>
            <a:r>
              <a:rPr lang="en-US" altLang="zh-CN" dirty="0"/>
              <a:t>1.5 ~ 2.0 Mb/s </a:t>
            </a:r>
            <a:r>
              <a:rPr lang="zh-CN" altLang="en-US" dirty="0"/>
              <a:t>时可传送 </a:t>
            </a:r>
            <a:r>
              <a:rPr lang="en-US" altLang="zh-CN" dirty="0">
                <a:solidFill>
                  <a:srgbClr val="FF0000"/>
                </a:solidFill>
              </a:rPr>
              <a:t>5.5</a:t>
            </a:r>
            <a:r>
              <a:rPr lang="zh-CN" altLang="en-US" dirty="0"/>
              <a:t>公里，但当传输速率提高到 </a:t>
            </a:r>
            <a:r>
              <a:rPr lang="en-US" altLang="zh-CN" dirty="0"/>
              <a:t>6.1 Mb/s </a:t>
            </a:r>
            <a:r>
              <a:rPr lang="zh-CN" altLang="en-US" dirty="0"/>
              <a:t>时，传输距离就缩短为 </a:t>
            </a:r>
            <a:r>
              <a:rPr lang="en-US" altLang="zh-CN" dirty="0">
                <a:solidFill>
                  <a:srgbClr val="FF0000"/>
                </a:solidFill>
              </a:rPr>
              <a:t>3.7 </a:t>
            </a:r>
            <a:r>
              <a:rPr lang="zh-CN" altLang="en-US" dirty="0"/>
              <a:t>公里。</a:t>
            </a:r>
          </a:p>
          <a:p>
            <a:pPr eaLnBrk="1" hangingPunct="1">
              <a:spcBef>
                <a:spcPts val="600"/>
              </a:spcBef>
            </a:pPr>
            <a:endParaRPr lang="zh-CN" altLang="en-US" dirty="0"/>
          </a:p>
          <a:p>
            <a:pPr eaLnBrk="1" hangingPunct="1">
              <a:spcBef>
                <a:spcPts val="600"/>
              </a:spcBef>
            </a:pPr>
            <a:r>
              <a:rPr lang="zh-CN" altLang="en-US" dirty="0"/>
              <a:t>如果把用户线的线径减小到 </a:t>
            </a:r>
            <a:r>
              <a:rPr lang="en-US" altLang="zh-CN" dirty="0"/>
              <a:t>0.4 </a:t>
            </a:r>
            <a:r>
              <a:rPr lang="zh-CN" altLang="en-US" dirty="0"/>
              <a:t>毫米，那么在 </a:t>
            </a:r>
            <a:r>
              <a:rPr lang="en-US" altLang="zh-CN" dirty="0"/>
              <a:t>6.1 Mb/s</a:t>
            </a:r>
            <a:r>
              <a:rPr lang="zh-CN" altLang="en-US" dirty="0"/>
              <a:t>的传输速率下就只能传送 </a:t>
            </a:r>
            <a:r>
              <a:rPr lang="en-US" altLang="zh-CN" dirty="0">
                <a:solidFill>
                  <a:srgbClr val="FF0000"/>
                </a:solidFill>
              </a:rPr>
              <a:t>2.7 </a:t>
            </a:r>
            <a:r>
              <a:rPr lang="zh-CN" altLang="en-US" dirty="0"/>
              <a:t>公里。 </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pPr eaLnBrk="1" hangingPunct="1"/>
            <a:r>
              <a:rPr lang="en-US" altLang="zh-CN"/>
              <a:t>ADSL </a:t>
            </a:r>
            <a:r>
              <a:rPr lang="zh-CN" altLang="en-US"/>
              <a:t>的特点</a:t>
            </a:r>
          </a:p>
        </p:txBody>
      </p:sp>
      <p:sp>
        <p:nvSpPr>
          <p:cNvPr id="135171" name="Rectangle 4"/>
          <p:cNvSpPr>
            <a:spLocks noGrp="1" noChangeArrowheads="1"/>
          </p:cNvSpPr>
          <p:nvPr>
            <p:ph type="body" idx="1"/>
          </p:nvPr>
        </p:nvSpPr>
        <p:spPr/>
        <p:txBody>
          <a:bodyPr/>
          <a:lstStyle/>
          <a:p>
            <a:pPr eaLnBrk="1" hangingPunct="1">
              <a:spcBef>
                <a:spcPts val="600"/>
              </a:spcBef>
            </a:pPr>
            <a:r>
              <a:rPr lang="zh-CN" altLang="en-US" dirty="0"/>
              <a:t>上行和下行带宽做成不对称的。</a:t>
            </a:r>
          </a:p>
          <a:p>
            <a:pPr eaLnBrk="1" hangingPunct="1">
              <a:spcBef>
                <a:spcPts val="600"/>
              </a:spcBef>
            </a:pPr>
            <a:endParaRPr lang="zh-CN" altLang="en-US" dirty="0"/>
          </a:p>
          <a:p>
            <a:pPr eaLnBrk="1" hangingPunct="1">
              <a:spcBef>
                <a:spcPts val="600"/>
              </a:spcBef>
            </a:pPr>
            <a:r>
              <a:rPr lang="zh-CN" altLang="en-US" dirty="0"/>
              <a:t>上行指从用户到 </a:t>
            </a:r>
            <a:r>
              <a:rPr lang="en-US" altLang="zh-CN" dirty="0"/>
              <a:t>ISP</a:t>
            </a:r>
            <a:r>
              <a:rPr lang="zh-CN" altLang="en-US" dirty="0"/>
              <a:t>，而下行指从 </a:t>
            </a:r>
            <a:r>
              <a:rPr lang="en-US" altLang="zh-CN" dirty="0"/>
              <a:t>ISP </a:t>
            </a:r>
            <a:r>
              <a:rPr lang="zh-CN" altLang="en-US" dirty="0"/>
              <a:t>到用户。</a:t>
            </a:r>
          </a:p>
          <a:p>
            <a:pPr eaLnBrk="1" hangingPunct="1">
              <a:spcBef>
                <a:spcPts val="600"/>
              </a:spcBef>
            </a:pPr>
            <a:endParaRPr lang="zh-CN" altLang="en-US" dirty="0"/>
          </a:p>
          <a:p>
            <a:pPr eaLnBrk="1" hangingPunct="1">
              <a:spcBef>
                <a:spcPts val="600"/>
              </a:spcBef>
            </a:pPr>
            <a:r>
              <a:rPr lang="en-US" altLang="zh-CN" dirty="0"/>
              <a:t>ADSL</a:t>
            </a:r>
            <a:r>
              <a:rPr lang="zh-CN" altLang="en-US" dirty="0"/>
              <a:t>在用户线</a:t>
            </a:r>
            <a:r>
              <a:rPr lang="en-US" altLang="zh-CN" dirty="0"/>
              <a:t>(</a:t>
            </a:r>
            <a:r>
              <a:rPr lang="zh-CN" altLang="en-US" dirty="0">
                <a:solidFill>
                  <a:srgbClr val="FF0000"/>
                </a:solidFill>
              </a:rPr>
              <a:t>铜线</a:t>
            </a:r>
            <a:r>
              <a:rPr lang="en-US" altLang="zh-CN" dirty="0"/>
              <a:t>)</a:t>
            </a:r>
            <a:r>
              <a:rPr lang="zh-CN" altLang="en-US" dirty="0"/>
              <a:t>的两端各安装一个</a:t>
            </a:r>
            <a:r>
              <a:rPr lang="en-US" altLang="zh-CN" dirty="0">
                <a:solidFill>
                  <a:srgbClr val="FF0000"/>
                </a:solidFill>
              </a:rPr>
              <a:t>ADSL</a:t>
            </a:r>
            <a:r>
              <a:rPr lang="zh-CN" altLang="en-US" dirty="0"/>
              <a:t>调制解调器。</a:t>
            </a:r>
          </a:p>
          <a:p>
            <a:pPr eaLnBrk="1" hangingPunct="1">
              <a:spcBef>
                <a:spcPts val="600"/>
              </a:spcBef>
            </a:pPr>
            <a:endParaRPr lang="zh-CN" altLang="en-US" dirty="0"/>
          </a:p>
          <a:p>
            <a:pPr eaLnBrk="1" hangingPunct="1">
              <a:spcBef>
                <a:spcPts val="600"/>
              </a:spcBef>
            </a:pPr>
            <a:r>
              <a:rPr lang="zh-CN" altLang="en-US" dirty="0"/>
              <a:t>我国目前采用的方案是</a:t>
            </a:r>
            <a:r>
              <a:rPr lang="zh-CN" altLang="en-US" dirty="0">
                <a:solidFill>
                  <a:srgbClr val="FF0000"/>
                </a:solidFill>
              </a:rPr>
              <a:t>离散多音调 </a:t>
            </a:r>
            <a:r>
              <a:rPr lang="en-US" altLang="zh-CN" dirty="0"/>
              <a:t>DMT (Discrete Multi-Tone) </a:t>
            </a:r>
            <a:r>
              <a:rPr lang="zh-CN" altLang="en-US" dirty="0"/>
              <a:t>调制技术。</a:t>
            </a:r>
            <a:endParaRPr lang="en-US" altLang="zh-CN" dirty="0"/>
          </a:p>
          <a:p>
            <a:pPr eaLnBrk="1" hangingPunct="1">
              <a:spcBef>
                <a:spcPts val="600"/>
              </a:spcBef>
            </a:pPr>
            <a:endParaRPr lang="en-US" altLang="zh-CN" dirty="0"/>
          </a:p>
          <a:p>
            <a:pPr eaLnBrk="1" hangingPunct="1">
              <a:spcBef>
                <a:spcPts val="600"/>
              </a:spcBef>
            </a:pPr>
            <a:r>
              <a:rPr lang="zh-CN" altLang="en-US" dirty="0"/>
              <a:t>这里的“多音调”就是“</a:t>
            </a:r>
            <a:r>
              <a:rPr lang="zh-CN" altLang="en-US" dirty="0">
                <a:solidFill>
                  <a:schemeClr val="hlink"/>
                </a:solidFill>
              </a:rPr>
              <a:t>多载波</a:t>
            </a:r>
            <a:r>
              <a:rPr lang="zh-CN" altLang="en-US" dirty="0"/>
              <a:t>”或“</a:t>
            </a:r>
            <a:r>
              <a:rPr lang="zh-CN" altLang="en-US" dirty="0">
                <a:solidFill>
                  <a:schemeClr val="hlink"/>
                </a:solidFill>
              </a:rPr>
              <a:t>多子信道</a:t>
            </a:r>
            <a:r>
              <a:rPr lang="zh-CN" altLang="en-US" dirty="0"/>
              <a:t>”的意思。</a:t>
            </a:r>
          </a:p>
          <a:p>
            <a:pPr eaLnBrk="1" hangingPunct="1"/>
            <a:endParaRPr lang="en-US" altLang="zh-CN"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4"/>
          <p:cNvGraphicFramePr>
            <a:graphicFrameLocks noChangeAspect="1"/>
          </p:cNvGraphicFramePr>
          <p:nvPr/>
        </p:nvGraphicFramePr>
        <p:xfrm>
          <a:off x="285720" y="1142984"/>
          <a:ext cx="8601076" cy="4000528"/>
        </p:xfrm>
        <a:graphic>
          <a:graphicData uri="http://schemas.openxmlformats.org/presentationml/2006/ole">
            <p:oleObj spid="_x0000_s5239" r:id="rId4" imgW="50892075" imgH="20497800" progId="">
              <p:embed/>
            </p:oleObj>
          </a:graphicData>
        </a:graphic>
      </p:graphicFrame>
      <p:sp>
        <p:nvSpPr>
          <p:cNvPr id="5123" name="Rectangle 5"/>
          <p:cNvSpPr>
            <a:spLocks noChangeArrowheads="1"/>
          </p:cNvSpPr>
          <p:nvPr/>
        </p:nvSpPr>
        <p:spPr bwMode="auto">
          <a:xfrm>
            <a:off x="457200" y="5410200"/>
            <a:ext cx="8382000" cy="762000"/>
          </a:xfrm>
          <a:prstGeom prst="rect">
            <a:avLst/>
          </a:prstGeom>
          <a:noFill/>
          <a:ln w="9525">
            <a:noFill/>
            <a:miter lim="800000"/>
            <a:headEnd/>
            <a:tailEnd/>
          </a:ln>
        </p:spPr>
        <p:txBody>
          <a:bodyPr anchor="b"/>
          <a:lstStyle/>
          <a:p>
            <a:pPr algn="l"/>
            <a:r>
              <a:rPr kumimoji="1" lang="en-US" altLang="zh-CN" sz="2000" dirty="0">
                <a:solidFill>
                  <a:srgbClr val="FF0000"/>
                </a:solidFill>
              </a:rPr>
              <a:t>POTS</a:t>
            </a:r>
            <a:r>
              <a:rPr kumimoji="1" lang="en-US" altLang="zh-CN" sz="2000" dirty="0"/>
              <a:t>: Plain Old Telephone Service (</a:t>
            </a:r>
            <a:r>
              <a:rPr kumimoji="1" lang="zh-CN" altLang="en-US" sz="2000" dirty="0"/>
              <a:t>老式电话服务</a:t>
            </a:r>
            <a:r>
              <a:rPr kumimoji="1" lang="en-US" altLang="zh-CN" sz="2000" dirty="0"/>
              <a:t>) </a:t>
            </a:r>
            <a:r>
              <a:rPr kumimoji="1" lang="en-US" altLang="zh-CN" sz="2000" dirty="0">
                <a:solidFill>
                  <a:srgbClr val="FF0000"/>
                </a:solidFill>
              </a:rPr>
              <a:t>Splitter</a:t>
            </a:r>
            <a:r>
              <a:rPr kumimoji="1" lang="en-US" altLang="zh-CN" sz="2000" dirty="0"/>
              <a:t> (</a:t>
            </a:r>
            <a:r>
              <a:rPr kumimoji="1" lang="zh-CN" altLang="en-US" sz="2000" dirty="0"/>
              <a:t>分配器</a:t>
            </a:r>
            <a:r>
              <a:rPr kumimoji="1" lang="en-US" altLang="zh-CN" sz="2000" dirty="0"/>
              <a:t>)</a:t>
            </a:r>
          </a:p>
          <a:p>
            <a:pPr algn="l"/>
            <a:r>
              <a:rPr kumimoji="1" lang="en-US" altLang="zh-CN" sz="2000" dirty="0">
                <a:solidFill>
                  <a:srgbClr val="FF0000"/>
                </a:solidFill>
              </a:rPr>
              <a:t>DSLAM</a:t>
            </a:r>
            <a:r>
              <a:rPr kumimoji="1" lang="en-US" altLang="zh-CN" sz="2000" dirty="0"/>
              <a:t>: Data Subscriber Line Access Multiplexer (</a:t>
            </a:r>
            <a:r>
              <a:rPr kumimoji="1" lang="zh-CN" altLang="en-US" sz="2000" dirty="0"/>
              <a:t>数字用户线接入复用器</a:t>
            </a:r>
            <a:r>
              <a:rPr kumimoji="1" lang="en-US" altLang="zh-CN" sz="2000" dirty="0"/>
              <a:t>)</a:t>
            </a:r>
          </a:p>
        </p:txBody>
      </p:sp>
      <p:sp>
        <p:nvSpPr>
          <p:cNvPr id="5124" name="Rectangle 6"/>
          <p:cNvSpPr>
            <a:spLocks noGrp="1" noChangeArrowheads="1"/>
          </p:cNvSpPr>
          <p:nvPr>
            <p:ph type="title"/>
          </p:nvPr>
        </p:nvSpPr>
        <p:spPr/>
        <p:txBody>
          <a:bodyPr/>
          <a:lstStyle/>
          <a:p>
            <a:pPr eaLnBrk="1" hangingPunct="1"/>
            <a:r>
              <a:rPr lang="zh-CN" altLang="en-US" dirty="0"/>
              <a:t>通过</a:t>
            </a:r>
            <a:r>
              <a:rPr lang="en-US" altLang="zh-CN" dirty="0"/>
              <a:t>ADSL</a:t>
            </a:r>
            <a:r>
              <a:rPr lang="zh-CN" altLang="en-US" dirty="0"/>
              <a:t>连接</a:t>
            </a:r>
            <a:r>
              <a:rPr lang="en-US" altLang="zh-CN" dirty="0"/>
              <a:t>Internet</a:t>
            </a:r>
          </a:p>
        </p:txBody>
      </p:sp>
      <p:sp>
        <p:nvSpPr>
          <p:cNvPr id="5" name="矩形 4"/>
          <p:cNvSpPr/>
          <p:nvPr/>
        </p:nvSpPr>
        <p:spPr>
          <a:xfrm>
            <a:off x="5572132" y="3500438"/>
            <a:ext cx="696024" cy="338554"/>
          </a:xfrm>
          <a:prstGeom prst="rect">
            <a:avLst/>
          </a:prstGeom>
        </p:spPr>
        <p:txBody>
          <a:bodyPr wrap="none">
            <a:spAutoFit/>
          </a:bodyPr>
          <a:lstStyle/>
          <a:p>
            <a:r>
              <a:rPr lang="en-US" altLang="zh-CN" sz="1600" dirty="0">
                <a:solidFill>
                  <a:srgbClr val="FF0000"/>
                </a:solidFill>
              </a:rPr>
              <a:t>RJ-11</a:t>
            </a:r>
            <a:endParaRPr lang="zh-CN" altLang="en-US" sz="1600" dirty="0">
              <a:solidFill>
                <a:srgbClr val="FF0000"/>
              </a:solidFill>
            </a:endParaRPr>
          </a:p>
        </p:txBody>
      </p:sp>
      <p:sp>
        <p:nvSpPr>
          <p:cNvPr id="6" name="矩形 5"/>
          <p:cNvSpPr/>
          <p:nvPr/>
        </p:nvSpPr>
        <p:spPr>
          <a:xfrm>
            <a:off x="7143768" y="3643314"/>
            <a:ext cx="696024" cy="338554"/>
          </a:xfrm>
          <a:prstGeom prst="rect">
            <a:avLst/>
          </a:prstGeom>
        </p:spPr>
        <p:txBody>
          <a:bodyPr wrap="none">
            <a:spAutoFit/>
          </a:bodyPr>
          <a:lstStyle/>
          <a:p>
            <a:r>
              <a:rPr lang="en-US" altLang="zh-CN" sz="1600" dirty="0">
                <a:solidFill>
                  <a:srgbClr val="FF0000"/>
                </a:solidFill>
              </a:rPr>
              <a:t>RJ-45</a:t>
            </a:r>
            <a:endParaRPr lang="zh-CN" altLang="en-US" sz="1600" dirty="0">
              <a:solidFill>
                <a:srgbClr val="FF0000"/>
              </a:solidFill>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4"/>
          <p:cNvSpPr>
            <a:spLocks noGrp="1" noChangeArrowheads="1"/>
          </p:cNvSpPr>
          <p:nvPr>
            <p:ph type="title"/>
          </p:nvPr>
        </p:nvSpPr>
        <p:spPr/>
        <p:txBody>
          <a:bodyPr/>
          <a:lstStyle/>
          <a:p>
            <a:pPr eaLnBrk="1" hangingPunct="1"/>
            <a:r>
              <a:rPr lang="en-US" altLang="zh-CN"/>
              <a:t>DMT </a:t>
            </a:r>
            <a:r>
              <a:rPr lang="zh-CN" altLang="en-US"/>
              <a:t>技术</a:t>
            </a:r>
          </a:p>
        </p:txBody>
      </p:sp>
      <p:sp>
        <p:nvSpPr>
          <p:cNvPr id="136195" name="Rectangle 5"/>
          <p:cNvSpPr>
            <a:spLocks noGrp="1" noChangeArrowheads="1"/>
          </p:cNvSpPr>
          <p:nvPr>
            <p:ph type="body" idx="1"/>
          </p:nvPr>
        </p:nvSpPr>
        <p:spPr/>
        <p:txBody>
          <a:bodyPr/>
          <a:lstStyle/>
          <a:p>
            <a:pPr eaLnBrk="1" hangingPunct="1">
              <a:spcBef>
                <a:spcPts val="600"/>
              </a:spcBef>
            </a:pPr>
            <a:r>
              <a:rPr lang="en-US" altLang="zh-CN" dirty="0"/>
              <a:t>DMT</a:t>
            </a:r>
            <a:r>
              <a:rPr lang="zh-CN" altLang="en-US" dirty="0"/>
              <a:t>调制技术</a:t>
            </a:r>
            <a:r>
              <a:rPr lang="zh-CN" altLang="en-US" dirty="0">
                <a:solidFill>
                  <a:srgbClr val="FF0000"/>
                </a:solidFill>
              </a:rPr>
              <a:t>采用</a:t>
            </a:r>
            <a:r>
              <a:rPr lang="zh-CN" altLang="en-US" dirty="0"/>
              <a:t>频分复用的方法，把 </a:t>
            </a:r>
            <a:r>
              <a:rPr lang="en-US" altLang="zh-CN" dirty="0"/>
              <a:t>26 kHz </a:t>
            </a:r>
            <a:r>
              <a:rPr lang="zh-CN" altLang="en-US" dirty="0"/>
              <a:t>以上一直到 </a:t>
            </a:r>
            <a:r>
              <a:rPr lang="en-US" altLang="zh-CN" dirty="0"/>
              <a:t>1.104 MHz </a:t>
            </a:r>
            <a:r>
              <a:rPr lang="zh-CN" altLang="en-US" dirty="0"/>
              <a:t>的高端频谱划分为许多的子信道，其中</a:t>
            </a:r>
            <a:r>
              <a:rPr lang="en-US" altLang="zh-CN" dirty="0"/>
              <a:t>25</a:t>
            </a:r>
            <a:r>
              <a:rPr lang="zh-CN" altLang="en-US" dirty="0"/>
              <a:t>个子信道用于上行信道，而</a:t>
            </a:r>
            <a:r>
              <a:rPr lang="en-US" altLang="zh-CN" dirty="0">
                <a:solidFill>
                  <a:srgbClr val="FF0000"/>
                </a:solidFill>
              </a:rPr>
              <a:t>225</a:t>
            </a:r>
            <a:r>
              <a:rPr lang="zh-CN" altLang="en-US" dirty="0"/>
              <a:t>个子信道用于下行信道。</a:t>
            </a:r>
          </a:p>
          <a:p>
            <a:pPr eaLnBrk="1" hangingPunct="1">
              <a:spcBef>
                <a:spcPts val="600"/>
              </a:spcBef>
            </a:pPr>
            <a:endParaRPr lang="zh-CN" altLang="en-US" dirty="0"/>
          </a:p>
          <a:p>
            <a:pPr eaLnBrk="1" hangingPunct="1">
              <a:spcBef>
                <a:spcPts val="600"/>
              </a:spcBef>
            </a:pPr>
            <a:r>
              <a:rPr lang="zh-CN" altLang="en-US" dirty="0"/>
              <a:t>每个子信道占据</a:t>
            </a:r>
            <a:r>
              <a:rPr lang="en-US" altLang="zh-CN" dirty="0"/>
              <a:t>4 kHz</a:t>
            </a:r>
            <a:r>
              <a:rPr lang="zh-CN" altLang="en-US" dirty="0"/>
              <a:t>带宽 </a:t>
            </a:r>
            <a:r>
              <a:rPr lang="en-US" altLang="zh-CN" dirty="0"/>
              <a:t>(</a:t>
            </a:r>
            <a:r>
              <a:rPr lang="zh-CN" altLang="en-US" dirty="0"/>
              <a:t>严格讲是</a:t>
            </a:r>
            <a:r>
              <a:rPr lang="en-US" altLang="zh-CN" dirty="0"/>
              <a:t>4.3125 kHz) </a:t>
            </a:r>
            <a:r>
              <a:rPr lang="zh-CN" altLang="en-US" dirty="0"/>
              <a:t>，并使用不同的</a:t>
            </a:r>
            <a:r>
              <a:rPr lang="zh-CN" altLang="en-US" dirty="0">
                <a:solidFill>
                  <a:srgbClr val="FF0000"/>
                </a:solidFill>
              </a:rPr>
              <a:t>载波</a:t>
            </a:r>
            <a:r>
              <a:rPr lang="zh-CN" altLang="en-US" dirty="0"/>
              <a:t> </a:t>
            </a:r>
            <a:r>
              <a:rPr lang="en-US" altLang="zh-CN" dirty="0"/>
              <a:t>(</a:t>
            </a:r>
            <a:r>
              <a:rPr lang="zh-CN" altLang="en-US" dirty="0"/>
              <a:t>即不同的</a:t>
            </a:r>
            <a:r>
              <a:rPr lang="zh-CN" altLang="en-US" dirty="0">
                <a:solidFill>
                  <a:srgbClr val="FF0000"/>
                </a:solidFill>
              </a:rPr>
              <a:t>音调</a:t>
            </a:r>
            <a:r>
              <a:rPr lang="en-US" altLang="zh-CN" dirty="0"/>
              <a:t>) </a:t>
            </a:r>
            <a:r>
              <a:rPr lang="zh-CN" altLang="en-US" dirty="0"/>
              <a:t>进行</a:t>
            </a:r>
            <a:r>
              <a:rPr lang="zh-CN" altLang="en-US" dirty="0">
                <a:solidFill>
                  <a:srgbClr val="FF0000"/>
                </a:solidFill>
              </a:rPr>
              <a:t>带通调制</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这种做法相当于在一对用户线上使用许多小的调制解调器</a:t>
            </a:r>
            <a:r>
              <a:rPr lang="zh-CN" altLang="en-US" dirty="0">
                <a:solidFill>
                  <a:srgbClr val="FF0000"/>
                </a:solidFill>
              </a:rPr>
              <a:t>并行地</a:t>
            </a:r>
            <a:r>
              <a:rPr lang="zh-CN" altLang="en-US" dirty="0"/>
              <a:t>传送数据。</a:t>
            </a:r>
          </a:p>
          <a:p>
            <a:pPr eaLnBrk="1" hangingPunct="1">
              <a:spcBef>
                <a:spcPts val="600"/>
              </a:spcBef>
            </a:pPr>
            <a:endParaRPr lang="zh-CN" altLang="en-US" dirty="0"/>
          </a:p>
          <a:p>
            <a:pPr eaLnBrk="1" hangingPunct="1"/>
            <a:endParaRPr lang="en-US" altLang="zh-CN"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3"/>
          <p:cNvPicPr>
            <a:picLocks noChangeAspect="1" noChangeArrowheads="1"/>
          </p:cNvPicPr>
          <p:nvPr/>
        </p:nvPicPr>
        <p:blipFill>
          <a:blip r:embed="rId3" cstate="print"/>
          <a:srcRect/>
          <a:stretch>
            <a:fillRect/>
          </a:stretch>
        </p:blipFill>
        <p:spPr bwMode="auto">
          <a:xfrm>
            <a:off x="152400" y="1524000"/>
            <a:ext cx="8447088" cy="4060825"/>
          </a:xfrm>
          <a:prstGeom prst="rect">
            <a:avLst/>
          </a:prstGeom>
          <a:noFill/>
          <a:ln w="9525">
            <a:noFill/>
            <a:miter lim="800000"/>
            <a:headEnd/>
            <a:tailEnd/>
          </a:ln>
        </p:spPr>
      </p:pic>
      <p:sp>
        <p:nvSpPr>
          <p:cNvPr id="137219" name="Rectangle 4"/>
          <p:cNvSpPr>
            <a:spLocks noGrp="1" noChangeArrowheads="1"/>
          </p:cNvSpPr>
          <p:nvPr>
            <p:ph type="title"/>
          </p:nvPr>
        </p:nvSpPr>
        <p:spPr/>
        <p:txBody>
          <a:bodyPr/>
          <a:lstStyle/>
          <a:p>
            <a:pPr eaLnBrk="1" hangingPunct="1"/>
            <a:r>
              <a:rPr lang="en-US" altLang="zh-CN" dirty="0">
                <a:latin typeface="+mn-lt"/>
              </a:rPr>
              <a:t>Discrete Multi-Tone Technique</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spect="1" noChangeArrowheads="1"/>
          </p:cNvPicPr>
          <p:nvPr/>
        </p:nvPicPr>
        <p:blipFill>
          <a:blip r:embed="rId3" cstate="print"/>
          <a:srcRect/>
          <a:stretch>
            <a:fillRect/>
          </a:stretch>
        </p:blipFill>
        <p:spPr bwMode="auto">
          <a:xfrm>
            <a:off x="1285852" y="1000108"/>
            <a:ext cx="7143800" cy="2332725"/>
          </a:xfrm>
          <a:prstGeom prst="rect">
            <a:avLst/>
          </a:prstGeom>
          <a:noFill/>
          <a:ln w="9525">
            <a:noFill/>
            <a:miter lim="800000"/>
            <a:headEnd/>
            <a:tailEnd/>
          </a:ln>
        </p:spPr>
      </p:pic>
      <p:sp>
        <p:nvSpPr>
          <p:cNvPr id="138243" name="Rectangle 4"/>
          <p:cNvSpPr>
            <a:spLocks noGrp="1" noChangeArrowheads="1"/>
          </p:cNvSpPr>
          <p:nvPr>
            <p:ph type="title"/>
          </p:nvPr>
        </p:nvSpPr>
        <p:spPr/>
        <p:txBody>
          <a:bodyPr/>
          <a:lstStyle/>
          <a:p>
            <a:pPr eaLnBrk="1" hangingPunct="1"/>
            <a:r>
              <a:rPr lang="en-US" altLang="zh-CN" dirty="0">
                <a:latin typeface="+mn-lt"/>
              </a:rPr>
              <a:t>Bandwidth division in ADSL</a:t>
            </a:r>
          </a:p>
        </p:txBody>
      </p:sp>
      <p:grpSp>
        <p:nvGrpSpPr>
          <p:cNvPr id="46" name="组合 45"/>
          <p:cNvGrpSpPr/>
          <p:nvPr/>
        </p:nvGrpSpPr>
        <p:grpSpPr>
          <a:xfrm>
            <a:off x="714348" y="3429000"/>
            <a:ext cx="7889901" cy="2643206"/>
            <a:chOff x="468313" y="3286124"/>
            <a:chExt cx="8655050" cy="3176587"/>
          </a:xfrm>
        </p:grpSpPr>
        <p:sp>
          <p:nvSpPr>
            <p:cNvPr id="4" name="Rectangle 73"/>
            <p:cNvSpPr>
              <a:spLocks noChangeArrowheads="1"/>
            </p:cNvSpPr>
            <p:nvPr/>
          </p:nvSpPr>
          <p:spPr bwMode="auto">
            <a:xfrm>
              <a:off x="2744788" y="4149724"/>
              <a:ext cx="1395412" cy="1928812"/>
            </a:xfrm>
            <a:prstGeom prst="rect">
              <a:avLst/>
            </a:prstGeom>
            <a:solidFill>
              <a:srgbClr val="CCECFF"/>
            </a:solidFill>
            <a:ln w="9525">
              <a:noFill/>
              <a:miter lim="800000"/>
              <a:headEnd/>
              <a:tailEnd/>
            </a:ln>
          </p:spPr>
          <p:txBody>
            <a:bodyPr wrap="none" anchor="ctr"/>
            <a:lstStyle/>
            <a:p>
              <a:endParaRPr lang="zh-CN" altLang="en-US"/>
            </a:p>
          </p:txBody>
        </p:sp>
        <p:sp>
          <p:nvSpPr>
            <p:cNvPr id="5" name="Rectangle 30"/>
            <p:cNvSpPr>
              <a:spLocks noChangeArrowheads="1"/>
            </p:cNvSpPr>
            <p:nvPr/>
          </p:nvSpPr>
          <p:spPr bwMode="auto">
            <a:xfrm>
              <a:off x="4103688" y="4132261"/>
              <a:ext cx="3267075" cy="1928813"/>
            </a:xfrm>
            <a:prstGeom prst="rect">
              <a:avLst/>
            </a:prstGeom>
            <a:solidFill>
              <a:srgbClr val="FF9999"/>
            </a:solidFill>
            <a:ln w="9525">
              <a:noFill/>
              <a:miter lim="800000"/>
              <a:headEnd/>
              <a:tailEnd/>
            </a:ln>
          </p:spPr>
          <p:txBody>
            <a:bodyPr wrap="none" anchor="ctr"/>
            <a:lstStyle/>
            <a:p>
              <a:endParaRPr lang="zh-CN" altLang="en-US"/>
            </a:p>
          </p:txBody>
        </p:sp>
        <p:sp>
          <p:nvSpPr>
            <p:cNvPr id="6" name="Text Box 31"/>
            <p:cNvSpPr txBox="1">
              <a:spLocks noChangeArrowheads="1"/>
            </p:cNvSpPr>
            <p:nvPr/>
          </p:nvSpPr>
          <p:spPr bwMode="auto">
            <a:xfrm>
              <a:off x="3182938" y="4387849"/>
              <a:ext cx="438150" cy="396875"/>
            </a:xfrm>
            <a:prstGeom prst="rect">
              <a:avLst/>
            </a:prstGeom>
            <a:noFill/>
            <a:ln w="9525">
              <a:noFill/>
              <a:miter lim="800000"/>
              <a:headEnd/>
              <a:tailEnd/>
            </a:ln>
          </p:spPr>
          <p:txBody>
            <a:bodyPr wrap="none">
              <a:spAutoFit/>
            </a:bodyPr>
            <a:lstStyle/>
            <a:p>
              <a:pPr algn="l"/>
              <a:r>
                <a:rPr kumimoji="1" lang="en-US" altLang="zh-CN" sz="2000" b="1">
                  <a:latin typeface="Arial" pitchFamily="34" charset="0"/>
                  <a:ea typeface="黑体" pitchFamily="49" charset="-122"/>
                </a:rPr>
                <a:t>…</a:t>
              </a:r>
            </a:p>
          </p:txBody>
        </p:sp>
        <p:sp>
          <p:nvSpPr>
            <p:cNvPr id="7" name="Text Box 32"/>
            <p:cNvSpPr txBox="1">
              <a:spLocks noChangeArrowheads="1"/>
            </p:cNvSpPr>
            <p:nvPr/>
          </p:nvSpPr>
          <p:spPr bwMode="auto">
            <a:xfrm>
              <a:off x="468313" y="3286124"/>
              <a:ext cx="692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频谱</a:t>
              </a:r>
            </a:p>
          </p:txBody>
        </p:sp>
        <p:sp>
          <p:nvSpPr>
            <p:cNvPr id="8" name="Line 33"/>
            <p:cNvSpPr>
              <a:spLocks noChangeShapeType="1"/>
            </p:cNvSpPr>
            <p:nvPr/>
          </p:nvSpPr>
          <p:spPr bwMode="auto">
            <a:xfrm rot="-5400000">
              <a:off x="-161925" y="4751386"/>
              <a:ext cx="2705100" cy="0"/>
            </a:xfrm>
            <a:prstGeom prst="line">
              <a:avLst/>
            </a:prstGeom>
            <a:noFill/>
            <a:ln w="28575">
              <a:solidFill>
                <a:schemeClr val="folHlink"/>
              </a:solidFill>
              <a:round/>
              <a:headEnd/>
              <a:tailEnd type="triangle" w="med" len="lg"/>
            </a:ln>
          </p:spPr>
          <p:txBody>
            <a:bodyPr wrap="none" anchor="ctr"/>
            <a:lstStyle/>
            <a:p>
              <a:endParaRPr lang="zh-CN" altLang="en-US"/>
            </a:p>
          </p:txBody>
        </p:sp>
        <p:sp>
          <p:nvSpPr>
            <p:cNvPr id="9" name="Text Box 34"/>
            <p:cNvSpPr txBox="1">
              <a:spLocks noChangeArrowheads="1"/>
            </p:cNvSpPr>
            <p:nvPr/>
          </p:nvSpPr>
          <p:spPr bwMode="auto">
            <a:xfrm>
              <a:off x="7742238" y="5768974"/>
              <a:ext cx="692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频率</a:t>
              </a:r>
            </a:p>
          </p:txBody>
        </p:sp>
        <p:sp>
          <p:nvSpPr>
            <p:cNvPr id="10" name="Freeform 36"/>
            <p:cNvSpPr>
              <a:spLocks/>
            </p:cNvSpPr>
            <p:nvPr/>
          </p:nvSpPr>
          <p:spPr bwMode="auto">
            <a:xfrm>
              <a:off x="1190625" y="4095749"/>
              <a:ext cx="341313" cy="1981200"/>
            </a:xfrm>
            <a:custGeom>
              <a:avLst/>
              <a:gdLst>
                <a:gd name="T0" fmla="*/ 0 w 208"/>
                <a:gd name="T1" fmla="*/ 0 h 1248"/>
                <a:gd name="T2" fmla="*/ 112 w 208"/>
                <a:gd name="T3" fmla="*/ 144 h 1248"/>
                <a:gd name="T4" fmla="*/ 192 w 208"/>
                <a:gd name="T5" fmla="*/ 680 h 1248"/>
                <a:gd name="T6" fmla="*/ 208 w 208"/>
                <a:gd name="T7" fmla="*/ 1248 h 1248"/>
                <a:gd name="T8" fmla="*/ 0 60000 65536"/>
                <a:gd name="T9" fmla="*/ 0 60000 65536"/>
                <a:gd name="T10" fmla="*/ 0 60000 65536"/>
                <a:gd name="T11" fmla="*/ 0 60000 65536"/>
                <a:gd name="T12" fmla="*/ 0 w 208"/>
                <a:gd name="T13" fmla="*/ 0 h 1248"/>
                <a:gd name="T14" fmla="*/ 208 w 208"/>
                <a:gd name="T15" fmla="*/ 1248 h 1248"/>
              </a:gdLst>
              <a:ahLst/>
              <a:cxnLst>
                <a:cxn ang="T8">
                  <a:pos x="T0" y="T1"/>
                </a:cxn>
                <a:cxn ang="T9">
                  <a:pos x="T2" y="T3"/>
                </a:cxn>
                <a:cxn ang="T10">
                  <a:pos x="T4" y="T5"/>
                </a:cxn>
                <a:cxn ang="T11">
                  <a:pos x="T6" y="T7"/>
                </a:cxn>
              </a:cxnLst>
              <a:rect l="T12" t="T13" r="T14" b="T15"/>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9525" cmpd="sng">
              <a:solidFill>
                <a:schemeClr val="tx1"/>
              </a:solidFill>
              <a:round/>
              <a:headEnd/>
              <a:tailEnd/>
            </a:ln>
          </p:spPr>
          <p:txBody>
            <a:bodyPr wrap="none" anchor="ctr"/>
            <a:lstStyle/>
            <a:p>
              <a:endParaRPr lang="zh-CN" altLang="en-US"/>
            </a:p>
          </p:txBody>
        </p:sp>
        <p:sp>
          <p:nvSpPr>
            <p:cNvPr id="11" name="Text Box 37"/>
            <p:cNvSpPr txBox="1">
              <a:spLocks noChangeArrowheads="1"/>
            </p:cNvSpPr>
            <p:nvPr/>
          </p:nvSpPr>
          <p:spPr bwMode="auto">
            <a:xfrm>
              <a:off x="2801938" y="3392486"/>
              <a:ext cx="1200150" cy="396875"/>
            </a:xfrm>
            <a:prstGeom prst="rect">
              <a:avLst/>
            </a:prstGeom>
            <a:noFill/>
            <a:ln w="9525">
              <a:noFill/>
              <a:miter lim="800000"/>
              <a:headEnd/>
              <a:tailEnd/>
            </a:ln>
          </p:spPr>
          <p:txBody>
            <a:bodyPr wrap="none">
              <a:spAutoFit/>
            </a:bodyPr>
            <a:lstStyle/>
            <a:p>
              <a:r>
                <a:rPr kumimoji="1" lang="zh-CN" altLang="en-US" sz="2000">
                  <a:latin typeface="Arial" pitchFamily="34" charset="0"/>
                  <a:ea typeface="黑体" pitchFamily="49" charset="-122"/>
                </a:rPr>
                <a:t>上行信道</a:t>
              </a:r>
            </a:p>
          </p:txBody>
        </p:sp>
        <p:sp>
          <p:nvSpPr>
            <p:cNvPr id="12" name="Text Box 38"/>
            <p:cNvSpPr txBox="1">
              <a:spLocks noChangeArrowheads="1"/>
            </p:cNvSpPr>
            <p:nvPr/>
          </p:nvSpPr>
          <p:spPr bwMode="auto">
            <a:xfrm>
              <a:off x="1393825" y="3536949"/>
              <a:ext cx="1200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传统电话</a:t>
              </a:r>
            </a:p>
          </p:txBody>
        </p:sp>
        <p:sp>
          <p:nvSpPr>
            <p:cNvPr id="13" name="Line 39"/>
            <p:cNvSpPr>
              <a:spLocks noChangeShapeType="1"/>
            </p:cNvSpPr>
            <p:nvPr/>
          </p:nvSpPr>
          <p:spPr bwMode="auto">
            <a:xfrm flipH="1">
              <a:off x="1411288" y="3941761"/>
              <a:ext cx="361950" cy="450850"/>
            </a:xfrm>
            <a:prstGeom prst="line">
              <a:avLst/>
            </a:prstGeom>
            <a:noFill/>
            <a:ln w="9525">
              <a:solidFill>
                <a:schemeClr val="tx1"/>
              </a:solidFill>
              <a:round/>
              <a:headEnd/>
              <a:tailEnd type="triangle" w="sm" len="lg"/>
            </a:ln>
          </p:spPr>
          <p:txBody>
            <a:bodyPr wrap="none" anchor="ctr"/>
            <a:lstStyle/>
            <a:p>
              <a:endParaRPr lang="zh-CN" altLang="en-US"/>
            </a:p>
          </p:txBody>
        </p:sp>
        <p:sp>
          <p:nvSpPr>
            <p:cNvPr id="14" name="Line 40"/>
            <p:cNvSpPr>
              <a:spLocks noChangeShapeType="1"/>
            </p:cNvSpPr>
            <p:nvPr/>
          </p:nvSpPr>
          <p:spPr bwMode="auto">
            <a:xfrm flipV="1">
              <a:off x="1190625" y="6083299"/>
              <a:ext cx="6640513" cy="0"/>
            </a:xfrm>
            <a:prstGeom prst="line">
              <a:avLst/>
            </a:prstGeom>
            <a:noFill/>
            <a:ln w="28575">
              <a:solidFill>
                <a:schemeClr val="folHlink"/>
              </a:solidFill>
              <a:round/>
              <a:headEnd/>
              <a:tailEnd type="triangle" w="med" len="lg"/>
            </a:ln>
          </p:spPr>
          <p:txBody>
            <a:bodyPr wrap="none" anchor="ctr"/>
            <a:lstStyle/>
            <a:p>
              <a:endParaRPr lang="zh-CN" altLang="en-US"/>
            </a:p>
          </p:txBody>
        </p:sp>
        <p:sp>
          <p:nvSpPr>
            <p:cNvPr id="15" name="Text Box 41"/>
            <p:cNvSpPr txBox="1">
              <a:spLocks noChangeArrowheads="1"/>
            </p:cNvSpPr>
            <p:nvPr/>
          </p:nvSpPr>
          <p:spPr bwMode="auto">
            <a:xfrm>
              <a:off x="909638" y="6038849"/>
              <a:ext cx="325437"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0</a:t>
              </a:r>
            </a:p>
          </p:txBody>
        </p:sp>
        <p:sp>
          <p:nvSpPr>
            <p:cNvPr id="16" name="Text Box 42"/>
            <p:cNvSpPr txBox="1">
              <a:spLocks noChangeArrowheads="1"/>
            </p:cNvSpPr>
            <p:nvPr/>
          </p:nvSpPr>
          <p:spPr bwMode="auto">
            <a:xfrm>
              <a:off x="1358900" y="6038849"/>
              <a:ext cx="325438"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4</a:t>
              </a:r>
            </a:p>
          </p:txBody>
        </p:sp>
        <p:sp>
          <p:nvSpPr>
            <p:cNvPr id="17" name="AutoShape 43"/>
            <p:cNvSpPr>
              <a:spLocks/>
            </p:cNvSpPr>
            <p:nvPr/>
          </p:nvSpPr>
          <p:spPr bwMode="auto">
            <a:xfrm rot="5400000" flipV="1">
              <a:off x="3241675" y="3252786"/>
              <a:ext cx="307975" cy="1241425"/>
            </a:xfrm>
            <a:prstGeom prst="leftBrace">
              <a:avLst>
                <a:gd name="adj1" fmla="val 33591"/>
                <a:gd name="adj2" fmla="val 50000"/>
              </a:avLst>
            </a:prstGeom>
            <a:noFill/>
            <a:ln w="9525">
              <a:solidFill>
                <a:schemeClr val="tx1"/>
              </a:solidFill>
              <a:round/>
              <a:headEnd/>
              <a:tailEnd/>
            </a:ln>
          </p:spPr>
          <p:txBody>
            <a:bodyPr wrap="none" anchor="ctr"/>
            <a:lstStyle/>
            <a:p>
              <a:endParaRPr lang="zh-CN" altLang="en-US"/>
            </a:p>
          </p:txBody>
        </p:sp>
        <p:sp>
          <p:nvSpPr>
            <p:cNvPr id="18" name="AutoShape 44"/>
            <p:cNvSpPr>
              <a:spLocks/>
            </p:cNvSpPr>
            <p:nvPr/>
          </p:nvSpPr>
          <p:spPr bwMode="auto">
            <a:xfrm rot="5400000" flipV="1">
              <a:off x="5593556" y="2320130"/>
              <a:ext cx="307975" cy="3106738"/>
            </a:xfrm>
            <a:prstGeom prst="leftBrace">
              <a:avLst>
                <a:gd name="adj1" fmla="val 84064"/>
                <a:gd name="adj2" fmla="val 50000"/>
              </a:avLst>
            </a:prstGeom>
            <a:noFill/>
            <a:ln w="9525">
              <a:solidFill>
                <a:schemeClr val="tx1"/>
              </a:solidFill>
              <a:round/>
              <a:headEnd/>
              <a:tailEnd/>
            </a:ln>
          </p:spPr>
          <p:txBody>
            <a:bodyPr wrap="none" anchor="ctr"/>
            <a:lstStyle/>
            <a:p>
              <a:endParaRPr lang="zh-CN" altLang="en-US"/>
            </a:p>
          </p:txBody>
        </p:sp>
        <p:sp>
          <p:nvSpPr>
            <p:cNvPr id="19" name="Text Box 45"/>
            <p:cNvSpPr txBox="1">
              <a:spLocks noChangeArrowheads="1"/>
            </p:cNvSpPr>
            <p:nvPr/>
          </p:nvSpPr>
          <p:spPr bwMode="auto">
            <a:xfrm>
              <a:off x="5172075" y="3392486"/>
              <a:ext cx="1200150" cy="396875"/>
            </a:xfrm>
            <a:prstGeom prst="rect">
              <a:avLst/>
            </a:prstGeom>
            <a:noFill/>
            <a:ln w="9525">
              <a:noFill/>
              <a:miter lim="800000"/>
              <a:headEnd/>
              <a:tailEnd/>
            </a:ln>
          </p:spPr>
          <p:txBody>
            <a:bodyPr wrap="none">
              <a:spAutoFit/>
            </a:bodyPr>
            <a:lstStyle/>
            <a:p>
              <a:r>
                <a:rPr kumimoji="1" lang="zh-CN" altLang="en-US" sz="2000">
                  <a:latin typeface="Arial" pitchFamily="34" charset="0"/>
                  <a:ea typeface="黑体" pitchFamily="49" charset="-122"/>
                </a:rPr>
                <a:t>下行信道</a:t>
              </a:r>
            </a:p>
          </p:txBody>
        </p:sp>
        <p:sp>
          <p:nvSpPr>
            <p:cNvPr id="20" name="Text Box 46"/>
            <p:cNvSpPr txBox="1">
              <a:spLocks noChangeArrowheads="1"/>
            </p:cNvSpPr>
            <p:nvPr/>
          </p:nvSpPr>
          <p:spPr bwMode="auto">
            <a:xfrm>
              <a:off x="5346700" y="4387849"/>
              <a:ext cx="438150" cy="396875"/>
            </a:xfrm>
            <a:prstGeom prst="rect">
              <a:avLst/>
            </a:prstGeom>
            <a:noFill/>
            <a:ln w="9525">
              <a:noFill/>
              <a:miter lim="800000"/>
              <a:headEnd/>
              <a:tailEnd/>
            </a:ln>
          </p:spPr>
          <p:txBody>
            <a:bodyPr wrap="none">
              <a:spAutoFit/>
            </a:bodyPr>
            <a:lstStyle/>
            <a:p>
              <a:pPr algn="l"/>
              <a:r>
                <a:rPr kumimoji="1" lang="en-US" altLang="zh-CN" sz="2000" b="1">
                  <a:latin typeface="Arial" pitchFamily="34" charset="0"/>
                  <a:ea typeface="黑体" pitchFamily="49" charset="-122"/>
                </a:rPr>
                <a:t>…</a:t>
              </a:r>
            </a:p>
          </p:txBody>
        </p:sp>
        <p:sp>
          <p:nvSpPr>
            <p:cNvPr id="21" name="Freeform 47"/>
            <p:cNvSpPr>
              <a:spLocks/>
            </p:cNvSpPr>
            <p:nvPr/>
          </p:nvSpPr>
          <p:spPr bwMode="auto">
            <a:xfrm>
              <a:off x="7119938" y="4129086"/>
              <a:ext cx="173037"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2" name="Freeform 48"/>
            <p:cNvSpPr>
              <a:spLocks/>
            </p:cNvSpPr>
            <p:nvPr/>
          </p:nvSpPr>
          <p:spPr bwMode="auto">
            <a:xfrm>
              <a:off x="6943725" y="4132261"/>
              <a:ext cx="173038"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3" name="Freeform 49"/>
            <p:cNvSpPr>
              <a:spLocks/>
            </p:cNvSpPr>
            <p:nvPr/>
          </p:nvSpPr>
          <p:spPr bwMode="auto">
            <a:xfrm>
              <a:off x="6769100" y="4133849"/>
              <a:ext cx="171450"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4" name="Freeform 50"/>
            <p:cNvSpPr>
              <a:spLocks/>
            </p:cNvSpPr>
            <p:nvPr/>
          </p:nvSpPr>
          <p:spPr bwMode="auto">
            <a:xfrm>
              <a:off x="6592888" y="4135436"/>
              <a:ext cx="171450" cy="1955800"/>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5" name="Freeform 51"/>
            <p:cNvSpPr>
              <a:spLocks/>
            </p:cNvSpPr>
            <p:nvPr/>
          </p:nvSpPr>
          <p:spPr bwMode="auto">
            <a:xfrm>
              <a:off x="6416675" y="4138611"/>
              <a:ext cx="171450"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6" name="Freeform 52"/>
            <p:cNvSpPr>
              <a:spLocks/>
            </p:cNvSpPr>
            <p:nvPr/>
          </p:nvSpPr>
          <p:spPr bwMode="auto">
            <a:xfrm>
              <a:off x="6240463" y="4140199"/>
              <a:ext cx="171450" cy="1955800"/>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7" name="Freeform 53"/>
            <p:cNvSpPr>
              <a:spLocks/>
            </p:cNvSpPr>
            <p:nvPr/>
          </p:nvSpPr>
          <p:spPr bwMode="auto">
            <a:xfrm>
              <a:off x="6064250" y="4143374"/>
              <a:ext cx="171450"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8" name="Freeform 54"/>
            <p:cNvSpPr>
              <a:spLocks/>
            </p:cNvSpPr>
            <p:nvPr/>
          </p:nvSpPr>
          <p:spPr bwMode="auto">
            <a:xfrm>
              <a:off x="5888038" y="4144961"/>
              <a:ext cx="173037"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29" name="Freeform 55"/>
            <p:cNvSpPr>
              <a:spLocks/>
            </p:cNvSpPr>
            <p:nvPr/>
          </p:nvSpPr>
          <p:spPr bwMode="auto">
            <a:xfrm>
              <a:off x="5257800" y="4132261"/>
              <a:ext cx="173038"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0" name="Freeform 56"/>
            <p:cNvSpPr>
              <a:spLocks/>
            </p:cNvSpPr>
            <p:nvPr/>
          </p:nvSpPr>
          <p:spPr bwMode="auto">
            <a:xfrm>
              <a:off x="5086350" y="4133849"/>
              <a:ext cx="171450"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1" name="Freeform 57"/>
            <p:cNvSpPr>
              <a:spLocks/>
            </p:cNvSpPr>
            <p:nvPr/>
          </p:nvSpPr>
          <p:spPr bwMode="auto">
            <a:xfrm>
              <a:off x="4914900" y="4135436"/>
              <a:ext cx="171450" cy="1955800"/>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2" name="Freeform 58"/>
            <p:cNvSpPr>
              <a:spLocks/>
            </p:cNvSpPr>
            <p:nvPr/>
          </p:nvSpPr>
          <p:spPr bwMode="auto">
            <a:xfrm>
              <a:off x="4741863" y="4138611"/>
              <a:ext cx="173037"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3" name="Freeform 59"/>
            <p:cNvSpPr>
              <a:spLocks/>
            </p:cNvSpPr>
            <p:nvPr/>
          </p:nvSpPr>
          <p:spPr bwMode="auto">
            <a:xfrm>
              <a:off x="4570413" y="4140199"/>
              <a:ext cx="171450" cy="1955800"/>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4" name="Freeform 60"/>
            <p:cNvSpPr>
              <a:spLocks/>
            </p:cNvSpPr>
            <p:nvPr/>
          </p:nvSpPr>
          <p:spPr bwMode="auto">
            <a:xfrm>
              <a:off x="4397375" y="4143374"/>
              <a:ext cx="173038"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5" name="Freeform 61"/>
            <p:cNvSpPr>
              <a:spLocks/>
            </p:cNvSpPr>
            <p:nvPr/>
          </p:nvSpPr>
          <p:spPr bwMode="auto">
            <a:xfrm>
              <a:off x="4225925" y="4144961"/>
              <a:ext cx="171450"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6" name="Freeform 62"/>
            <p:cNvSpPr>
              <a:spLocks/>
            </p:cNvSpPr>
            <p:nvPr/>
          </p:nvSpPr>
          <p:spPr bwMode="auto">
            <a:xfrm>
              <a:off x="3881438" y="4149724"/>
              <a:ext cx="171450"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7" name="Freeform 63"/>
            <p:cNvSpPr>
              <a:spLocks/>
            </p:cNvSpPr>
            <p:nvPr/>
          </p:nvSpPr>
          <p:spPr bwMode="auto">
            <a:xfrm>
              <a:off x="3709988" y="4151311"/>
              <a:ext cx="171450" cy="1955800"/>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8" name="Freeform 64"/>
            <p:cNvSpPr>
              <a:spLocks/>
            </p:cNvSpPr>
            <p:nvPr/>
          </p:nvSpPr>
          <p:spPr bwMode="auto">
            <a:xfrm>
              <a:off x="3536950" y="4154486"/>
              <a:ext cx="173038"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39" name="Freeform 65"/>
            <p:cNvSpPr>
              <a:spLocks/>
            </p:cNvSpPr>
            <p:nvPr/>
          </p:nvSpPr>
          <p:spPr bwMode="auto">
            <a:xfrm>
              <a:off x="3117850" y="4159249"/>
              <a:ext cx="173038" cy="1954212"/>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40" name="Freeform 66"/>
            <p:cNvSpPr>
              <a:spLocks/>
            </p:cNvSpPr>
            <p:nvPr/>
          </p:nvSpPr>
          <p:spPr bwMode="auto">
            <a:xfrm>
              <a:off x="2946400" y="4160836"/>
              <a:ext cx="171450"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41" name="Freeform 67"/>
            <p:cNvSpPr>
              <a:spLocks/>
            </p:cNvSpPr>
            <p:nvPr/>
          </p:nvSpPr>
          <p:spPr bwMode="auto">
            <a:xfrm>
              <a:off x="2774950" y="4164011"/>
              <a:ext cx="171450" cy="1954213"/>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0"/>
                <a:gd name="T34" fmla="*/ 0 h 862"/>
                <a:gd name="T35" fmla="*/ 190 w 190"/>
                <a:gd name="T36" fmla="*/ 862 h 8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9525">
              <a:solidFill>
                <a:schemeClr val="tx1"/>
              </a:solidFill>
              <a:round/>
              <a:headEnd/>
              <a:tailEnd/>
            </a:ln>
          </p:spPr>
          <p:txBody>
            <a:bodyPr/>
            <a:lstStyle/>
            <a:p>
              <a:endParaRPr lang="zh-CN" altLang="en-US"/>
            </a:p>
          </p:txBody>
        </p:sp>
        <p:sp>
          <p:nvSpPr>
            <p:cNvPr id="42" name="Text Box 68"/>
            <p:cNvSpPr txBox="1">
              <a:spLocks noChangeArrowheads="1"/>
            </p:cNvSpPr>
            <p:nvPr/>
          </p:nvSpPr>
          <p:spPr bwMode="auto">
            <a:xfrm>
              <a:off x="8332788" y="5768974"/>
              <a:ext cx="790575"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(kHz)</a:t>
              </a:r>
            </a:p>
          </p:txBody>
        </p:sp>
        <p:sp>
          <p:nvSpPr>
            <p:cNvPr id="43" name="Text Box 69"/>
            <p:cNvSpPr txBox="1">
              <a:spLocks noChangeArrowheads="1"/>
            </p:cNvSpPr>
            <p:nvPr/>
          </p:nvSpPr>
          <p:spPr bwMode="auto">
            <a:xfrm>
              <a:off x="2428875" y="6065836"/>
              <a:ext cx="612775"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~40</a:t>
              </a:r>
            </a:p>
          </p:txBody>
        </p:sp>
        <p:sp>
          <p:nvSpPr>
            <p:cNvPr id="44" name="Text Box 70"/>
            <p:cNvSpPr txBox="1">
              <a:spLocks noChangeArrowheads="1"/>
            </p:cNvSpPr>
            <p:nvPr/>
          </p:nvSpPr>
          <p:spPr bwMode="auto">
            <a:xfrm>
              <a:off x="3749675" y="6065836"/>
              <a:ext cx="75565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~138</a:t>
              </a:r>
            </a:p>
          </p:txBody>
        </p:sp>
        <p:sp>
          <p:nvSpPr>
            <p:cNvPr id="45" name="Text Box 71"/>
            <p:cNvSpPr txBox="1">
              <a:spLocks noChangeArrowheads="1"/>
            </p:cNvSpPr>
            <p:nvPr/>
          </p:nvSpPr>
          <p:spPr bwMode="auto">
            <a:xfrm>
              <a:off x="6916738" y="6065836"/>
              <a:ext cx="895350"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~1100</a:t>
              </a:r>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4"/>
          <p:cNvSpPr>
            <a:spLocks noGrp="1" noChangeArrowheads="1"/>
          </p:cNvSpPr>
          <p:nvPr>
            <p:ph type="body" idx="1"/>
          </p:nvPr>
        </p:nvSpPr>
        <p:spPr>
          <a:xfrm>
            <a:off x="330200" y="1000108"/>
            <a:ext cx="8528080" cy="5214974"/>
          </a:xfrm>
        </p:spPr>
        <p:txBody>
          <a:bodyPr/>
          <a:lstStyle/>
          <a:p>
            <a:pPr eaLnBrk="1" hangingPunct="1">
              <a:spcBef>
                <a:spcPts val="600"/>
              </a:spcBef>
            </a:pPr>
            <a:r>
              <a:rPr lang="zh-CN" altLang="en-US" dirty="0"/>
              <a:t>由于</a:t>
            </a:r>
            <a:r>
              <a:rPr lang="zh-CN" altLang="en-US" dirty="0">
                <a:solidFill>
                  <a:schemeClr val="hlink"/>
                </a:solidFill>
              </a:rPr>
              <a:t>用户线的具体条件</a:t>
            </a:r>
            <a:r>
              <a:rPr lang="zh-CN" altLang="en-US" dirty="0"/>
              <a:t>往往相差很大</a:t>
            </a:r>
            <a:r>
              <a:rPr lang="en-US" altLang="zh-CN" sz="2000" dirty="0"/>
              <a:t>(</a:t>
            </a:r>
            <a:r>
              <a:rPr lang="zh-CN" altLang="en-US" sz="2000" dirty="0"/>
              <a:t>距离、线径、受到相邻用户线的干扰程度等都不同</a:t>
            </a:r>
            <a:r>
              <a:rPr lang="en-US" altLang="zh-CN" sz="2000" dirty="0"/>
              <a:t>)</a:t>
            </a:r>
            <a:r>
              <a:rPr lang="zh-CN" altLang="en-US" dirty="0"/>
              <a:t>，因此</a:t>
            </a:r>
            <a:r>
              <a:rPr lang="en-US" altLang="zh-CN" dirty="0"/>
              <a:t>ADSL</a:t>
            </a:r>
            <a:r>
              <a:rPr lang="zh-CN" altLang="en-US" dirty="0"/>
              <a:t>采用</a:t>
            </a:r>
            <a:r>
              <a:rPr lang="zh-CN" altLang="en-US" dirty="0">
                <a:solidFill>
                  <a:srgbClr val="FF0000"/>
                </a:solidFill>
              </a:rPr>
              <a:t>自适应调制</a:t>
            </a:r>
            <a:r>
              <a:rPr lang="zh-CN" altLang="en-US" dirty="0"/>
              <a:t>技术使</a:t>
            </a:r>
            <a:r>
              <a:rPr lang="zh-CN" altLang="en-US" dirty="0">
                <a:solidFill>
                  <a:srgbClr val="FF0000"/>
                </a:solidFill>
              </a:rPr>
              <a:t>用户线</a:t>
            </a:r>
            <a:r>
              <a:rPr lang="zh-CN" altLang="en-US" dirty="0"/>
              <a:t>能够</a:t>
            </a:r>
            <a:r>
              <a:rPr lang="zh-CN" altLang="en-US" dirty="0">
                <a:solidFill>
                  <a:srgbClr val="FF0000"/>
                </a:solidFill>
              </a:rPr>
              <a:t>传送</a:t>
            </a:r>
            <a:r>
              <a:rPr lang="zh-CN" altLang="en-US" dirty="0"/>
              <a:t>尽可能高的数据率。</a:t>
            </a:r>
          </a:p>
          <a:p>
            <a:pPr eaLnBrk="1" hangingPunct="1">
              <a:spcBef>
                <a:spcPts val="600"/>
              </a:spcBef>
            </a:pPr>
            <a:endParaRPr lang="zh-CN" altLang="en-US" dirty="0"/>
          </a:p>
          <a:p>
            <a:pPr eaLnBrk="1" hangingPunct="1">
              <a:spcBef>
                <a:spcPts val="600"/>
              </a:spcBef>
            </a:pPr>
            <a:r>
              <a:rPr lang="zh-CN" altLang="en-US" dirty="0"/>
              <a:t>当 </a:t>
            </a:r>
            <a:r>
              <a:rPr lang="en-US" altLang="zh-CN" dirty="0"/>
              <a:t>ADSL</a:t>
            </a:r>
            <a:r>
              <a:rPr lang="zh-CN" altLang="en-US" dirty="0"/>
              <a:t>启动时，用户线两端的</a:t>
            </a:r>
            <a:r>
              <a:rPr lang="en-US" altLang="zh-CN" dirty="0"/>
              <a:t>ADSL</a:t>
            </a:r>
            <a:r>
              <a:rPr lang="zh-CN" altLang="en-US" dirty="0"/>
              <a:t>调制解调器就</a:t>
            </a:r>
            <a:r>
              <a:rPr lang="zh-CN" altLang="en-US" dirty="0">
                <a:solidFill>
                  <a:srgbClr val="FF0000"/>
                </a:solidFill>
              </a:rPr>
              <a:t>测试</a:t>
            </a:r>
            <a:r>
              <a:rPr lang="zh-CN" altLang="en-US" dirty="0"/>
              <a:t>可用的频率、各子信道受到的干扰情况，以及在每一个频率上</a:t>
            </a:r>
            <a:r>
              <a:rPr lang="zh-CN" altLang="en-US" dirty="0">
                <a:solidFill>
                  <a:srgbClr val="FF0000"/>
                </a:solidFill>
              </a:rPr>
              <a:t>测试</a:t>
            </a:r>
            <a:r>
              <a:rPr lang="zh-CN" altLang="en-US" dirty="0"/>
              <a:t>信号的传输质量。</a:t>
            </a:r>
          </a:p>
          <a:p>
            <a:pPr eaLnBrk="1" hangingPunct="1">
              <a:spcBef>
                <a:spcPts val="600"/>
              </a:spcBef>
            </a:pPr>
            <a:endParaRPr lang="zh-CN" altLang="en-US" dirty="0"/>
          </a:p>
          <a:p>
            <a:pPr eaLnBrk="1" hangingPunct="1">
              <a:spcBef>
                <a:spcPts val="600"/>
              </a:spcBef>
            </a:pPr>
            <a:r>
              <a:rPr lang="zh-CN" altLang="en-US" dirty="0"/>
              <a:t>可见</a:t>
            </a:r>
            <a:r>
              <a:rPr lang="en-US" altLang="zh-CN" dirty="0"/>
              <a:t>ADSL</a:t>
            </a:r>
            <a:r>
              <a:rPr lang="zh-CN" altLang="en-US" dirty="0"/>
              <a:t>不能保证固定的数据率。对于质量很差的用户线甚至无法开通</a:t>
            </a:r>
            <a:r>
              <a:rPr lang="en-US" altLang="zh-CN" dirty="0"/>
              <a:t>ADSL</a:t>
            </a:r>
            <a:r>
              <a:rPr lang="zh-CN" altLang="en-US" dirty="0"/>
              <a:t>。</a:t>
            </a:r>
          </a:p>
          <a:p>
            <a:pPr eaLnBrk="1" hangingPunct="1">
              <a:spcBef>
                <a:spcPts val="600"/>
              </a:spcBef>
            </a:pPr>
            <a:endParaRPr lang="zh-CN" altLang="en-US" dirty="0"/>
          </a:p>
          <a:p>
            <a:pPr eaLnBrk="1" hangingPunct="1">
              <a:spcBef>
                <a:spcPts val="600"/>
              </a:spcBef>
            </a:pPr>
            <a:r>
              <a:rPr lang="zh-CN" altLang="en-US" dirty="0"/>
              <a:t>通常下行数据率在</a:t>
            </a:r>
            <a:r>
              <a:rPr lang="en-US" altLang="zh-CN" dirty="0"/>
              <a:t>32kb/s</a:t>
            </a:r>
            <a:r>
              <a:rPr lang="zh-CN" altLang="en-US" dirty="0"/>
              <a:t>到 </a:t>
            </a:r>
            <a:r>
              <a:rPr lang="en-US" altLang="zh-CN" dirty="0"/>
              <a:t>6.4 Mb/s</a:t>
            </a:r>
            <a:r>
              <a:rPr lang="zh-CN" altLang="en-US" dirty="0"/>
              <a:t>之间，而上行数据率在 </a:t>
            </a:r>
            <a:r>
              <a:rPr lang="en-US" altLang="zh-CN" dirty="0"/>
              <a:t>32 kb/s </a:t>
            </a:r>
            <a:r>
              <a:rPr lang="zh-CN" altLang="en-US" dirty="0"/>
              <a:t>到 </a:t>
            </a:r>
            <a:r>
              <a:rPr lang="en-US" altLang="zh-CN" dirty="0"/>
              <a:t>640 kb/s </a:t>
            </a:r>
            <a:r>
              <a:rPr lang="zh-CN" altLang="en-US" dirty="0"/>
              <a:t>之间。</a:t>
            </a:r>
          </a:p>
        </p:txBody>
      </p:sp>
      <p:sp>
        <p:nvSpPr>
          <p:cNvPr id="2" name="标题 1"/>
          <p:cNvSpPr>
            <a:spLocks noGrp="1"/>
          </p:cNvSpPr>
          <p:nvPr>
            <p:ph type="title"/>
          </p:nvPr>
        </p:nvSpPr>
        <p:spPr/>
        <p:txBody>
          <a:bodyPr/>
          <a:lstStyle/>
          <a:p>
            <a:r>
              <a:rPr lang="en-US" altLang="zh-CN" dirty="0"/>
              <a:t>ADSL</a:t>
            </a:r>
            <a:r>
              <a:rPr lang="zh-CN" altLang="en-US" dirty="0"/>
              <a:t>的数据率</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386541" y="69056"/>
            <a:ext cx="8586817" cy="695326"/>
          </a:xfrm>
        </p:spPr>
        <p:txBody>
          <a:bodyPr/>
          <a:lstStyle/>
          <a:p>
            <a:pPr eaLnBrk="1" hangingPunct="1"/>
            <a:r>
              <a:rPr lang="en-US" altLang="zh-CN" dirty="0"/>
              <a:t>ADSL</a:t>
            </a:r>
            <a:r>
              <a:rPr lang="zh-CN" altLang="en-US" dirty="0"/>
              <a:t>的组成 </a:t>
            </a:r>
          </a:p>
        </p:txBody>
      </p:sp>
      <p:sp>
        <p:nvSpPr>
          <p:cNvPr id="141315" name="AutoShape 3"/>
          <p:cNvSpPr>
            <a:spLocks noChangeArrowheads="1"/>
          </p:cNvSpPr>
          <p:nvPr/>
        </p:nvSpPr>
        <p:spPr bwMode="auto">
          <a:xfrm>
            <a:off x="2463800" y="1585913"/>
            <a:ext cx="2087563" cy="2816225"/>
          </a:xfrm>
          <a:prstGeom prst="roundRect">
            <a:avLst>
              <a:gd name="adj" fmla="val 16667"/>
            </a:avLst>
          </a:prstGeom>
          <a:solidFill>
            <a:srgbClr val="CCECFF"/>
          </a:solidFill>
          <a:ln w="9525">
            <a:solidFill>
              <a:schemeClr val="tx1"/>
            </a:solidFill>
            <a:prstDash val="dash"/>
            <a:round/>
            <a:headEnd/>
            <a:tailEnd/>
          </a:ln>
        </p:spPr>
        <p:txBody>
          <a:bodyPr wrap="none" anchor="ctr"/>
          <a:lstStyle/>
          <a:p>
            <a:endParaRPr lang="zh-CN" altLang="en-US"/>
          </a:p>
        </p:txBody>
      </p:sp>
      <p:sp>
        <p:nvSpPr>
          <p:cNvPr id="141316" name="Freeform 4"/>
          <p:cNvSpPr>
            <a:spLocks/>
          </p:cNvSpPr>
          <p:nvPr/>
        </p:nvSpPr>
        <p:spPr bwMode="auto">
          <a:xfrm>
            <a:off x="993775" y="1128713"/>
            <a:ext cx="428625" cy="1420812"/>
          </a:xfrm>
          <a:custGeom>
            <a:avLst/>
            <a:gdLst>
              <a:gd name="T0" fmla="*/ 280 w 280"/>
              <a:gd name="T1" fmla="*/ 600 h 600"/>
              <a:gd name="T2" fmla="*/ 144 w 280"/>
              <a:gd name="T3" fmla="*/ 200 h 600"/>
              <a:gd name="T4" fmla="*/ 112 w 280"/>
              <a:gd name="T5" fmla="*/ 280 h 600"/>
              <a:gd name="T6" fmla="*/ 0 w 280"/>
              <a:gd name="T7" fmla="*/ 0 h 600"/>
              <a:gd name="T8" fmla="*/ 0 60000 65536"/>
              <a:gd name="T9" fmla="*/ 0 60000 65536"/>
              <a:gd name="T10" fmla="*/ 0 60000 65536"/>
              <a:gd name="T11" fmla="*/ 0 60000 65536"/>
              <a:gd name="T12" fmla="*/ 0 w 280"/>
              <a:gd name="T13" fmla="*/ 0 h 600"/>
              <a:gd name="T14" fmla="*/ 280 w 280"/>
              <a:gd name="T15" fmla="*/ 600 h 600"/>
            </a:gdLst>
            <a:ahLst/>
            <a:cxnLst>
              <a:cxn ang="T8">
                <a:pos x="T0" y="T1"/>
              </a:cxn>
              <a:cxn ang="T9">
                <a:pos x="T2" y="T3"/>
              </a:cxn>
              <a:cxn ang="T10">
                <a:pos x="T4" y="T5"/>
              </a:cxn>
              <a:cxn ang="T11">
                <a:pos x="T6" y="T7"/>
              </a:cxn>
            </a:cxnLst>
            <a:rect l="T12" t="T13" r="T14" b="T15"/>
            <a:pathLst>
              <a:path w="280" h="600">
                <a:moveTo>
                  <a:pt x="280" y="600"/>
                </a:moveTo>
                <a:lnTo>
                  <a:pt x="144" y="200"/>
                </a:lnTo>
                <a:lnTo>
                  <a:pt x="112" y="280"/>
                </a:lnTo>
                <a:lnTo>
                  <a:pt x="0" y="0"/>
                </a:lnTo>
              </a:path>
            </a:pathLst>
          </a:custGeom>
          <a:noFill/>
          <a:ln w="28575">
            <a:solidFill>
              <a:schemeClr val="tx1"/>
            </a:solidFill>
            <a:round/>
            <a:headEnd/>
            <a:tailEnd type="triangle" w="sm" len="lg"/>
          </a:ln>
        </p:spPr>
        <p:txBody>
          <a:bodyPr wrap="none" anchor="ctr"/>
          <a:lstStyle/>
          <a:p>
            <a:endParaRPr lang="zh-CN" altLang="en-US"/>
          </a:p>
        </p:txBody>
      </p:sp>
      <p:sp>
        <p:nvSpPr>
          <p:cNvPr id="141317" name="Line 5"/>
          <p:cNvSpPr>
            <a:spLocks noChangeShapeType="1"/>
          </p:cNvSpPr>
          <p:nvPr/>
        </p:nvSpPr>
        <p:spPr bwMode="auto">
          <a:xfrm rot="-5400000">
            <a:off x="2574925" y="2582863"/>
            <a:ext cx="0" cy="660400"/>
          </a:xfrm>
          <a:prstGeom prst="line">
            <a:avLst/>
          </a:prstGeom>
          <a:noFill/>
          <a:ln w="38100">
            <a:solidFill>
              <a:schemeClr val="tx1"/>
            </a:solidFill>
            <a:round/>
            <a:headEnd/>
            <a:tailEnd/>
          </a:ln>
        </p:spPr>
        <p:txBody>
          <a:bodyPr wrap="none" anchor="ctr"/>
          <a:lstStyle/>
          <a:p>
            <a:endParaRPr lang="zh-CN" altLang="en-US"/>
          </a:p>
        </p:txBody>
      </p:sp>
      <p:sp>
        <p:nvSpPr>
          <p:cNvPr id="141318" name="Freeform 6"/>
          <p:cNvSpPr>
            <a:spLocks/>
          </p:cNvSpPr>
          <p:nvPr/>
        </p:nvSpPr>
        <p:spPr bwMode="auto">
          <a:xfrm rot="-989619">
            <a:off x="4830763" y="2673350"/>
            <a:ext cx="560387" cy="1387475"/>
          </a:xfrm>
          <a:custGeom>
            <a:avLst/>
            <a:gdLst>
              <a:gd name="T0" fmla="*/ 0 w 366"/>
              <a:gd name="T1" fmla="*/ 0 h 702"/>
              <a:gd name="T2" fmla="*/ 138 w 366"/>
              <a:gd name="T3" fmla="*/ 343 h 702"/>
              <a:gd name="T4" fmla="*/ 168 w 366"/>
              <a:gd name="T5" fmla="*/ 252 h 702"/>
              <a:gd name="T6" fmla="*/ 366 w 366"/>
              <a:gd name="T7" fmla="*/ 702 h 702"/>
              <a:gd name="T8" fmla="*/ 0 60000 65536"/>
              <a:gd name="T9" fmla="*/ 0 60000 65536"/>
              <a:gd name="T10" fmla="*/ 0 60000 65536"/>
              <a:gd name="T11" fmla="*/ 0 60000 65536"/>
              <a:gd name="T12" fmla="*/ 0 w 366"/>
              <a:gd name="T13" fmla="*/ 0 h 702"/>
              <a:gd name="T14" fmla="*/ 366 w 366"/>
              <a:gd name="T15" fmla="*/ 702 h 702"/>
            </a:gdLst>
            <a:ahLst/>
            <a:cxnLst>
              <a:cxn ang="T8">
                <a:pos x="T0" y="T1"/>
              </a:cxn>
              <a:cxn ang="T9">
                <a:pos x="T2" y="T3"/>
              </a:cxn>
              <a:cxn ang="T10">
                <a:pos x="T4" y="T5"/>
              </a:cxn>
              <a:cxn ang="T11">
                <a:pos x="T6" y="T7"/>
              </a:cxn>
            </a:cxnLst>
            <a:rect l="T12" t="T13" r="T14" b="T15"/>
            <a:pathLst>
              <a:path w="366" h="702">
                <a:moveTo>
                  <a:pt x="0" y="0"/>
                </a:moveTo>
                <a:lnTo>
                  <a:pt x="138" y="343"/>
                </a:lnTo>
                <a:lnTo>
                  <a:pt x="168" y="252"/>
                </a:lnTo>
                <a:lnTo>
                  <a:pt x="366" y="702"/>
                </a:lnTo>
              </a:path>
            </a:pathLst>
          </a:custGeom>
          <a:noFill/>
          <a:ln w="28575" cmpd="sng">
            <a:solidFill>
              <a:srgbClr val="333399"/>
            </a:solidFill>
            <a:round/>
            <a:headEnd/>
            <a:tailEnd type="triangle" w="sm" len="lg"/>
          </a:ln>
        </p:spPr>
        <p:txBody>
          <a:bodyPr wrap="none" anchor="ctr"/>
          <a:lstStyle/>
          <a:p>
            <a:endParaRPr lang="zh-CN" altLang="en-US"/>
          </a:p>
        </p:txBody>
      </p:sp>
      <p:pic>
        <p:nvPicPr>
          <p:cNvPr id="141319" name="Picture 7"/>
          <p:cNvPicPr>
            <a:picLocks noChangeArrowheads="1"/>
          </p:cNvPicPr>
          <p:nvPr/>
        </p:nvPicPr>
        <p:blipFill>
          <a:blip r:embed="rId3" cstate="print"/>
          <a:srcRect/>
          <a:stretch>
            <a:fillRect/>
          </a:stretch>
        </p:blipFill>
        <p:spPr bwMode="auto">
          <a:xfrm>
            <a:off x="2732088" y="1585913"/>
            <a:ext cx="1050925" cy="2430462"/>
          </a:xfrm>
          <a:prstGeom prst="rect">
            <a:avLst/>
          </a:prstGeom>
          <a:noFill/>
          <a:ln w="9525">
            <a:noFill/>
            <a:miter lim="800000"/>
            <a:headEnd/>
            <a:tailEnd/>
          </a:ln>
        </p:spPr>
      </p:pic>
      <p:sp>
        <p:nvSpPr>
          <p:cNvPr id="141320" name="AutoShape 8"/>
          <p:cNvSpPr>
            <a:spLocks noChangeArrowheads="1"/>
          </p:cNvSpPr>
          <p:nvPr/>
        </p:nvSpPr>
        <p:spPr bwMode="auto">
          <a:xfrm>
            <a:off x="3482975" y="2879725"/>
            <a:ext cx="950913" cy="569913"/>
          </a:xfrm>
          <a:prstGeom prst="cube">
            <a:avLst>
              <a:gd name="adj" fmla="val 25000"/>
            </a:avLst>
          </a:prstGeom>
          <a:solidFill>
            <a:srgbClr val="FFFF99"/>
          </a:solidFill>
          <a:ln w="9525">
            <a:solidFill>
              <a:schemeClr val="tx1"/>
            </a:solidFill>
            <a:miter lim="800000"/>
            <a:headEnd/>
            <a:tailEnd/>
          </a:ln>
        </p:spPr>
        <p:txBody>
          <a:bodyPr wrap="none" anchor="ctr"/>
          <a:lstStyle/>
          <a:p>
            <a:endParaRPr lang="zh-CN" altLang="en-US"/>
          </a:p>
        </p:txBody>
      </p:sp>
      <p:sp>
        <p:nvSpPr>
          <p:cNvPr id="141321" name="Text Box 9"/>
          <p:cNvSpPr txBox="1">
            <a:spLocks noChangeArrowheads="1"/>
          </p:cNvSpPr>
          <p:nvPr/>
        </p:nvSpPr>
        <p:spPr bwMode="auto">
          <a:xfrm>
            <a:off x="3425825" y="3022600"/>
            <a:ext cx="963613"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ATU-C</a:t>
            </a:r>
          </a:p>
        </p:txBody>
      </p:sp>
      <p:sp>
        <p:nvSpPr>
          <p:cNvPr id="141322" name="AutoShape 10"/>
          <p:cNvSpPr>
            <a:spLocks noChangeArrowheads="1"/>
          </p:cNvSpPr>
          <p:nvPr/>
        </p:nvSpPr>
        <p:spPr bwMode="auto">
          <a:xfrm>
            <a:off x="3482975" y="2376488"/>
            <a:ext cx="950913" cy="571500"/>
          </a:xfrm>
          <a:prstGeom prst="cube">
            <a:avLst>
              <a:gd name="adj" fmla="val 25000"/>
            </a:avLst>
          </a:prstGeom>
          <a:solidFill>
            <a:srgbClr val="FFFF99"/>
          </a:solidFill>
          <a:ln w="9525">
            <a:solidFill>
              <a:schemeClr val="tx1"/>
            </a:solidFill>
            <a:miter lim="800000"/>
            <a:headEnd/>
            <a:tailEnd/>
          </a:ln>
        </p:spPr>
        <p:txBody>
          <a:bodyPr wrap="none" anchor="ctr"/>
          <a:lstStyle/>
          <a:p>
            <a:endParaRPr lang="zh-CN" altLang="en-US"/>
          </a:p>
        </p:txBody>
      </p:sp>
      <p:sp>
        <p:nvSpPr>
          <p:cNvPr id="141323" name="Text Box 11"/>
          <p:cNvSpPr txBox="1">
            <a:spLocks noChangeArrowheads="1"/>
          </p:cNvSpPr>
          <p:nvPr/>
        </p:nvSpPr>
        <p:spPr bwMode="auto">
          <a:xfrm>
            <a:off x="3425825" y="2501900"/>
            <a:ext cx="963613" cy="395288"/>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ATU-C</a:t>
            </a:r>
          </a:p>
        </p:txBody>
      </p:sp>
      <p:pic>
        <p:nvPicPr>
          <p:cNvPr id="141324" name="Picture 12"/>
          <p:cNvPicPr>
            <a:picLocks noChangeArrowheads="1"/>
          </p:cNvPicPr>
          <p:nvPr/>
        </p:nvPicPr>
        <p:blipFill>
          <a:blip r:embed="rId4" cstate="print"/>
          <a:srcRect/>
          <a:stretch>
            <a:fillRect/>
          </a:stretch>
        </p:blipFill>
        <p:spPr bwMode="auto">
          <a:xfrm>
            <a:off x="5981700" y="1204913"/>
            <a:ext cx="2857500" cy="2457450"/>
          </a:xfrm>
          <a:prstGeom prst="rect">
            <a:avLst/>
          </a:prstGeom>
          <a:noFill/>
          <a:ln w="12699">
            <a:noFill/>
            <a:miter lim="800000"/>
            <a:headEnd/>
            <a:tailEnd/>
          </a:ln>
        </p:spPr>
      </p:pic>
      <p:sp>
        <p:nvSpPr>
          <p:cNvPr id="141325" name="Line 13"/>
          <p:cNvSpPr>
            <a:spLocks noChangeShapeType="1"/>
          </p:cNvSpPr>
          <p:nvPr/>
        </p:nvSpPr>
        <p:spPr bwMode="auto">
          <a:xfrm>
            <a:off x="6496050" y="2722563"/>
            <a:ext cx="0" cy="568325"/>
          </a:xfrm>
          <a:prstGeom prst="line">
            <a:avLst/>
          </a:prstGeom>
          <a:noFill/>
          <a:ln w="28575">
            <a:solidFill>
              <a:schemeClr val="tx1"/>
            </a:solidFill>
            <a:round/>
            <a:headEnd/>
            <a:tailEnd/>
          </a:ln>
        </p:spPr>
        <p:txBody>
          <a:bodyPr wrap="none" anchor="ctr"/>
          <a:lstStyle/>
          <a:p>
            <a:endParaRPr lang="zh-CN" altLang="en-US"/>
          </a:p>
        </p:txBody>
      </p:sp>
      <p:pic>
        <p:nvPicPr>
          <p:cNvPr id="141326" name="Picture 14"/>
          <p:cNvPicPr>
            <a:picLocks noChangeArrowheads="1"/>
          </p:cNvPicPr>
          <p:nvPr/>
        </p:nvPicPr>
        <p:blipFill>
          <a:blip r:embed="rId5" cstate="print"/>
          <a:srcRect/>
          <a:stretch>
            <a:fillRect/>
          </a:stretch>
        </p:blipFill>
        <p:spPr bwMode="auto">
          <a:xfrm>
            <a:off x="6210300" y="3125788"/>
            <a:ext cx="566738" cy="506412"/>
          </a:xfrm>
          <a:prstGeom prst="rect">
            <a:avLst/>
          </a:prstGeom>
          <a:noFill/>
          <a:ln w="9525">
            <a:noFill/>
            <a:miter lim="800000"/>
            <a:headEnd/>
            <a:tailEnd/>
          </a:ln>
        </p:spPr>
      </p:pic>
      <p:sp>
        <p:nvSpPr>
          <p:cNvPr id="141327" name="AutoShape 15"/>
          <p:cNvSpPr>
            <a:spLocks noChangeArrowheads="1"/>
          </p:cNvSpPr>
          <p:nvPr/>
        </p:nvSpPr>
        <p:spPr bwMode="auto">
          <a:xfrm>
            <a:off x="6808788" y="2427288"/>
            <a:ext cx="950912" cy="569912"/>
          </a:xfrm>
          <a:prstGeom prst="cube">
            <a:avLst>
              <a:gd name="adj" fmla="val 25000"/>
            </a:avLst>
          </a:prstGeom>
          <a:solidFill>
            <a:srgbClr val="FFFF99"/>
          </a:solidFill>
          <a:ln w="9525">
            <a:solidFill>
              <a:schemeClr val="tx1"/>
            </a:solidFill>
            <a:miter lim="800000"/>
            <a:headEnd/>
            <a:tailEnd/>
          </a:ln>
        </p:spPr>
        <p:txBody>
          <a:bodyPr wrap="none" anchor="ctr"/>
          <a:lstStyle/>
          <a:p>
            <a:endParaRPr lang="zh-CN" altLang="en-US"/>
          </a:p>
        </p:txBody>
      </p:sp>
      <p:sp>
        <p:nvSpPr>
          <p:cNvPr id="141328" name="Text Box 16"/>
          <p:cNvSpPr txBox="1">
            <a:spLocks noChangeArrowheads="1"/>
          </p:cNvSpPr>
          <p:nvPr/>
        </p:nvSpPr>
        <p:spPr bwMode="auto">
          <a:xfrm>
            <a:off x="6740525" y="2566988"/>
            <a:ext cx="962025" cy="395287"/>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ATU-R</a:t>
            </a:r>
          </a:p>
        </p:txBody>
      </p:sp>
      <p:pic>
        <p:nvPicPr>
          <p:cNvPr id="285713" name="Picture 17"/>
          <p:cNvPicPr>
            <a:picLocks noChangeArrowheads="1"/>
          </p:cNvPicPr>
          <p:nvPr/>
        </p:nvPicPr>
        <p:blipFill>
          <a:blip r:embed="rId6" cstate="print"/>
          <a:srcRect/>
          <a:stretch>
            <a:fillRect/>
          </a:stretch>
        </p:blipFill>
        <p:spPr bwMode="auto">
          <a:xfrm>
            <a:off x="250825" y="2060575"/>
            <a:ext cx="2141538" cy="1893888"/>
          </a:xfrm>
          <a:prstGeom prst="rect">
            <a:avLst/>
          </a:prstGeom>
          <a:noFill/>
          <a:ln w="9525">
            <a:noFill/>
            <a:miter lim="800000"/>
            <a:headEnd/>
            <a:tailEnd/>
          </a:ln>
          <a:effectLst>
            <a:outerShdw dist="28398" dir="3806097" algn="ctr" rotWithShape="0">
              <a:schemeClr val="tx1"/>
            </a:outerShdw>
          </a:effectLst>
        </p:spPr>
      </p:pic>
      <p:sp>
        <p:nvSpPr>
          <p:cNvPr id="141330" name="Freeform 18"/>
          <p:cNvSpPr>
            <a:spLocks/>
          </p:cNvSpPr>
          <p:nvPr/>
        </p:nvSpPr>
        <p:spPr bwMode="auto">
          <a:xfrm>
            <a:off x="4360863" y="2673350"/>
            <a:ext cx="2454275" cy="96838"/>
          </a:xfrm>
          <a:custGeom>
            <a:avLst/>
            <a:gdLst>
              <a:gd name="T0" fmla="*/ 1608 w 1608"/>
              <a:gd name="T1" fmla="*/ 48 h 48"/>
              <a:gd name="T2" fmla="*/ 790 w 1608"/>
              <a:gd name="T3" fmla="*/ 48 h 48"/>
              <a:gd name="T4" fmla="*/ 844 w 1608"/>
              <a:gd name="T5" fmla="*/ 1 h 48"/>
              <a:gd name="T6" fmla="*/ 0 w 1608"/>
              <a:gd name="T7" fmla="*/ 0 h 48"/>
              <a:gd name="T8" fmla="*/ 0 60000 65536"/>
              <a:gd name="T9" fmla="*/ 0 60000 65536"/>
              <a:gd name="T10" fmla="*/ 0 60000 65536"/>
              <a:gd name="T11" fmla="*/ 0 60000 65536"/>
              <a:gd name="T12" fmla="*/ 0 w 1608"/>
              <a:gd name="T13" fmla="*/ 0 h 48"/>
              <a:gd name="T14" fmla="*/ 1608 w 1608"/>
              <a:gd name="T15" fmla="*/ 48 h 48"/>
            </a:gdLst>
            <a:ahLst/>
            <a:cxnLst>
              <a:cxn ang="T8">
                <a:pos x="T0" y="T1"/>
              </a:cxn>
              <a:cxn ang="T9">
                <a:pos x="T2" y="T3"/>
              </a:cxn>
              <a:cxn ang="T10">
                <a:pos x="T4" y="T5"/>
              </a:cxn>
              <a:cxn ang="T11">
                <a:pos x="T6" y="T7"/>
              </a:cxn>
            </a:cxnLst>
            <a:rect l="T12" t="T13" r="T14" b="T15"/>
            <a:pathLst>
              <a:path w="1608" h="48">
                <a:moveTo>
                  <a:pt x="1608" y="48"/>
                </a:moveTo>
                <a:lnTo>
                  <a:pt x="790" y="48"/>
                </a:lnTo>
                <a:lnTo>
                  <a:pt x="844" y="1"/>
                </a:lnTo>
                <a:lnTo>
                  <a:pt x="0" y="0"/>
                </a:lnTo>
              </a:path>
            </a:pathLst>
          </a:custGeom>
          <a:noFill/>
          <a:ln w="38100" cmpd="sng">
            <a:solidFill>
              <a:srgbClr val="333399"/>
            </a:solidFill>
            <a:round/>
            <a:headEnd/>
            <a:tailEnd/>
          </a:ln>
        </p:spPr>
        <p:txBody>
          <a:bodyPr wrap="none" anchor="ctr"/>
          <a:lstStyle/>
          <a:p>
            <a:endParaRPr lang="zh-CN" altLang="en-US"/>
          </a:p>
        </p:txBody>
      </p:sp>
      <p:sp>
        <p:nvSpPr>
          <p:cNvPr id="141331" name="AutoShape 19"/>
          <p:cNvSpPr>
            <a:spLocks noChangeArrowheads="1"/>
          </p:cNvSpPr>
          <p:nvPr/>
        </p:nvSpPr>
        <p:spPr bwMode="auto">
          <a:xfrm>
            <a:off x="6421438" y="2608263"/>
            <a:ext cx="219075" cy="284162"/>
          </a:xfrm>
          <a:prstGeom prst="cube">
            <a:avLst>
              <a:gd name="adj" fmla="val 25000"/>
            </a:avLst>
          </a:prstGeom>
          <a:solidFill>
            <a:srgbClr val="969696"/>
          </a:solidFill>
          <a:ln w="9525">
            <a:solidFill>
              <a:srgbClr val="333333"/>
            </a:solidFill>
            <a:miter lim="800000"/>
            <a:headEnd/>
            <a:tailEnd/>
          </a:ln>
        </p:spPr>
        <p:txBody>
          <a:bodyPr wrap="none" anchor="ctr"/>
          <a:lstStyle/>
          <a:p>
            <a:endParaRPr lang="zh-CN" altLang="en-US"/>
          </a:p>
        </p:txBody>
      </p:sp>
      <p:sp>
        <p:nvSpPr>
          <p:cNvPr id="141332" name="AutoShape 20"/>
          <p:cNvSpPr>
            <a:spLocks noChangeArrowheads="1"/>
          </p:cNvSpPr>
          <p:nvPr/>
        </p:nvSpPr>
        <p:spPr bwMode="auto">
          <a:xfrm>
            <a:off x="4589463" y="2533650"/>
            <a:ext cx="220662" cy="282575"/>
          </a:xfrm>
          <a:prstGeom prst="cube">
            <a:avLst>
              <a:gd name="adj" fmla="val 25000"/>
            </a:avLst>
          </a:prstGeom>
          <a:solidFill>
            <a:srgbClr val="969696"/>
          </a:solidFill>
          <a:ln w="9525">
            <a:solidFill>
              <a:srgbClr val="333333"/>
            </a:solidFill>
            <a:miter lim="800000"/>
            <a:headEnd/>
            <a:tailEnd/>
          </a:ln>
        </p:spPr>
        <p:txBody>
          <a:bodyPr wrap="none" anchor="ctr"/>
          <a:lstStyle/>
          <a:p>
            <a:endParaRPr lang="zh-CN" altLang="en-US"/>
          </a:p>
        </p:txBody>
      </p:sp>
      <p:sp>
        <p:nvSpPr>
          <p:cNvPr id="141333" name="AutoShape 21"/>
          <p:cNvSpPr>
            <a:spLocks noChangeArrowheads="1"/>
          </p:cNvSpPr>
          <p:nvPr/>
        </p:nvSpPr>
        <p:spPr bwMode="auto">
          <a:xfrm>
            <a:off x="3482975" y="1887538"/>
            <a:ext cx="950913" cy="569912"/>
          </a:xfrm>
          <a:prstGeom prst="cube">
            <a:avLst>
              <a:gd name="adj" fmla="val 25000"/>
            </a:avLst>
          </a:prstGeom>
          <a:solidFill>
            <a:srgbClr val="FFFF99"/>
          </a:solidFill>
          <a:ln w="9525">
            <a:solidFill>
              <a:schemeClr val="tx1"/>
            </a:solidFill>
            <a:miter lim="800000"/>
            <a:headEnd/>
            <a:tailEnd/>
          </a:ln>
        </p:spPr>
        <p:txBody>
          <a:bodyPr wrap="none" anchor="ctr"/>
          <a:lstStyle/>
          <a:p>
            <a:endParaRPr lang="zh-CN" altLang="en-US"/>
          </a:p>
        </p:txBody>
      </p:sp>
      <p:sp>
        <p:nvSpPr>
          <p:cNvPr id="141334" name="Text Box 22"/>
          <p:cNvSpPr txBox="1">
            <a:spLocks noChangeArrowheads="1"/>
          </p:cNvSpPr>
          <p:nvPr/>
        </p:nvSpPr>
        <p:spPr bwMode="auto">
          <a:xfrm>
            <a:off x="3425825" y="2055813"/>
            <a:ext cx="962025"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ATU-C</a:t>
            </a:r>
          </a:p>
        </p:txBody>
      </p:sp>
      <p:sp>
        <p:nvSpPr>
          <p:cNvPr id="141335" name="Freeform 23"/>
          <p:cNvSpPr>
            <a:spLocks/>
          </p:cNvSpPr>
          <p:nvPr/>
        </p:nvSpPr>
        <p:spPr bwMode="auto">
          <a:xfrm>
            <a:off x="7704138" y="2722563"/>
            <a:ext cx="292100" cy="307975"/>
          </a:xfrm>
          <a:custGeom>
            <a:avLst/>
            <a:gdLst>
              <a:gd name="T0" fmla="*/ 0 w 192"/>
              <a:gd name="T1" fmla="*/ 6 h 156"/>
              <a:gd name="T2" fmla="*/ 192 w 192"/>
              <a:gd name="T3" fmla="*/ 0 h 156"/>
              <a:gd name="T4" fmla="*/ 192 w 192"/>
              <a:gd name="T5" fmla="*/ 156 h 156"/>
              <a:gd name="T6" fmla="*/ 0 60000 65536"/>
              <a:gd name="T7" fmla="*/ 0 60000 65536"/>
              <a:gd name="T8" fmla="*/ 0 60000 65536"/>
              <a:gd name="T9" fmla="*/ 0 w 192"/>
              <a:gd name="T10" fmla="*/ 0 h 156"/>
              <a:gd name="T11" fmla="*/ 192 w 192"/>
              <a:gd name="T12" fmla="*/ 156 h 156"/>
            </a:gdLst>
            <a:ahLst/>
            <a:cxnLst>
              <a:cxn ang="T6">
                <a:pos x="T0" y="T1"/>
              </a:cxn>
              <a:cxn ang="T7">
                <a:pos x="T2" y="T3"/>
              </a:cxn>
              <a:cxn ang="T8">
                <a:pos x="T4" y="T5"/>
              </a:cxn>
            </a:cxnLst>
            <a:rect l="T9" t="T10" r="T11" b="T12"/>
            <a:pathLst>
              <a:path w="192" h="156">
                <a:moveTo>
                  <a:pt x="0" y="6"/>
                </a:moveTo>
                <a:lnTo>
                  <a:pt x="192" y="0"/>
                </a:lnTo>
                <a:lnTo>
                  <a:pt x="192" y="156"/>
                </a:lnTo>
              </a:path>
            </a:pathLst>
          </a:custGeom>
          <a:noFill/>
          <a:ln w="38100" cmpd="sng">
            <a:solidFill>
              <a:srgbClr val="333399"/>
            </a:solidFill>
            <a:round/>
            <a:headEnd/>
            <a:tailEnd/>
          </a:ln>
        </p:spPr>
        <p:txBody>
          <a:bodyPr wrap="none" anchor="ctr"/>
          <a:lstStyle/>
          <a:p>
            <a:endParaRPr lang="zh-CN" altLang="en-US"/>
          </a:p>
        </p:txBody>
      </p:sp>
      <p:pic>
        <p:nvPicPr>
          <p:cNvPr id="141336" name="Picture 24"/>
          <p:cNvPicPr>
            <a:picLocks noChangeArrowheads="1"/>
          </p:cNvPicPr>
          <p:nvPr/>
        </p:nvPicPr>
        <p:blipFill>
          <a:blip r:embed="rId7" cstate="print"/>
          <a:srcRect/>
          <a:stretch>
            <a:fillRect/>
          </a:stretch>
        </p:blipFill>
        <p:spPr bwMode="auto">
          <a:xfrm>
            <a:off x="7739063" y="2913063"/>
            <a:ext cx="566737" cy="736600"/>
          </a:xfrm>
          <a:prstGeom prst="rect">
            <a:avLst/>
          </a:prstGeom>
          <a:noFill/>
          <a:ln w="9525">
            <a:noFill/>
            <a:miter lim="800000"/>
            <a:headEnd/>
            <a:tailEnd/>
          </a:ln>
        </p:spPr>
      </p:pic>
      <p:sp>
        <p:nvSpPr>
          <p:cNvPr id="141337" name="Text Box 25"/>
          <p:cNvSpPr txBox="1">
            <a:spLocks noChangeArrowheads="1"/>
          </p:cNvSpPr>
          <p:nvPr/>
        </p:nvSpPr>
        <p:spPr bwMode="auto">
          <a:xfrm>
            <a:off x="5080000" y="2276475"/>
            <a:ext cx="946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用户线</a:t>
            </a:r>
          </a:p>
        </p:txBody>
      </p:sp>
      <p:sp>
        <p:nvSpPr>
          <p:cNvPr id="141338" name="Text Box 26"/>
          <p:cNvSpPr txBox="1">
            <a:spLocks noChangeArrowheads="1"/>
          </p:cNvSpPr>
          <p:nvPr/>
        </p:nvSpPr>
        <p:spPr bwMode="auto">
          <a:xfrm>
            <a:off x="5126038" y="1344613"/>
            <a:ext cx="946150" cy="609600"/>
          </a:xfrm>
          <a:prstGeom prst="rect">
            <a:avLst/>
          </a:prstGeom>
          <a:noFill/>
          <a:ln w="9525">
            <a:noFill/>
            <a:miter lim="800000"/>
            <a:headEnd/>
            <a:tailEnd/>
          </a:ln>
        </p:spPr>
        <p:txBody>
          <a:bodyPr wrap="none">
            <a:spAutoFit/>
          </a:bodyPr>
          <a:lstStyle/>
          <a:p>
            <a:pPr algn="l">
              <a:lnSpc>
                <a:spcPct val="85000"/>
              </a:lnSpc>
            </a:pPr>
            <a:r>
              <a:rPr kumimoji="1" lang="en-US" altLang="zh-CN" sz="2000" dirty="0">
                <a:latin typeface="Arial" pitchFamily="34" charset="0"/>
                <a:ea typeface="黑体" pitchFamily="49" charset="-122"/>
              </a:rPr>
              <a:t> </a:t>
            </a:r>
            <a:r>
              <a:rPr kumimoji="1" lang="zh-CN" altLang="en-US" sz="2000" dirty="0">
                <a:latin typeface="Arial" pitchFamily="34" charset="0"/>
                <a:ea typeface="黑体" pitchFamily="49" charset="-122"/>
              </a:rPr>
              <a:t>电话</a:t>
            </a:r>
          </a:p>
          <a:p>
            <a:pPr algn="l">
              <a:lnSpc>
                <a:spcPct val="85000"/>
              </a:lnSpc>
            </a:pPr>
            <a:r>
              <a:rPr kumimoji="1" lang="zh-CN" altLang="en-US" sz="2000" dirty="0">
                <a:latin typeface="Arial" pitchFamily="34" charset="0"/>
                <a:ea typeface="黑体" pitchFamily="49" charset="-122"/>
              </a:rPr>
              <a:t>分离器</a:t>
            </a:r>
          </a:p>
        </p:txBody>
      </p:sp>
      <p:sp>
        <p:nvSpPr>
          <p:cNvPr id="141339" name="Line 27"/>
          <p:cNvSpPr>
            <a:spLocks noChangeShapeType="1"/>
          </p:cNvSpPr>
          <p:nvPr/>
        </p:nvSpPr>
        <p:spPr bwMode="auto">
          <a:xfrm flipH="1">
            <a:off x="4810125" y="1962150"/>
            <a:ext cx="438150" cy="666750"/>
          </a:xfrm>
          <a:prstGeom prst="line">
            <a:avLst/>
          </a:prstGeom>
          <a:noFill/>
          <a:ln w="28575">
            <a:solidFill>
              <a:srgbClr val="333399"/>
            </a:solidFill>
            <a:round/>
            <a:headEnd/>
            <a:tailEnd type="triangle" w="sm" len="lg"/>
          </a:ln>
        </p:spPr>
        <p:txBody>
          <a:bodyPr wrap="none" anchor="ctr"/>
          <a:lstStyle/>
          <a:p>
            <a:endParaRPr lang="zh-CN" altLang="en-US"/>
          </a:p>
        </p:txBody>
      </p:sp>
      <p:sp>
        <p:nvSpPr>
          <p:cNvPr id="141340" name="Line 28"/>
          <p:cNvSpPr>
            <a:spLocks noChangeShapeType="1"/>
          </p:cNvSpPr>
          <p:nvPr/>
        </p:nvSpPr>
        <p:spPr bwMode="auto">
          <a:xfrm rot="16200000" flipH="1">
            <a:off x="5795169" y="2002631"/>
            <a:ext cx="666750" cy="585788"/>
          </a:xfrm>
          <a:prstGeom prst="line">
            <a:avLst/>
          </a:prstGeom>
          <a:noFill/>
          <a:ln w="28575">
            <a:solidFill>
              <a:srgbClr val="333399"/>
            </a:solidFill>
            <a:round/>
            <a:headEnd/>
            <a:tailEnd type="triangle" w="sm" len="lg"/>
          </a:ln>
        </p:spPr>
        <p:txBody>
          <a:bodyPr wrap="none" anchor="ctr"/>
          <a:lstStyle/>
          <a:p>
            <a:endParaRPr lang="zh-CN" altLang="en-US"/>
          </a:p>
        </p:txBody>
      </p:sp>
      <p:sp>
        <p:nvSpPr>
          <p:cNvPr id="141341" name="Text Box 29"/>
          <p:cNvSpPr txBox="1">
            <a:spLocks noChangeArrowheads="1"/>
          </p:cNvSpPr>
          <p:nvPr/>
        </p:nvSpPr>
        <p:spPr bwMode="auto">
          <a:xfrm>
            <a:off x="550863" y="2781300"/>
            <a:ext cx="1525587" cy="396875"/>
          </a:xfrm>
          <a:prstGeom prst="rect">
            <a:avLst/>
          </a:prstGeom>
          <a:solidFill>
            <a:schemeClr val="bg1"/>
          </a:solidFill>
          <a:ln w="9525">
            <a:noFill/>
            <a:miter lim="800000"/>
            <a:headEnd/>
            <a:tailEnd/>
          </a:ln>
        </p:spPr>
        <p:txBody>
          <a:bodyPr wrap="none">
            <a:spAutoFit/>
          </a:bodyPr>
          <a:lstStyle/>
          <a:p>
            <a:pPr algn="l"/>
            <a:r>
              <a:rPr kumimoji="1" lang="en-US" altLang="zh-CN" sz="2000">
                <a:latin typeface="Arial" pitchFamily="34" charset="0"/>
                <a:ea typeface="黑体" pitchFamily="49" charset="-122"/>
              </a:rPr>
              <a:t> </a:t>
            </a:r>
            <a:r>
              <a:rPr kumimoji="1" lang="zh-CN" altLang="en-US" sz="2000">
                <a:latin typeface="Arial" pitchFamily="34" charset="0"/>
                <a:ea typeface="黑体" pitchFamily="49" charset="-122"/>
              </a:rPr>
              <a:t>区域宽带网</a:t>
            </a:r>
          </a:p>
        </p:txBody>
      </p:sp>
      <p:sp>
        <p:nvSpPr>
          <p:cNvPr id="141342" name="Text Box 30"/>
          <p:cNvSpPr txBox="1">
            <a:spLocks noChangeArrowheads="1"/>
          </p:cNvSpPr>
          <p:nvPr/>
        </p:nvSpPr>
        <p:spPr bwMode="auto">
          <a:xfrm>
            <a:off x="574675" y="766763"/>
            <a:ext cx="915988" cy="395287"/>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至 </a:t>
            </a:r>
            <a:r>
              <a:rPr kumimoji="1" lang="en-US" altLang="zh-CN" sz="2000">
                <a:latin typeface="Arial" pitchFamily="34" charset="0"/>
                <a:ea typeface="黑体" pitchFamily="49" charset="-122"/>
              </a:rPr>
              <a:t>ISP</a:t>
            </a:r>
          </a:p>
        </p:txBody>
      </p:sp>
      <p:sp>
        <p:nvSpPr>
          <p:cNvPr id="141343" name="Text Box 31"/>
          <p:cNvSpPr txBox="1">
            <a:spLocks noChangeArrowheads="1"/>
          </p:cNvSpPr>
          <p:nvPr/>
        </p:nvSpPr>
        <p:spPr bwMode="auto">
          <a:xfrm>
            <a:off x="6861175" y="3590925"/>
            <a:ext cx="1200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居民家庭</a:t>
            </a:r>
          </a:p>
        </p:txBody>
      </p:sp>
      <p:sp>
        <p:nvSpPr>
          <p:cNvPr id="141344" name="Line 32"/>
          <p:cNvSpPr>
            <a:spLocks noChangeShapeType="1"/>
          </p:cNvSpPr>
          <p:nvPr/>
        </p:nvSpPr>
        <p:spPr bwMode="auto">
          <a:xfrm>
            <a:off x="2427288" y="946150"/>
            <a:ext cx="5934075" cy="0"/>
          </a:xfrm>
          <a:prstGeom prst="line">
            <a:avLst/>
          </a:prstGeom>
          <a:noFill/>
          <a:ln w="28575">
            <a:solidFill>
              <a:srgbClr val="333399"/>
            </a:solidFill>
            <a:round/>
            <a:headEnd type="triangle" w="med" len="lg"/>
            <a:tailEnd type="triangle" w="med" len="lg"/>
          </a:ln>
        </p:spPr>
        <p:txBody>
          <a:bodyPr wrap="none" anchor="ctr"/>
          <a:lstStyle/>
          <a:p>
            <a:endParaRPr lang="zh-CN" altLang="en-US"/>
          </a:p>
        </p:txBody>
      </p:sp>
      <p:sp>
        <p:nvSpPr>
          <p:cNvPr id="141345" name="Text Box 33"/>
          <p:cNvSpPr txBox="1">
            <a:spLocks noChangeArrowheads="1"/>
          </p:cNvSpPr>
          <p:nvPr/>
        </p:nvSpPr>
        <p:spPr bwMode="auto">
          <a:xfrm>
            <a:off x="4200525" y="749300"/>
            <a:ext cx="2513013" cy="396875"/>
          </a:xfrm>
          <a:prstGeom prst="rect">
            <a:avLst/>
          </a:prstGeom>
          <a:solidFill>
            <a:schemeClr val="bg1"/>
          </a:solidFill>
          <a:ln w="9525">
            <a:noFill/>
            <a:miter lim="800000"/>
            <a:headEnd/>
            <a:tailEnd/>
          </a:ln>
        </p:spPr>
        <p:txBody>
          <a:bodyPr wrap="none">
            <a:spAutoFit/>
          </a:bodyPr>
          <a:lstStyle/>
          <a:p>
            <a:pPr algn="l"/>
            <a:r>
              <a:rPr kumimoji="1" lang="zh-CN" altLang="en-US" sz="2000">
                <a:latin typeface="Arial" pitchFamily="34" charset="0"/>
                <a:ea typeface="黑体" pitchFamily="49" charset="-122"/>
              </a:rPr>
              <a:t>基于 </a:t>
            </a:r>
            <a:r>
              <a:rPr kumimoji="1" lang="en-US" altLang="zh-CN" sz="2000">
                <a:latin typeface="Arial" pitchFamily="34" charset="0"/>
                <a:ea typeface="黑体" pitchFamily="49" charset="-122"/>
              </a:rPr>
              <a:t>ADSL </a:t>
            </a:r>
            <a:r>
              <a:rPr kumimoji="1" lang="zh-CN" altLang="en-US" sz="2000">
                <a:latin typeface="Arial" pitchFamily="34" charset="0"/>
                <a:ea typeface="黑体" pitchFamily="49" charset="-122"/>
              </a:rPr>
              <a:t>的接入网</a:t>
            </a:r>
          </a:p>
        </p:txBody>
      </p:sp>
      <p:sp>
        <p:nvSpPr>
          <p:cNvPr id="141346" name="Text Box 34"/>
          <p:cNvSpPr txBox="1">
            <a:spLocks noChangeArrowheads="1"/>
          </p:cNvSpPr>
          <p:nvPr/>
        </p:nvSpPr>
        <p:spPr bwMode="auto">
          <a:xfrm>
            <a:off x="2667000" y="1125538"/>
            <a:ext cx="1709738"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端局或远端站</a:t>
            </a:r>
          </a:p>
        </p:txBody>
      </p:sp>
      <p:sp>
        <p:nvSpPr>
          <p:cNvPr id="141347" name="Line 35"/>
          <p:cNvSpPr>
            <a:spLocks noChangeShapeType="1"/>
          </p:cNvSpPr>
          <p:nvPr/>
        </p:nvSpPr>
        <p:spPr bwMode="auto">
          <a:xfrm>
            <a:off x="2465388" y="4098925"/>
            <a:ext cx="2073275" cy="15875"/>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141348" name="Text Box 36"/>
          <p:cNvSpPr txBox="1">
            <a:spLocks noChangeArrowheads="1"/>
          </p:cNvSpPr>
          <p:nvPr/>
        </p:nvSpPr>
        <p:spPr bwMode="auto">
          <a:xfrm>
            <a:off x="2959100" y="3906838"/>
            <a:ext cx="1060450" cy="350837"/>
          </a:xfrm>
          <a:prstGeom prst="rect">
            <a:avLst/>
          </a:prstGeom>
          <a:solidFill>
            <a:srgbClr val="CCECFF"/>
          </a:solidFill>
          <a:ln w="9525">
            <a:noFill/>
            <a:miter lim="800000"/>
            <a:headEnd/>
            <a:tailEnd/>
          </a:ln>
        </p:spPr>
        <p:txBody>
          <a:bodyPr wrap="none">
            <a:spAutoFit/>
          </a:bodyPr>
          <a:lstStyle/>
          <a:p>
            <a:pPr algn="l">
              <a:lnSpc>
                <a:spcPct val="85000"/>
              </a:lnSpc>
            </a:pPr>
            <a:r>
              <a:rPr kumimoji="1" lang="en-US" altLang="zh-CN" sz="2000">
                <a:latin typeface="Arial" pitchFamily="34" charset="0"/>
                <a:ea typeface="黑体" pitchFamily="49" charset="-122"/>
              </a:rPr>
              <a:t>DSLAM</a:t>
            </a:r>
          </a:p>
        </p:txBody>
      </p:sp>
      <p:sp>
        <p:nvSpPr>
          <p:cNvPr id="141349" name="Text Box 37"/>
          <p:cNvSpPr txBox="1">
            <a:spLocks noChangeArrowheads="1"/>
          </p:cNvSpPr>
          <p:nvPr/>
        </p:nvSpPr>
        <p:spPr bwMode="auto">
          <a:xfrm>
            <a:off x="4854575" y="3860800"/>
            <a:ext cx="1708150" cy="396875"/>
          </a:xfrm>
          <a:prstGeom prst="rect">
            <a:avLst/>
          </a:prstGeom>
          <a:noFill/>
          <a:ln w="9525">
            <a:noFill/>
            <a:miter lim="800000"/>
            <a:headEnd/>
            <a:tailEnd/>
          </a:ln>
        </p:spPr>
        <p:txBody>
          <a:bodyPr wrap="none">
            <a:spAutoFit/>
          </a:bodyPr>
          <a:lstStyle/>
          <a:p>
            <a:pPr algn="l"/>
            <a:r>
              <a:rPr kumimoji="1" lang="zh-CN" altLang="en-US" sz="2000">
                <a:latin typeface="Arial" pitchFamily="34" charset="0"/>
                <a:ea typeface="黑体" pitchFamily="49" charset="-122"/>
              </a:rPr>
              <a:t>至本地电话局</a:t>
            </a:r>
          </a:p>
        </p:txBody>
      </p:sp>
      <p:sp>
        <p:nvSpPr>
          <p:cNvPr id="141350" name="Text Box 38"/>
          <p:cNvSpPr txBox="1">
            <a:spLocks noChangeArrowheads="1"/>
          </p:cNvSpPr>
          <p:nvPr/>
        </p:nvSpPr>
        <p:spPr bwMode="auto">
          <a:xfrm>
            <a:off x="4503738" y="1809750"/>
            <a:ext cx="523875" cy="396875"/>
          </a:xfrm>
          <a:prstGeom prst="rect">
            <a:avLst/>
          </a:prstGeom>
          <a:noFill/>
          <a:ln w="9525">
            <a:noFill/>
            <a:miter lim="800000"/>
            <a:headEnd/>
            <a:tailEnd/>
          </a:ln>
        </p:spPr>
        <p:txBody>
          <a:bodyPr wrap="none">
            <a:spAutoFit/>
          </a:bodyPr>
          <a:lstStyle/>
          <a:p>
            <a:pPr algn="l"/>
            <a:r>
              <a:rPr kumimoji="1" lang="en-US" altLang="zh-CN" sz="2000">
                <a:latin typeface="Arial" pitchFamily="34" charset="0"/>
                <a:ea typeface="黑体" pitchFamily="49" charset="-122"/>
              </a:rPr>
              <a:t>PS</a:t>
            </a:r>
          </a:p>
        </p:txBody>
      </p:sp>
      <p:sp>
        <p:nvSpPr>
          <p:cNvPr id="141351" name="Text Box 39"/>
          <p:cNvSpPr txBox="1">
            <a:spLocks noChangeArrowheads="1"/>
          </p:cNvSpPr>
          <p:nvPr/>
        </p:nvSpPr>
        <p:spPr bwMode="auto">
          <a:xfrm>
            <a:off x="6378575" y="2244312"/>
            <a:ext cx="523875" cy="396875"/>
          </a:xfrm>
          <a:prstGeom prst="rect">
            <a:avLst/>
          </a:prstGeom>
          <a:noFill/>
          <a:ln w="9525">
            <a:noFill/>
            <a:miter lim="800000"/>
            <a:headEnd/>
            <a:tailEnd/>
          </a:ln>
        </p:spPr>
        <p:txBody>
          <a:bodyPr wrap="none">
            <a:spAutoFit/>
          </a:bodyPr>
          <a:lstStyle/>
          <a:p>
            <a:pPr algn="l"/>
            <a:r>
              <a:rPr kumimoji="1" lang="en-US" altLang="zh-CN" sz="2000" dirty="0">
                <a:latin typeface="Arial" pitchFamily="34" charset="0"/>
                <a:ea typeface="黑体" pitchFamily="49" charset="-122"/>
              </a:rPr>
              <a:t>PS</a:t>
            </a:r>
          </a:p>
        </p:txBody>
      </p:sp>
      <p:sp>
        <p:nvSpPr>
          <p:cNvPr id="141352" name="Freeform 40"/>
          <p:cNvSpPr>
            <a:spLocks/>
          </p:cNvSpPr>
          <p:nvPr/>
        </p:nvSpPr>
        <p:spPr bwMode="auto">
          <a:xfrm>
            <a:off x="4381500" y="3149600"/>
            <a:ext cx="298450" cy="1588"/>
          </a:xfrm>
          <a:custGeom>
            <a:avLst/>
            <a:gdLst>
              <a:gd name="T0" fmla="*/ 0 w 196"/>
              <a:gd name="T1" fmla="*/ 0 h 1"/>
              <a:gd name="T2" fmla="*/ 196 w 196"/>
              <a:gd name="T3" fmla="*/ 0 h 1"/>
              <a:gd name="T4" fmla="*/ 0 60000 65536"/>
              <a:gd name="T5" fmla="*/ 0 60000 65536"/>
              <a:gd name="T6" fmla="*/ 0 w 196"/>
              <a:gd name="T7" fmla="*/ 0 h 1"/>
              <a:gd name="T8" fmla="*/ 196 w 196"/>
              <a:gd name="T9" fmla="*/ 1 h 1"/>
            </a:gdLst>
            <a:ahLst/>
            <a:cxnLst>
              <a:cxn ang="T4">
                <a:pos x="T0" y="T1"/>
              </a:cxn>
              <a:cxn ang="T5">
                <a:pos x="T2" y="T3"/>
              </a:cxn>
            </a:cxnLst>
            <a:rect l="T6" t="T7" r="T8" b="T9"/>
            <a:pathLst>
              <a:path w="196" h="1">
                <a:moveTo>
                  <a:pt x="0" y="0"/>
                </a:moveTo>
                <a:lnTo>
                  <a:pt x="196"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141353" name="Freeform 41"/>
          <p:cNvSpPr>
            <a:spLocks/>
          </p:cNvSpPr>
          <p:nvPr/>
        </p:nvSpPr>
        <p:spPr bwMode="auto">
          <a:xfrm>
            <a:off x="4381500" y="2152650"/>
            <a:ext cx="298450" cy="0"/>
          </a:xfrm>
          <a:custGeom>
            <a:avLst/>
            <a:gdLst>
              <a:gd name="T0" fmla="*/ 0 w 196"/>
              <a:gd name="T1" fmla="*/ 0 h 1"/>
              <a:gd name="T2" fmla="*/ 196 w 196"/>
              <a:gd name="T3" fmla="*/ 0 h 1"/>
              <a:gd name="T4" fmla="*/ 0 60000 65536"/>
              <a:gd name="T5" fmla="*/ 0 60000 65536"/>
              <a:gd name="T6" fmla="*/ 0 w 196"/>
              <a:gd name="T7" fmla="*/ 0 h 1"/>
              <a:gd name="T8" fmla="*/ 196 w 196"/>
              <a:gd name="T9" fmla="*/ 0 h 1"/>
            </a:gdLst>
            <a:ahLst/>
            <a:cxnLst>
              <a:cxn ang="T4">
                <a:pos x="T0" y="T1"/>
              </a:cxn>
              <a:cxn ang="T5">
                <a:pos x="T2" y="T3"/>
              </a:cxn>
            </a:cxnLst>
            <a:rect l="T6" t="T7" r="T8" b="T9"/>
            <a:pathLst>
              <a:path w="196" h="1">
                <a:moveTo>
                  <a:pt x="0" y="0"/>
                </a:moveTo>
                <a:lnTo>
                  <a:pt x="196"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141354" name="Text Box 42"/>
          <p:cNvSpPr txBox="1">
            <a:spLocks noChangeArrowheads="1"/>
          </p:cNvSpPr>
          <p:nvPr/>
        </p:nvSpPr>
        <p:spPr bwMode="auto">
          <a:xfrm>
            <a:off x="613084" y="4525469"/>
            <a:ext cx="8064500" cy="1989138"/>
          </a:xfrm>
          <a:prstGeom prst="rect">
            <a:avLst/>
          </a:prstGeom>
          <a:solidFill>
            <a:srgbClr val="FFFF99"/>
          </a:solidFill>
          <a:ln w="9525">
            <a:solidFill>
              <a:srgbClr val="333399"/>
            </a:solidFill>
            <a:miter lim="800000"/>
            <a:headEnd/>
            <a:tailEnd/>
          </a:ln>
        </p:spPr>
        <p:txBody>
          <a:bodyPr>
            <a:spAutoFit/>
          </a:bodyPr>
          <a:lstStyle/>
          <a:p>
            <a:pPr algn="l"/>
            <a:r>
              <a:rPr lang="zh-CN" altLang="en-US" dirty="0">
                <a:latin typeface="Arial" pitchFamily="34" charset="0"/>
                <a:ea typeface="黑体" pitchFamily="49" charset="-122"/>
              </a:rPr>
              <a:t>数字用户线接入复用器 </a:t>
            </a:r>
            <a:r>
              <a:rPr lang="en-US" altLang="zh-CN" dirty="0">
                <a:latin typeface="Arial" pitchFamily="34" charset="0"/>
                <a:ea typeface="黑体" pitchFamily="49" charset="-122"/>
              </a:rPr>
              <a:t>DSLAM (DSL Access Multiplexer)</a:t>
            </a:r>
          </a:p>
          <a:p>
            <a:pPr algn="l"/>
            <a:r>
              <a:rPr lang="zh-CN" altLang="en-US" dirty="0">
                <a:latin typeface="Arial" pitchFamily="34" charset="0"/>
                <a:ea typeface="黑体" pitchFamily="49" charset="-122"/>
              </a:rPr>
              <a:t>接入</a:t>
            </a:r>
            <a:r>
              <a:rPr lang="zh-CN" altLang="en-US" dirty="0">
                <a:solidFill>
                  <a:srgbClr val="FF0000"/>
                </a:solidFill>
                <a:latin typeface="Arial" pitchFamily="34" charset="0"/>
                <a:ea typeface="黑体" pitchFamily="49" charset="-122"/>
              </a:rPr>
              <a:t>端接</a:t>
            </a:r>
            <a:r>
              <a:rPr lang="zh-CN" altLang="en-US" dirty="0">
                <a:latin typeface="Arial" pitchFamily="34" charset="0"/>
                <a:ea typeface="黑体" pitchFamily="49" charset="-122"/>
              </a:rPr>
              <a:t>单元</a:t>
            </a:r>
            <a:r>
              <a:rPr lang="zh-CN" altLang="en-US" dirty="0">
                <a:solidFill>
                  <a:srgbClr val="FF0000"/>
                </a:solidFill>
                <a:latin typeface="Arial" pitchFamily="34" charset="0"/>
                <a:ea typeface="黑体" pitchFamily="49" charset="-122"/>
              </a:rPr>
              <a:t> </a:t>
            </a:r>
            <a:r>
              <a:rPr lang="en-US" altLang="zh-CN" dirty="0">
                <a:latin typeface="Arial" pitchFamily="34" charset="0"/>
                <a:ea typeface="黑体" pitchFamily="49" charset="-122"/>
              </a:rPr>
              <a:t>ATU (Access </a:t>
            </a:r>
            <a:r>
              <a:rPr lang="en-US" altLang="zh-CN" dirty="0">
                <a:solidFill>
                  <a:srgbClr val="FF0000"/>
                </a:solidFill>
                <a:latin typeface="Arial" pitchFamily="34" charset="0"/>
                <a:ea typeface="黑体" pitchFamily="49" charset="-122"/>
              </a:rPr>
              <a:t>Termination</a:t>
            </a:r>
            <a:r>
              <a:rPr lang="en-US" altLang="zh-CN" dirty="0">
                <a:latin typeface="Arial" pitchFamily="34" charset="0"/>
                <a:ea typeface="黑体" pitchFamily="49" charset="-122"/>
              </a:rPr>
              <a:t> Unit)</a:t>
            </a:r>
          </a:p>
          <a:p>
            <a:pPr lvl="1" algn="l"/>
            <a:r>
              <a:rPr lang="en-US" altLang="zh-CN" dirty="0">
                <a:latin typeface="Arial" pitchFamily="34" charset="0"/>
                <a:ea typeface="黑体" pitchFamily="49" charset="-122"/>
              </a:rPr>
              <a:t>ATU-C (C </a:t>
            </a:r>
            <a:r>
              <a:rPr lang="zh-CN" altLang="en-US" dirty="0">
                <a:latin typeface="Arial" pitchFamily="34" charset="0"/>
                <a:ea typeface="黑体" pitchFamily="49" charset="-122"/>
              </a:rPr>
              <a:t>代表端局 </a:t>
            </a:r>
            <a:r>
              <a:rPr lang="en-US" altLang="zh-CN" dirty="0">
                <a:latin typeface="Arial" pitchFamily="34" charset="0"/>
                <a:ea typeface="黑体" pitchFamily="49" charset="-122"/>
              </a:rPr>
              <a:t>Central Office)</a:t>
            </a:r>
          </a:p>
          <a:p>
            <a:pPr lvl="1" algn="l"/>
            <a:r>
              <a:rPr lang="en-US" altLang="zh-CN" dirty="0">
                <a:latin typeface="Arial" pitchFamily="34" charset="0"/>
                <a:ea typeface="黑体" pitchFamily="49" charset="-122"/>
              </a:rPr>
              <a:t>ATU-R (R </a:t>
            </a:r>
            <a:r>
              <a:rPr lang="zh-CN" altLang="en-US" dirty="0">
                <a:latin typeface="Arial" pitchFamily="34" charset="0"/>
                <a:ea typeface="黑体" pitchFamily="49" charset="-122"/>
              </a:rPr>
              <a:t>代表远端 </a:t>
            </a:r>
            <a:r>
              <a:rPr lang="en-US" altLang="zh-CN" dirty="0">
                <a:latin typeface="Arial" pitchFamily="34" charset="0"/>
                <a:ea typeface="黑体" pitchFamily="49" charset="-122"/>
              </a:rPr>
              <a:t>Remote)</a:t>
            </a:r>
          </a:p>
          <a:p>
            <a:pPr algn="l"/>
            <a:r>
              <a:rPr lang="zh-CN" altLang="en-US" dirty="0">
                <a:latin typeface="Arial" pitchFamily="34" charset="0"/>
                <a:ea typeface="黑体" pitchFamily="49" charset="-122"/>
              </a:rPr>
              <a:t>电话分离器 </a:t>
            </a:r>
            <a:r>
              <a:rPr lang="en-US" altLang="zh-CN" dirty="0">
                <a:solidFill>
                  <a:srgbClr val="FF0000"/>
                </a:solidFill>
                <a:latin typeface="Arial" pitchFamily="34" charset="0"/>
                <a:ea typeface="黑体" pitchFamily="49" charset="-122"/>
              </a:rPr>
              <a:t>PS</a:t>
            </a:r>
            <a:r>
              <a:rPr lang="en-US" altLang="zh-CN" dirty="0">
                <a:latin typeface="Arial" pitchFamily="34" charset="0"/>
                <a:ea typeface="黑体" pitchFamily="49" charset="-122"/>
              </a:rPr>
              <a:t> (POTS Splitter)</a:t>
            </a:r>
            <a:r>
              <a:rPr lang="en-US" altLang="zh-CN" sz="2800" dirty="0"/>
              <a:t> </a:t>
            </a:r>
            <a:r>
              <a:rPr lang="en-US" altLang="zh-CN" dirty="0">
                <a:latin typeface="Arial" pitchFamily="34" charset="0"/>
                <a:ea typeface="黑体" pitchFamily="49" charset="-122"/>
              </a:rPr>
              <a:t> </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zh-CN" altLang="en-US" sz="2400" dirty="0"/>
              <a:t>第二代 </a:t>
            </a:r>
            <a:r>
              <a:rPr lang="en-US" altLang="zh-CN" sz="2400" dirty="0"/>
              <a:t>ADSL:</a:t>
            </a:r>
            <a:br>
              <a:rPr lang="en-US" altLang="zh-CN" sz="2400" dirty="0"/>
            </a:br>
            <a:r>
              <a:rPr lang="en-US" altLang="zh-CN" sz="2400" dirty="0">
                <a:solidFill>
                  <a:schemeClr val="hlink"/>
                </a:solidFill>
              </a:rPr>
              <a:t>ADSL2 </a:t>
            </a:r>
            <a:r>
              <a:rPr lang="en-US" altLang="zh-CN" sz="2400" dirty="0"/>
              <a:t>(G.992.3 </a:t>
            </a:r>
            <a:r>
              <a:rPr lang="zh-CN" altLang="en-US" sz="2400" dirty="0"/>
              <a:t>和 </a:t>
            </a:r>
            <a:r>
              <a:rPr lang="en-US" altLang="zh-CN" sz="2400" dirty="0"/>
              <a:t>G.992.4) </a:t>
            </a:r>
            <a:r>
              <a:rPr lang="zh-CN" altLang="en-US" sz="2400" dirty="0"/>
              <a:t>和 </a:t>
            </a:r>
            <a:r>
              <a:rPr lang="en-US" altLang="zh-CN" sz="2400" dirty="0">
                <a:solidFill>
                  <a:schemeClr val="hlink"/>
                </a:solidFill>
              </a:rPr>
              <a:t>ADSL2+ </a:t>
            </a:r>
            <a:r>
              <a:rPr lang="en-US" altLang="zh-CN" sz="2400" dirty="0"/>
              <a:t>(G.992.5)</a:t>
            </a:r>
          </a:p>
        </p:txBody>
      </p:sp>
      <p:sp>
        <p:nvSpPr>
          <p:cNvPr id="142339" name="Rectangle 5"/>
          <p:cNvSpPr>
            <a:spLocks noGrp="1" noChangeArrowheads="1"/>
          </p:cNvSpPr>
          <p:nvPr>
            <p:ph type="body" idx="1"/>
          </p:nvPr>
        </p:nvSpPr>
        <p:spPr/>
        <p:txBody>
          <a:bodyPr/>
          <a:lstStyle/>
          <a:p>
            <a:pPr marL="342000" indent="-342000" eaLnBrk="1" hangingPunct="1">
              <a:spcBef>
                <a:spcPts val="600"/>
              </a:spcBef>
              <a:buNone/>
            </a:pPr>
            <a:r>
              <a:rPr lang="en-US" altLang="zh-CN" dirty="0"/>
              <a:t>(1) </a:t>
            </a:r>
            <a:r>
              <a:rPr lang="zh-CN" altLang="en-US" dirty="0"/>
              <a:t>通过提高调制效率得到了</a:t>
            </a:r>
            <a:r>
              <a:rPr lang="zh-CN" altLang="en-US" dirty="0">
                <a:solidFill>
                  <a:schemeClr val="hlink"/>
                </a:solidFill>
              </a:rPr>
              <a:t>更高的数据率</a:t>
            </a:r>
            <a:r>
              <a:rPr lang="zh-CN" altLang="en-US" dirty="0"/>
              <a:t>。</a:t>
            </a:r>
            <a:endParaRPr lang="en-US" altLang="zh-CN" dirty="0"/>
          </a:p>
          <a:p>
            <a:pPr marL="342000" indent="-342000" eaLnBrk="1" hangingPunct="1">
              <a:spcBef>
                <a:spcPts val="600"/>
              </a:spcBef>
            </a:pPr>
            <a:endParaRPr lang="en-US" altLang="zh-CN" dirty="0"/>
          </a:p>
          <a:p>
            <a:pPr marL="342000" indent="-342000" eaLnBrk="1" hangingPunct="1">
              <a:spcBef>
                <a:spcPts val="600"/>
              </a:spcBef>
            </a:pPr>
            <a:r>
              <a:rPr lang="zh-CN" altLang="en-US" dirty="0"/>
              <a:t>例如，</a:t>
            </a:r>
            <a:r>
              <a:rPr lang="en-US" altLang="zh-CN" dirty="0"/>
              <a:t>ADSL2 </a:t>
            </a:r>
            <a:r>
              <a:rPr lang="zh-CN" altLang="en-US" dirty="0"/>
              <a:t>要求至少应支持下行 </a:t>
            </a:r>
            <a:r>
              <a:rPr lang="en-US" altLang="zh-CN" dirty="0"/>
              <a:t>8 Mb/s</a:t>
            </a:r>
            <a:r>
              <a:rPr lang="zh-CN" altLang="en-US" dirty="0"/>
              <a:t>、上行 </a:t>
            </a:r>
            <a:r>
              <a:rPr lang="en-US" altLang="zh-CN" dirty="0"/>
              <a:t>800 kb/s</a:t>
            </a:r>
            <a:r>
              <a:rPr lang="zh-CN" altLang="en-US" dirty="0"/>
              <a:t>的速率。</a:t>
            </a:r>
            <a:endParaRPr lang="en-US" altLang="zh-CN" dirty="0"/>
          </a:p>
          <a:p>
            <a:pPr marL="342000" indent="-342000" eaLnBrk="1" hangingPunct="1">
              <a:spcBef>
                <a:spcPts val="600"/>
              </a:spcBef>
            </a:pPr>
            <a:endParaRPr lang="en-US" altLang="zh-CN" dirty="0"/>
          </a:p>
          <a:p>
            <a:pPr marL="342000" indent="-342000" eaLnBrk="1" hangingPunct="1">
              <a:spcBef>
                <a:spcPts val="600"/>
              </a:spcBef>
            </a:pPr>
            <a:r>
              <a:rPr lang="zh-CN" altLang="en-US" dirty="0"/>
              <a:t>而 </a:t>
            </a:r>
            <a:r>
              <a:rPr lang="en-US" altLang="zh-CN" dirty="0"/>
              <a:t>ADSL2+ </a:t>
            </a:r>
            <a:r>
              <a:rPr lang="zh-CN" altLang="en-US" dirty="0"/>
              <a:t>则将频谱范围从 </a:t>
            </a:r>
            <a:r>
              <a:rPr lang="en-US" altLang="zh-CN" dirty="0"/>
              <a:t>1.1 MHz </a:t>
            </a:r>
            <a:r>
              <a:rPr lang="zh-CN" altLang="en-US" dirty="0"/>
              <a:t>扩展至 </a:t>
            </a:r>
            <a:r>
              <a:rPr lang="en-US" altLang="zh-CN" dirty="0"/>
              <a:t>2.2 MHz </a:t>
            </a:r>
            <a:r>
              <a:rPr lang="en-US" altLang="zh-CN" sz="2000" dirty="0"/>
              <a:t>(</a:t>
            </a:r>
            <a:r>
              <a:rPr lang="zh-CN" altLang="en-US" sz="2000" dirty="0"/>
              <a:t>相应的子信道数据也增多了</a:t>
            </a:r>
            <a:r>
              <a:rPr lang="en-US" altLang="zh-CN" sz="2000" dirty="0"/>
              <a:t>)</a:t>
            </a:r>
            <a:r>
              <a:rPr lang="zh-CN" altLang="en-US" dirty="0"/>
              <a:t>，下行速率可达 </a:t>
            </a:r>
            <a:r>
              <a:rPr lang="en-US" altLang="zh-CN" dirty="0">
                <a:solidFill>
                  <a:schemeClr val="hlink"/>
                </a:solidFill>
              </a:rPr>
              <a:t>16 Mb/s </a:t>
            </a:r>
            <a:r>
              <a:rPr lang="en-US" altLang="zh-CN" sz="2000" dirty="0"/>
              <a:t>(</a:t>
            </a:r>
            <a:r>
              <a:rPr lang="zh-CN" altLang="en-US" sz="2000" dirty="0"/>
              <a:t>最大传输速率可达</a:t>
            </a:r>
            <a:r>
              <a:rPr lang="en-US" altLang="zh-CN" sz="2000" dirty="0"/>
              <a:t>25 Mb/s)</a:t>
            </a:r>
            <a:r>
              <a:rPr lang="zh-CN" altLang="en-US" dirty="0"/>
              <a:t>，而上行速率可达 </a:t>
            </a:r>
            <a:r>
              <a:rPr lang="en-US" altLang="zh-CN" dirty="0">
                <a:solidFill>
                  <a:schemeClr val="hlink"/>
                </a:solidFill>
              </a:rPr>
              <a:t>800 kb/s</a:t>
            </a:r>
            <a:r>
              <a:rPr lang="zh-CN" altLang="en-US" dirty="0"/>
              <a:t>。</a:t>
            </a:r>
          </a:p>
          <a:p>
            <a:pPr eaLnBrk="1" hangingPunct="1"/>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4"/>
          <p:cNvSpPr>
            <a:spLocks noGrp="1" noChangeArrowheads="1"/>
          </p:cNvSpPr>
          <p:nvPr>
            <p:ph type="title"/>
          </p:nvPr>
        </p:nvSpPr>
        <p:spPr/>
        <p:txBody>
          <a:bodyPr/>
          <a:lstStyle/>
          <a:p>
            <a:pPr eaLnBrk="1" hangingPunct="1"/>
            <a:r>
              <a:rPr lang="zh-CN" altLang="en-US" sz="2400" dirty="0"/>
              <a:t>第二代 </a:t>
            </a:r>
            <a:r>
              <a:rPr lang="en-US" altLang="zh-CN" sz="2400" dirty="0"/>
              <a:t>ADSL:</a:t>
            </a:r>
            <a:br>
              <a:rPr lang="en-US" altLang="zh-CN" sz="2400" dirty="0"/>
            </a:br>
            <a:r>
              <a:rPr lang="en-US" altLang="zh-CN" sz="2400" dirty="0">
                <a:solidFill>
                  <a:schemeClr val="hlink"/>
                </a:solidFill>
              </a:rPr>
              <a:t>ADSL2 </a:t>
            </a:r>
            <a:r>
              <a:rPr lang="en-US" altLang="zh-CN" sz="2400" dirty="0"/>
              <a:t>(G.992.3 </a:t>
            </a:r>
            <a:r>
              <a:rPr lang="zh-CN" altLang="en-US" sz="2400" dirty="0"/>
              <a:t>和 </a:t>
            </a:r>
            <a:r>
              <a:rPr lang="en-US" altLang="zh-CN" sz="2400" dirty="0"/>
              <a:t>G.992.4)</a:t>
            </a:r>
            <a:r>
              <a:rPr lang="zh-CN" altLang="en-US" sz="2400" dirty="0"/>
              <a:t>和</a:t>
            </a:r>
            <a:r>
              <a:rPr lang="en-US" altLang="zh-CN" sz="2400" dirty="0">
                <a:solidFill>
                  <a:schemeClr val="hlink"/>
                </a:solidFill>
              </a:rPr>
              <a:t>ADSL2+ </a:t>
            </a:r>
            <a:r>
              <a:rPr lang="en-US" altLang="zh-CN" sz="2400" dirty="0"/>
              <a:t>(G.992.5)</a:t>
            </a:r>
          </a:p>
        </p:txBody>
      </p:sp>
      <p:sp>
        <p:nvSpPr>
          <p:cNvPr id="142339" name="Rectangle 5"/>
          <p:cNvSpPr>
            <a:spLocks noGrp="1" noChangeArrowheads="1"/>
          </p:cNvSpPr>
          <p:nvPr>
            <p:ph type="body" idx="1"/>
          </p:nvPr>
        </p:nvSpPr>
        <p:spPr/>
        <p:txBody>
          <a:bodyPr/>
          <a:lstStyle/>
          <a:p>
            <a:pPr marL="342000" indent="-342000" eaLnBrk="1" hangingPunct="1">
              <a:spcBef>
                <a:spcPts val="600"/>
              </a:spcBef>
              <a:buNone/>
            </a:pPr>
            <a:r>
              <a:rPr lang="en-US" altLang="zh-CN" dirty="0"/>
              <a:t>(2) </a:t>
            </a:r>
            <a:r>
              <a:rPr lang="zh-CN" altLang="en-US" dirty="0"/>
              <a:t>采用了</a:t>
            </a:r>
            <a:r>
              <a:rPr lang="zh-CN" altLang="en-US" dirty="0">
                <a:solidFill>
                  <a:schemeClr val="hlink"/>
                </a:solidFill>
              </a:rPr>
              <a:t>无缝速率自适应技术</a:t>
            </a:r>
            <a:r>
              <a:rPr lang="en-US" altLang="zh-CN" dirty="0"/>
              <a:t>SRA </a:t>
            </a:r>
            <a:r>
              <a:rPr lang="en-US" altLang="zh-CN" sz="2200" dirty="0"/>
              <a:t>(Seamless Rate Adaptation)</a:t>
            </a:r>
            <a:r>
              <a:rPr lang="zh-CN" altLang="en-US" dirty="0"/>
              <a:t>，可在运营中</a:t>
            </a:r>
            <a:r>
              <a:rPr lang="zh-CN" altLang="en-US" dirty="0">
                <a:solidFill>
                  <a:srgbClr val="FF0000"/>
                </a:solidFill>
              </a:rPr>
              <a:t>不中断</a:t>
            </a:r>
            <a:r>
              <a:rPr lang="zh-CN" altLang="en-US" dirty="0"/>
              <a:t>通信和</a:t>
            </a:r>
            <a:r>
              <a:rPr lang="zh-CN" altLang="en-US" dirty="0">
                <a:solidFill>
                  <a:srgbClr val="FF0000"/>
                </a:solidFill>
              </a:rPr>
              <a:t>不产生</a:t>
            </a:r>
            <a:r>
              <a:rPr lang="zh-CN" altLang="en-US" dirty="0"/>
              <a:t>误码的情况下，根据线路的实际状况，自适应地调整数据率。</a:t>
            </a:r>
          </a:p>
          <a:p>
            <a:pPr marL="342000" indent="-342000" eaLnBrk="1" hangingPunct="1">
              <a:spcBef>
                <a:spcPts val="600"/>
              </a:spcBef>
            </a:pPr>
            <a:endParaRPr lang="zh-CN" altLang="en-US" dirty="0"/>
          </a:p>
          <a:p>
            <a:pPr marL="342000" indent="-342000" eaLnBrk="1" hangingPunct="1">
              <a:spcBef>
                <a:spcPts val="600"/>
              </a:spcBef>
              <a:buNone/>
            </a:pPr>
            <a:r>
              <a:rPr lang="en-US" altLang="zh-CN" dirty="0"/>
              <a:t>(3) </a:t>
            </a:r>
            <a:r>
              <a:rPr lang="zh-CN" altLang="en-US" dirty="0"/>
              <a:t>改善了线路质量评测 </a:t>
            </a:r>
            <a:r>
              <a:rPr lang="en-US" altLang="zh-CN" dirty="0"/>
              <a:t>(</a:t>
            </a:r>
            <a:r>
              <a:rPr lang="en-US" dirty="0"/>
              <a:t>quality evaluation</a:t>
            </a:r>
            <a:r>
              <a:rPr lang="en-US" altLang="zh-CN" dirty="0"/>
              <a:t>) </a:t>
            </a:r>
            <a:r>
              <a:rPr lang="zh-CN" altLang="en-US" dirty="0"/>
              <a:t>和故障定位 </a:t>
            </a:r>
            <a:r>
              <a:rPr lang="en-US" altLang="zh-CN" dirty="0"/>
              <a:t>(failure location) </a:t>
            </a:r>
            <a:r>
              <a:rPr lang="zh-CN" altLang="en-US" dirty="0"/>
              <a:t>功能，这对提高网络的运行维护水平具有非常重要的意义。</a:t>
            </a:r>
          </a:p>
          <a:p>
            <a:pPr eaLnBrk="1" hangingPunct="1"/>
            <a:endParaRPr lang="en-US" altLang="zh-CN" dirty="0"/>
          </a:p>
        </p:txBody>
      </p:sp>
    </p:spTree>
    <p:extLst>
      <p:ext uri="{BB962C8B-B14F-4D97-AF65-F5344CB8AC3E}">
        <p14:creationId xmlns="" xmlns:p14="http://schemas.microsoft.com/office/powerpoint/2010/main" val="1176748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r>
              <a:rPr lang="en-US" altLang="zh-CN" kern="1200" dirty="0">
                <a:ea typeface="宋体" pitchFamily="2" charset="-122"/>
              </a:rPr>
              <a:t>Fourier transformation</a:t>
            </a:r>
            <a:endParaRPr lang="zh-CN" altLang="en-US" baseline="30000" dirty="0">
              <a:solidFill>
                <a:schemeClr val="hlink"/>
              </a:solidFill>
            </a:endParaRPr>
          </a:p>
        </p:txBody>
      </p:sp>
      <p:graphicFrame>
        <p:nvGraphicFramePr>
          <p:cNvPr id="1470467" name="Object 3"/>
          <p:cNvGraphicFramePr>
            <a:graphicFrameLocks noGrp="1" noChangeAspect="1"/>
          </p:cNvGraphicFramePr>
          <p:nvPr>
            <p:ph idx="1"/>
            <p:extLst>
              <p:ext uri="{D42A27DB-BD31-4B8C-83A1-F6EECF244321}">
                <p14:modId xmlns="" xmlns:p14="http://schemas.microsoft.com/office/powerpoint/2010/main" val="2884980653"/>
              </p:ext>
            </p:extLst>
          </p:nvPr>
        </p:nvGraphicFramePr>
        <p:xfrm>
          <a:off x="1182688" y="1412875"/>
          <a:ext cx="6764337" cy="3565525"/>
        </p:xfrm>
        <a:graphic>
          <a:graphicData uri="http://schemas.openxmlformats.org/presentationml/2006/ole">
            <p:oleObj spid="_x0000_s7279" name="Equation" r:id="rId3" imgW="95402400" imgH="50292000" progId="Equation.DSMT4">
              <p:embed/>
            </p:oleObj>
          </a:graphicData>
        </a:graphic>
      </p:graphicFrame>
    </p:spTree>
    <p:extLst>
      <p:ext uri="{BB962C8B-B14F-4D97-AF65-F5344CB8AC3E}">
        <p14:creationId xmlns="" xmlns:p14="http://schemas.microsoft.com/office/powerpoint/2010/main" val="342035731"/>
      </p:ext>
    </p:extLst>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solidFill>
                  <a:srgbClr val="FF0000"/>
                </a:solidFill>
                <a:cs typeface="+mn-cs"/>
              </a:rPr>
              <a:t>光纤同轴混合网</a:t>
            </a:r>
            <a:r>
              <a:rPr lang="en-US" altLang="zh-CN" dirty="0">
                <a:solidFill>
                  <a:srgbClr val="FF0000"/>
                </a:solidFill>
                <a:cs typeface="+mn-cs"/>
              </a:rPr>
              <a:t>(HFC </a:t>
            </a:r>
            <a:r>
              <a:rPr lang="zh-CN" altLang="en-US" dirty="0">
                <a:solidFill>
                  <a:srgbClr val="FF0000"/>
                </a:solidFill>
                <a:cs typeface="+mn-cs"/>
              </a:rPr>
              <a:t>网</a:t>
            </a:r>
            <a:r>
              <a:rPr lang="en-US" altLang="zh-CN" dirty="0">
                <a:solidFill>
                  <a:srgbClr val="FF0000"/>
                </a:solidFill>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381951204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Grp="1" noChangeArrowheads="1"/>
          </p:cNvSpPr>
          <p:nvPr>
            <p:ph type="title"/>
          </p:nvPr>
        </p:nvSpPr>
        <p:spPr/>
        <p:txBody>
          <a:bodyPr/>
          <a:lstStyle/>
          <a:p>
            <a:pPr eaLnBrk="1" hangingPunct="1"/>
            <a:r>
              <a:rPr lang="zh-CN" altLang="en-US" dirty="0"/>
              <a:t>光纤同轴混合网</a:t>
            </a:r>
            <a:r>
              <a:rPr lang="en-US" altLang="zh-CN" sz="2400" dirty="0"/>
              <a:t>HFC (Hybrid Fiber Coax)</a:t>
            </a:r>
          </a:p>
        </p:txBody>
      </p:sp>
      <p:sp>
        <p:nvSpPr>
          <p:cNvPr id="143363" name="Rectangle 5"/>
          <p:cNvSpPr>
            <a:spLocks noGrp="1" noChangeArrowheads="1"/>
          </p:cNvSpPr>
          <p:nvPr>
            <p:ph type="body" idx="1"/>
          </p:nvPr>
        </p:nvSpPr>
        <p:spPr/>
        <p:txBody>
          <a:bodyPr/>
          <a:lstStyle/>
          <a:p>
            <a:pPr eaLnBrk="1" hangingPunct="1"/>
            <a:r>
              <a:rPr lang="en-US" altLang="zh-CN" dirty="0"/>
              <a:t>HFC </a:t>
            </a:r>
            <a:r>
              <a:rPr lang="zh-CN" altLang="en-US" dirty="0"/>
              <a:t>网是在目前覆盖面很广的</a:t>
            </a:r>
            <a:r>
              <a:rPr lang="zh-CN" altLang="en-US" dirty="0">
                <a:solidFill>
                  <a:schemeClr val="hlink"/>
                </a:solidFill>
              </a:rPr>
              <a:t>有线电视网</a:t>
            </a:r>
            <a:r>
              <a:rPr lang="en-US" altLang="zh-CN" dirty="0">
                <a:solidFill>
                  <a:schemeClr val="hlink"/>
                </a:solidFill>
              </a:rPr>
              <a:t>CATV</a:t>
            </a:r>
            <a:r>
              <a:rPr lang="zh-CN" altLang="en-US" dirty="0">
                <a:solidFill>
                  <a:schemeClr val="hlink"/>
                </a:solidFill>
              </a:rPr>
              <a:t>的基础上</a:t>
            </a:r>
            <a:r>
              <a:rPr lang="zh-CN" altLang="en-US" dirty="0"/>
              <a:t>开发的一种居民宽带接入网。</a:t>
            </a:r>
          </a:p>
          <a:p>
            <a:pPr eaLnBrk="1" hangingPunct="1"/>
            <a:endParaRPr lang="zh-CN" altLang="en-US" dirty="0"/>
          </a:p>
          <a:p>
            <a:pPr eaLnBrk="1" hangingPunct="1"/>
            <a:r>
              <a:rPr lang="en-US" altLang="zh-CN" dirty="0"/>
              <a:t>HFC </a:t>
            </a:r>
            <a:r>
              <a:rPr lang="zh-CN" altLang="en-US" dirty="0"/>
              <a:t>网除可传送 </a:t>
            </a:r>
            <a:r>
              <a:rPr lang="en-US" altLang="zh-CN" dirty="0"/>
              <a:t>CATV </a:t>
            </a:r>
            <a:r>
              <a:rPr lang="zh-CN" altLang="en-US" dirty="0"/>
              <a:t>外，还提供电话、数据和其他宽带交互型业务。</a:t>
            </a:r>
          </a:p>
          <a:p>
            <a:pPr eaLnBrk="1" hangingPunct="1"/>
            <a:endParaRPr lang="zh-CN" altLang="en-US" dirty="0"/>
          </a:p>
          <a:p>
            <a:pPr eaLnBrk="1" hangingPunct="1"/>
            <a:r>
              <a:rPr lang="zh-CN" altLang="en-US" dirty="0"/>
              <a:t>现有的 </a:t>
            </a:r>
            <a:r>
              <a:rPr lang="en-US" altLang="zh-CN" dirty="0"/>
              <a:t>CATV </a:t>
            </a:r>
            <a:r>
              <a:rPr lang="zh-CN" altLang="en-US" dirty="0"/>
              <a:t>网是</a:t>
            </a:r>
            <a:r>
              <a:rPr lang="zh-CN" altLang="en-US" dirty="0">
                <a:solidFill>
                  <a:srgbClr val="FF0000"/>
                </a:solidFill>
              </a:rPr>
              <a:t>树形拓扑结构</a:t>
            </a:r>
            <a:r>
              <a:rPr lang="zh-CN" altLang="en-US" dirty="0"/>
              <a:t>的同轴电缆网络，它采用</a:t>
            </a:r>
            <a:r>
              <a:rPr lang="zh-CN" altLang="en-US" dirty="0">
                <a:solidFill>
                  <a:srgbClr val="FF0000"/>
                </a:solidFill>
              </a:rPr>
              <a:t>模拟技术的</a:t>
            </a:r>
            <a:r>
              <a:rPr lang="zh-CN" altLang="en-US" dirty="0"/>
              <a:t>频分复用对电视节目进行</a:t>
            </a:r>
            <a:r>
              <a:rPr lang="zh-CN" altLang="en-US" dirty="0">
                <a:solidFill>
                  <a:srgbClr val="FF0000"/>
                </a:solidFill>
              </a:rPr>
              <a:t>单向</a:t>
            </a:r>
            <a:r>
              <a:rPr lang="zh-CN" altLang="en-US" dirty="0"/>
              <a:t>传输。</a:t>
            </a:r>
          </a:p>
          <a:p>
            <a:pPr eaLnBrk="1" hangingPunct="1"/>
            <a:endParaRPr lang="zh-CN" altLang="en-US" dirty="0"/>
          </a:p>
          <a:p>
            <a:pPr eaLnBrk="1" hangingPunct="1"/>
            <a:r>
              <a:rPr lang="zh-CN" altLang="en-US" dirty="0"/>
              <a:t>而</a:t>
            </a:r>
            <a:r>
              <a:rPr lang="en-US" altLang="zh-CN" dirty="0"/>
              <a:t>HFC</a:t>
            </a:r>
            <a:r>
              <a:rPr lang="zh-CN" altLang="en-US" dirty="0"/>
              <a:t>网则需要对</a:t>
            </a:r>
            <a:r>
              <a:rPr lang="en-US" altLang="zh-CN" dirty="0"/>
              <a:t>CATV</a:t>
            </a:r>
            <a:r>
              <a:rPr lang="zh-CN" altLang="en-US" dirty="0"/>
              <a:t>网进行改造。  </a:t>
            </a:r>
          </a:p>
          <a:p>
            <a:pPr eaLnBrk="1" hangingPunct="1"/>
            <a:endParaRPr lang="en-US" altLang="zh-CN" dirty="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3"/>
          <p:cNvPicPr>
            <a:picLocks noChangeAspect="1" noChangeArrowheads="1"/>
          </p:cNvPicPr>
          <p:nvPr/>
        </p:nvPicPr>
        <p:blipFill>
          <a:blip r:embed="rId3" cstate="print"/>
          <a:srcRect/>
          <a:stretch>
            <a:fillRect/>
          </a:stretch>
        </p:blipFill>
        <p:spPr bwMode="auto">
          <a:xfrm>
            <a:off x="152400" y="1524000"/>
            <a:ext cx="8885238" cy="4000500"/>
          </a:xfrm>
          <a:prstGeom prst="rect">
            <a:avLst/>
          </a:prstGeom>
          <a:noFill/>
          <a:ln w="9525">
            <a:noFill/>
            <a:miter lim="800000"/>
            <a:headEnd/>
            <a:tailEnd/>
          </a:ln>
        </p:spPr>
      </p:pic>
      <p:sp>
        <p:nvSpPr>
          <p:cNvPr id="146435" name="Rectangle 4"/>
          <p:cNvSpPr>
            <a:spLocks noGrp="1" noChangeArrowheads="1"/>
          </p:cNvSpPr>
          <p:nvPr>
            <p:ph type="title"/>
          </p:nvPr>
        </p:nvSpPr>
        <p:spPr/>
        <p:txBody>
          <a:bodyPr/>
          <a:lstStyle/>
          <a:p>
            <a:pPr eaLnBrk="1" hangingPunct="1"/>
            <a:r>
              <a:rPr lang="en-US" altLang="zh-CN" dirty="0">
                <a:latin typeface="+mn-lt"/>
              </a:rPr>
              <a:t>Hybrid Fiber-Coaxial (HFC) network</a:t>
            </a:r>
          </a:p>
        </p:txBody>
      </p:sp>
      <p:sp>
        <p:nvSpPr>
          <p:cNvPr id="2" name="矩形 1"/>
          <p:cNvSpPr/>
          <p:nvPr/>
        </p:nvSpPr>
        <p:spPr>
          <a:xfrm>
            <a:off x="152400" y="5013176"/>
            <a:ext cx="2738891" cy="369332"/>
          </a:xfrm>
          <a:prstGeom prst="rect">
            <a:avLst/>
          </a:prstGeom>
        </p:spPr>
        <p:txBody>
          <a:bodyPr wrap="none">
            <a:spAutoFit/>
          </a:bodyPr>
          <a:lstStyle/>
          <a:p>
            <a:pPr eaLnBrk="1" hangingPunct="1"/>
            <a:r>
              <a:rPr lang="en-US" altLang="zh-CN" sz="1800" dirty="0">
                <a:solidFill>
                  <a:srgbClr val="FF0000"/>
                </a:solidFill>
              </a:rPr>
              <a:t>Regional Cable Headend </a:t>
            </a:r>
            <a:endParaRPr lang="zh-CN" altLang="zh-CN" sz="1800" dirty="0">
              <a:solidFill>
                <a:srgbClr val="FF0000"/>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buFontTx/>
              <a:buNone/>
            </a:pPr>
            <a:r>
              <a:rPr lang="en-US" altLang="zh-CN" dirty="0"/>
              <a:t>(1) HFC</a:t>
            </a:r>
            <a:r>
              <a:rPr lang="zh-CN" altLang="en-US" dirty="0"/>
              <a:t>网的主干线路采用光纤</a:t>
            </a:r>
          </a:p>
        </p:txBody>
      </p:sp>
      <p:sp>
        <p:nvSpPr>
          <p:cNvPr id="144387" name="Rectangle 4"/>
          <p:cNvSpPr>
            <a:spLocks noGrp="1" noChangeArrowheads="1"/>
          </p:cNvSpPr>
          <p:nvPr>
            <p:ph type="body" idx="1"/>
          </p:nvPr>
        </p:nvSpPr>
        <p:spPr/>
        <p:txBody>
          <a:bodyPr/>
          <a:lstStyle/>
          <a:p>
            <a:pPr eaLnBrk="1" hangingPunct="1">
              <a:spcBef>
                <a:spcPts val="600"/>
              </a:spcBef>
            </a:pPr>
            <a:r>
              <a:rPr lang="en-US" altLang="zh-CN" dirty="0"/>
              <a:t>HFC </a:t>
            </a:r>
            <a:r>
              <a:rPr lang="zh-CN" altLang="en-US" dirty="0"/>
              <a:t>网将原 </a:t>
            </a:r>
            <a:r>
              <a:rPr lang="en-US" altLang="zh-CN" dirty="0"/>
              <a:t>CATV </a:t>
            </a:r>
            <a:r>
              <a:rPr lang="zh-CN" altLang="en-US" dirty="0"/>
              <a:t>网中的同轴电缆主干部分改换为光纤，并使用</a:t>
            </a:r>
            <a:r>
              <a:rPr lang="zh-CN" altLang="en-US" dirty="0">
                <a:solidFill>
                  <a:schemeClr val="hlink"/>
                </a:solidFill>
              </a:rPr>
              <a:t>模拟光纤技术</a:t>
            </a:r>
            <a:r>
              <a:rPr lang="zh-CN" altLang="en-US" dirty="0"/>
              <a:t>。</a:t>
            </a:r>
          </a:p>
          <a:p>
            <a:pPr eaLnBrk="1" hangingPunct="1">
              <a:spcBef>
                <a:spcPts val="600"/>
              </a:spcBef>
            </a:pPr>
            <a:endParaRPr lang="zh-CN" altLang="en-US" dirty="0"/>
          </a:p>
          <a:p>
            <a:pPr eaLnBrk="1" hangingPunct="1">
              <a:spcBef>
                <a:spcPts val="600"/>
              </a:spcBef>
            </a:pPr>
            <a:r>
              <a:rPr lang="zh-CN" altLang="en-US" dirty="0"/>
              <a:t>在模拟光纤中采用</a:t>
            </a:r>
            <a:r>
              <a:rPr lang="zh-CN" altLang="en-US" dirty="0">
                <a:solidFill>
                  <a:srgbClr val="FF0000"/>
                </a:solidFill>
              </a:rPr>
              <a:t>光的振幅调制</a:t>
            </a:r>
            <a:r>
              <a:rPr lang="en-US" altLang="zh-CN" dirty="0">
                <a:solidFill>
                  <a:srgbClr val="FF0000"/>
                </a:solidFill>
              </a:rPr>
              <a:t>AM</a:t>
            </a:r>
            <a:r>
              <a:rPr lang="zh-CN" altLang="en-US" dirty="0"/>
              <a:t>，这比使用数字光纤更为经济。</a:t>
            </a:r>
          </a:p>
          <a:p>
            <a:pPr eaLnBrk="1" hangingPunct="1">
              <a:spcBef>
                <a:spcPts val="600"/>
              </a:spcBef>
            </a:pPr>
            <a:endParaRPr lang="zh-CN" altLang="en-US" dirty="0"/>
          </a:p>
          <a:p>
            <a:pPr eaLnBrk="1" hangingPunct="1">
              <a:spcBef>
                <a:spcPts val="600"/>
              </a:spcBef>
            </a:pPr>
            <a:r>
              <a:rPr lang="zh-CN" altLang="en-US" dirty="0"/>
              <a:t>光纤从</a:t>
            </a:r>
            <a:r>
              <a:rPr lang="zh-CN" altLang="en-US" dirty="0">
                <a:solidFill>
                  <a:srgbClr val="FF0000"/>
                </a:solidFill>
              </a:rPr>
              <a:t>头端</a:t>
            </a:r>
            <a:r>
              <a:rPr lang="en-US" altLang="zh-CN" dirty="0"/>
              <a:t>(head end)</a:t>
            </a:r>
            <a:r>
              <a:rPr lang="zh-CN" altLang="en-US" dirty="0"/>
              <a:t>连接到</a:t>
            </a:r>
            <a:r>
              <a:rPr lang="zh-CN" altLang="en-US" dirty="0">
                <a:solidFill>
                  <a:schemeClr val="hlink"/>
                </a:solidFill>
              </a:rPr>
              <a:t>光纤结点</a:t>
            </a:r>
            <a:r>
              <a:rPr lang="en-US" altLang="zh-CN" dirty="0"/>
              <a:t>(fiber node)</a:t>
            </a:r>
            <a:r>
              <a:rPr lang="zh-CN" altLang="en-US" dirty="0"/>
              <a:t>，即</a:t>
            </a:r>
            <a:r>
              <a:rPr lang="zh-CN" altLang="en-US" dirty="0">
                <a:solidFill>
                  <a:schemeClr val="hlink"/>
                </a:solidFill>
              </a:rPr>
              <a:t>光分配结点</a:t>
            </a:r>
            <a:r>
              <a:rPr lang="en-US" altLang="zh-CN" dirty="0"/>
              <a:t>ODN(Optical Distribution Node)</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在光纤结点处</a:t>
            </a:r>
            <a:r>
              <a:rPr lang="zh-CN" altLang="en-US" dirty="0">
                <a:solidFill>
                  <a:srgbClr val="FF0000"/>
                </a:solidFill>
              </a:rPr>
              <a:t>光信号</a:t>
            </a:r>
            <a:r>
              <a:rPr lang="zh-CN" altLang="en-US" dirty="0"/>
              <a:t>被转换为</a:t>
            </a:r>
            <a:r>
              <a:rPr lang="zh-CN" altLang="en-US" dirty="0">
                <a:solidFill>
                  <a:srgbClr val="FF0000"/>
                </a:solidFill>
              </a:rPr>
              <a:t>电信号</a:t>
            </a:r>
            <a:r>
              <a:rPr lang="zh-CN" altLang="en-US" dirty="0"/>
              <a:t>。在光纤结点以下就是同轴电缆。   </a:t>
            </a:r>
          </a:p>
          <a:p>
            <a:pPr eaLnBrk="1" hangingPunct="1"/>
            <a:endParaRPr lang="en-US" altLang="zh-CN"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995" name="Line 155"/>
          <p:cNvSpPr>
            <a:spLocks noChangeShapeType="1"/>
          </p:cNvSpPr>
          <p:nvPr/>
        </p:nvSpPr>
        <p:spPr bwMode="auto">
          <a:xfrm>
            <a:off x="2773363" y="3427413"/>
            <a:ext cx="1511300" cy="64770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996" name="Line 156"/>
          <p:cNvSpPr>
            <a:spLocks noChangeShapeType="1"/>
          </p:cNvSpPr>
          <p:nvPr/>
        </p:nvSpPr>
        <p:spPr bwMode="auto">
          <a:xfrm>
            <a:off x="2844800" y="3355975"/>
            <a:ext cx="1439863" cy="0"/>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997" name="Line 157"/>
          <p:cNvSpPr>
            <a:spLocks noChangeShapeType="1"/>
          </p:cNvSpPr>
          <p:nvPr/>
        </p:nvSpPr>
        <p:spPr bwMode="auto">
          <a:xfrm flipV="1">
            <a:off x="2844800" y="2563813"/>
            <a:ext cx="1439863" cy="719137"/>
          </a:xfrm>
          <a:prstGeom prst="line">
            <a:avLst/>
          </a:prstGeom>
          <a:noFill/>
          <a:ln w="38100" cmpd="dbl">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998" name="Line 158"/>
          <p:cNvSpPr>
            <a:spLocks noChangeShapeType="1"/>
          </p:cNvSpPr>
          <p:nvPr/>
        </p:nvSpPr>
        <p:spPr bwMode="auto">
          <a:xfrm flipH="1" flipV="1">
            <a:off x="1476375" y="3427413"/>
            <a:ext cx="647700" cy="647700"/>
          </a:xfrm>
          <a:prstGeom prst="line">
            <a:avLst/>
          </a:prstGeom>
          <a:noFill/>
          <a:ln w="76200" cmpd="tri">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1999" name="Line 159"/>
          <p:cNvSpPr>
            <a:spLocks noChangeShapeType="1"/>
          </p:cNvSpPr>
          <p:nvPr/>
        </p:nvSpPr>
        <p:spPr bwMode="auto">
          <a:xfrm flipV="1">
            <a:off x="1620838" y="2563813"/>
            <a:ext cx="647700" cy="576262"/>
          </a:xfrm>
          <a:prstGeom prst="line">
            <a:avLst/>
          </a:prstGeom>
          <a:noFill/>
          <a:ln w="76200" cmpd="tri">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000" name="Line 160"/>
          <p:cNvSpPr>
            <a:spLocks noChangeShapeType="1"/>
          </p:cNvSpPr>
          <p:nvPr/>
        </p:nvSpPr>
        <p:spPr bwMode="auto">
          <a:xfrm flipV="1">
            <a:off x="1620838" y="3355975"/>
            <a:ext cx="1079500" cy="0"/>
          </a:xfrm>
          <a:prstGeom prst="line">
            <a:avLst/>
          </a:prstGeom>
          <a:noFill/>
          <a:ln w="76200" cmpd="tri">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001" name="AutoShape 161"/>
          <p:cNvSpPr>
            <a:spLocks noChangeArrowheads="1"/>
          </p:cNvSpPr>
          <p:nvPr/>
        </p:nvSpPr>
        <p:spPr bwMode="auto">
          <a:xfrm>
            <a:off x="4213225" y="3211513"/>
            <a:ext cx="268288" cy="239712"/>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02" name="AutoShape 162"/>
          <p:cNvSpPr>
            <a:spLocks noChangeArrowheads="1"/>
          </p:cNvSpPr>
          <p:nvPr/>
        </p:nvSpPr>
        <p:spPr bwMode="auto">
          <a:xfrm>
            <a:off x="4213225" y="3932238"/>
            <a:ext cx="268288" cy="250825"/>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p:txBody>
      </p:sp>
      <p:sp>
        <p:nvSpPr>
          <p:cNvPr id="292003" name="Text Box 163"/>
          <p:cNvSpPr txBox="1">
            <a:spLocks noChangeArrowheads="1"/>
          </p:cNvSpPr>
          <p:nvPr/>
        </p:nvSpPr>
        <p:spPr bwMode="auto">
          <a:xfrm>
            <a:off x="7092950" y="1916113"/>
            <a:ext cx="996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同轴电缆</a:t>
            </a:r>
          </a:p>
        </p:txBody>
      </p:sp>
      <p:sp>
        <p:nvSpPr>
          <p:cNvPr id="292004" name="AutoShape 164"/>
          <p:cNvSpPr>
            <a:spLocks noChangeArrowheads="1"/>
          </p:cNvSpPr>
          <p:nvPr/>
        </p:nvSpPr>
        <p:spPr bwMode="auto">
          <a:xfrm>
            <a:off x="4213225" y="2419350"/>
            <a:ext cx="268288" cy="241300"/>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05" name="Line 165"/>
          <p:cNvSpPr>
            <a:spLocks noChangeShapeType="1"/>
          </p:cNvSpPr>
          <p:nvPr/>
        </p:nvSpPr>
        <p:spPr bwMode="auto">
          <a:xfrm>
            <a:off x="4500563" y="4075113"/>
            <a:ext cx="3240087"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06" name="Picture 16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89488" y="3571875"/>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92007" name="Picture 16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45263" y="2851150"/>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2008" name="Line 168"/>
          <p:cNvSpPr>
            <a:spLocks noChangeShapeType="1"/>
          </p:cNvSpPr>
          <p:nvPr/>
        </p:nvSpPr>
        <p:spPr bwMode="auto">
          <a:xfrm flipH="1">
            <a:off x="7237413" y="2203450"/>
            <a:ext cx="287337" cy="360363"/>
          </a:xfrm>
          <a:prstGeom prst="line">
            <a:avLst/>
          </a:prstGeom>
          <a:noFill/>
          <a:ln w="95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09" name="Line 169"/>
          <p:cNvSpPr>
            <a:spLocks noChangeShapeType="1"/>
          </p:cNvSpPr>
          <p:nvPr/>
        </p:nvSpPr>
        <p:spPr bwMode="auto">
          <a:xfrm>
            <a:off x="1620838" y="2346325"/>
            <a:ext cx="287337" cy="504825"/>
          </a:xfrm>
          <a:prstGeom prst="line">
            <a:avLst/>
          </a:prstGeom>
          <a:noFill/>
          <a:ln w="95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10" name="Text Box 170"/>
          <p:cNvSpPr txBox="1">
            <a:spLocks noChangeArrowheads="1"/>
          </p:cNvSpPr>
          <p:nvPr/>
        </p:nvSpPr>
        <p:spPr bwMode="auto">
          <a:xfrm>
            <a:off x="2916238" y="2274888"/>
            <a:ext cx="5905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光纤</a:t>
            </a:r>
          </a:p>
        </p:txBody>
      </p:sp>
      <p:sp>
        <p:nvSpPr>
          <p:cNvPr id="292011" name="Line 171"/>
          <p:cNvSpPr>
            <a:spLocks noChangeShapeType="1"/>
          </p:cNvSpPr>
          <p:nvPr/>
        </p:nvSpPr>
        <p:spPr bwMode="auto">
          <a:xfrm rot="-21600000">
            <a:off x="3852863" y="2203450"/>
            <a:ext cx="431800" cy="215900"/>
          </a:xfrm>
          <a:prstGeom prst="line">
            <a:avLst/>
          </a:prstGeom>
          <a:noFill/>
          <a:ln w="95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12" name="Text Box 172"/>
          <p:cNvSpPr txBox="1">
            <a:spLocks noChangeArrowheads="1"/>
          </p:cNvSpPr>
          <p:nvPr/>
        </p:nvSpPr>
        <p:spPr bwMode="auto">
          <a:xfrm>
            <a:off x="3348038" y="1916113"/>
            <a:ext cx="996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dirty="0">
                <a:latin typeface="Times New Roman" panose="02020603050405020304" pitchFamily="18" charset="0"/>
              </a:rPr>
              <a:t>光纤结点</a:t>
            </a:r>
          </a:p>
        </p:txBody>
      </p:sp>
      <p:sp>
        <p:nvSpPr>
          <p:cNvPr id="292013" name="Freeform 173"/>
          <p:cNvSpPr>
            <a:spLocks/>
          </p:cNvSpPr>
          <p:nvPr/>
        </p:nvSpPr>
        <p:spPr bwMode="auto">
          <a:xfrm>
            <a:off x="4932363" y="3787775"/>
            <a:ext cx="79375"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14" name="Freeform 174"/>
          <p:cNvSpPr>
            <a:spLocks/>
          </p:cNvSpPr>
          <p:nvPr/>
        </p:nvSpPr>
        <p:spPr bwMode="auto">
          <a:xfrm>
            <a:off x="6689725" y="3067050"/>
            <a:ext cx="77788"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15" name="Freeform 175"/>
          <p:cNvSpPr>
            <a:spLocks/>
          </p:cNvSpPr>
          <p:nvPr/>
        </p:nvSpPr>
        <p:spPr bwMode="auto">
          <a:xfrm>
            <a:off x="5508625" y="3787775"/>
            <a:ext cx="77788"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16" name="Picture 17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64163" y="3571875"/>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92017" name="Group 177"/>
          <p:cNvGrpSpPr>
            <a:grpSpLocks/>
          </p:cNvGrpSpPr>
          <p:nvPr/>
        </p:nvGrpSpPr>
        <p:grpSpPr bwMode="auto">
          <a:xfrm>
            <a:off x="1044575" y="2706688"/>
            <a:ext cx="682625" cy="830262"/>
            <a:chOff x="2131" y="722"/>
            <a:chExt cx="430" cy="523"/>
          </a:xfrm>
        </p:grpSpPr>
        <p:sp>
          <p:nvSpPr>
            <p:cNvPr id="292018" name="AutoShape 178"/>
            <p:cNvSpPr>
              <a:spLocks noChangeArrowheads="1"/>
            </p:cNvSpPr>
            <p:nvPr/>
          </p:nvSpPr>
          <p:spPr bwMode="auto">
            <a:xfrm>
              <a:off x="2138" y="941"/>
              <a:ext cx="423" cy="304"/>
            </a:xfrm>
            <a:prstGeom prst="cube">
              <a:avLst>
                <a:gd name="adj" fmla="val 25000"/>
              </a:avLst>
            </a:prstGeom>
            <a:solidFill>
              <a:srgbClr val="EAEAEA"/>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19" name="Text Box 179"/>
            <p:cNvSpPr txBox="1">
              <a:spLocks noChangeArrowheads="1"/>
            </p:cNvSpPr>
            <p:nvPr/>
          </p:nvSpPr>
          <p:spPr bwMode="auto">
            <a:xfrm>
              <a:off x="2131" y="1023"/>
              <a:ext cx="37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头端</a:t>
              </a:r>
            </a:p>
          </p:txBody>
        </p:sp>
        <p:grpSp>
          <p:nvGrpSpPr>
            <p:cNvPr id="292020" name="Group 180"/>
            <p:cNvGrpSpPr>
              <a:grpSpLocks noChangeAspect="1"/>
            </p:cNvGrpSpPr>
            <p:nvPr/>
          </p:nvGrpSpPr>
          <p:grpSpPr bwMode="auto">
            <a:xfrm>
              <a:off x="2246" y="722"/>
              <a:ext cx="228" cy="292"/>
              <a:chOff x="2246" y="722"/>
              <a:chExt cx="228" cy="292"/>
            </a:xfrm>
          </p:grpSpPr>
          <p:sp>
            <p:nvSpPr>
              <p:cNvPr id="292021" name="AutoShape 181"/>
              <p:cNvSpPr>
                <a:spLocks noChangeAspect="1" noChangeArrowheads="1" noTextEdit="1"/>
              </p:cNvSpPr>
              <p:nvPr/>
            </p:nvSpPr>
            <p:spPr bwMode="auto">
              <a:xfrm>
                <a:off x="2246" y="722"/>
                <a:ext cx="228" cy="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292022" name="Group 182"/>
              <p:cNvGrpSpPr>
                <a:grpSpLocks/>
              </p:cNvGrpSpPr>
              <p:nvPr/>
            </p:nvGrpSpPr>
            <p:grpSpPr bwMode="auto">
              <a:xfrm>
                <a:off x="2248" y="734"/>
                <a:ext cx="224" cy="279"/>
                <a:chOff x="2248" y="734"/>
                <a:chExt cx="224" cy="279"/>
              </a:xfrm>
            </p:grpSpPr>
            <p:grpSp>
              <p:nvGrpSpPr>
                <p:cNvPr id="292023" name="Group 183"/>
                <p:cNvGrpSpPr>
                  <a:grpSpLocks/>
                </p:cNvGrpSpPr>
                <p:nvPr/>
              </p:nvGrpSpPr>
              <p:grpSpPr bwMode="auto">
                <a:xfrm>
                  <a:off x="2328" y="898"/>
                  <a:ext cx="9" cy="37"/>
                  <a:chOff x="2328" y="898"/>
                  <a:chExt cx="9" cy="37"/>
                </a:xfrm>
              </p:grpSpPr>
              <p:sp>
                <p:nvSpPr>
                  <p:cNvPr id="292024" name="Rectangle 184"/>
                  <p:cNvSpPr>
                    <a:spLocks noChangeArrowheads="1"/>
                  </p:cNvSpPr>
                  <p:nvPr/>
                </p:nvSpPr>
                <p:spPr bwMode="auto">
                  <a:xfrm>
                    <a:off x="2328" y="898"/>
                    <a:ext cx="9" cy="37"/>
                  </a:xfrm>
                  <a:prstGeom prst="rect">
                    <a:avLst/>
                  </a:prstGeom>
                  <a:solidFill>
                    <a:srgbClr val="C0C0C0"/>
                  </a:solidFill>
                  <a:ln w="1588">
                    <a:solidFill>
                      <a:srgbClr val="000000"/>
                    </a:solidFill>
                    <a:miter lim="800000"/>
                    <a:headEnd/>
                    <a:tailEnd/>
                  </a:ln>
                </p:spPr>
                <p:txBody>
                  <a:bodyPr/>
                  <a:lstStyle/>
                  <a:p>
                    <a:endParaRPr lang="zh-CN" altLang="en-US"/>
                  </a:p>
                </p:txBody>
              </p:sp>
              <p:sp>
                <p:nvSpPr>
                  <p:cNvPr id="292025" name="Line 185"/>
                  <p:cNvSpPr>
                    <a:spLocks noChangeShapeType="1"/>
                  </p:cNvSpPr>
                  <p:nvPr/>
                </p:nvSpPr>
                <p:spPr bwMode="auto">
                  <a:xfrm>
                    <a:off x="2332" y="898"/>
                    <a:ext cx="1" cy="33"/>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sp>
              <p:nvSpPr>
                <p:cNvPr id="292026" name="Rectangle 186"/>
                <p:cNvSpPr>
                  <a:spLocks noChangeArrowheads="1"/>
                </p:cNvSpPr>
                <p:nvPr/>
              </p:nvSpPr>
              <p:spPr bwMode="auto">
                <a:xfrm>
                  <a:off x="2295" y="876"/>
                  <a:ext cx="25" cy="57"/>
                </a:xfrm>
                <a:prstGeom prst="rect">
                  <a:avLst/>
                </a:prstGeom>
                <a:solidFill>
                  <a:srgbClr val="C0C0C0"/>
                </a:solidFill>
                <a:ln w="1588">
                  <a:solidFill>
                    <a:srgbClr val="000000"/>
                  </a:solidFill>
                  <a:miter lim="800000"/>
                  <a:headEnd/>
                  <a:tailEnd/>
                </a:ln>
              </p:spPr>
              <p:txBody>
                <a:bodyPr/>
                <a:lstStyle/>
                <a:p>
                  <a:endParaRPr lang="zh-CN" altLang="en-US"/>
                </a:p>
              </p:txBody>
            </p:sp>
            <p:sp>
              <p:nvSpPr>
                <p:cNvPr id="292027" name="Freeform 187"/>
                <p:cNvSpPr>
                  <a:spLocks/>
                </p:cNvSpPr>
                <p:nvPr/>
              </p:nvSpPr>
              <p:spPr bwMode="auto">
                <a:xfrm>
                  <a:off x="2385" y="888"/>
                  <a:ext cx="16" cy="12"/>
                </a:xfrm>
                <a:custGeom>
                  <a:avLst/>
                  <a:gdLst>
                    <a:gd name="T0" fmla="*/ 0 w 112"/>
                    <a:gd name="T1" fmla="*/ 0 h 84"/>
                    <a:gd name="T2" fmla="*/ 0 w 112"/>
                    <a:gd name="T3" fmla="*/ 84 h 84"/>
                    <a:gd name="T4" fmla="*/ 112 w 112"/>
                    <a:gd name="T5" fmla="*/ 84 h 84"/>
                    <a:gd name="T6" fmla="*/ 112 w 112"/>
                    <a:gd name="T7" fmla="*/ 17 h 84"/>
                    <a:gd name="T8" fmla="*/ 0 w 112"/>
                    <a:gd name="T9" fmla="*/ 0 h 84"/>
                  </a:gdLst>
                  <a:ahLst/>
                  <a:cxnLst>
                    <a:cxn ang="0">
                      <a:pos x="T0" y="T1"/>
                    </a:cxn>
                    <a:cxn ang="0">
                      <a:pos x="T2" y="T3"/>
                    </a:cxn>
                    <a:cxn ang="0">
                      <a:pos x="T4" y="T5"/>
                    </a:cxn>
                    <a:cxn ang="0">
                      <a:pos x="T6" y="T7"/>
                    </a:cxn>
                    <a:cxn ang="0">
                      <a:pos x="T8" y="T9"/>
                    </a:cxn>
                  </a:cxnLst>
                  <a:rect l="0" t="0" r="r" b="b"/>
                  <a:pathLst>
                    <a:path w="112" h="84">
                      <a:moveTo>
                        <a:pt x="0" y="0"/>
                      </a:moveTo>
                      <a:lnTo>
                        <a:pt x="0" y="84"/>
                      </a:lnTo>
                      <a:lnTo>
                        <a:pt x="112" y="84"/>
                      </a:lnTo>
                      <a:lnTo>
                        <a:pt x="112" y="17"/>
                      </a:lnTo>
                      <a:lnTo>
                        <a:pt x="0" y="0"/>
                      </a:lnTo>
                    </a:path>
                  </a:pathLst>
                </a:custGeom>
                <a:noFill/>
                <a:ln w="1588">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92028" name="Freeform 188"/>
                <p:cNvSpPr>
                  <a:spLocks/>
                </p:cNvSpPr>
                <p:nvPr/>
              </p:nvSpPr>
              <p:spPr bwMode="auto">
                <a:xfrm>
                  <a:off x="2352" y="866"/>
                  <a:ext cx="11" cy="11"/>
                </a:xfrm>
                <a:custGeom>
                  <a:avLst/>
                  <a:gdLst>
                    <a:gd name="T0" fmla="*/ 42 w 77"/>
                    <a:gd name="T1" fmla="*/ 0 h 76"/>
                    <a:gd name="T2" fmla="*/ 0 w 77"/>
                    <a:gd name="T3" fmla="*/ 76 h 76"/>
                    <a:gd name="T4" fmla="*/ 56 w 77"/>
                    <a:gd name="T5" fmla="*/ 70 h 76"/>
                    <a:gd name="T6" fmla="*/ 77 w 77"/>
                    <a:gd name="T7" fmla="*/ 19 h 76"/>
                    <a:gd name="T8" fmla="*/ 42 w 77"/>
                    <a:gd name="T9" fmla="*/ 0 h 76"/>
                  </a:gdLst>
                  <a:ahLst/>
                  <a:cxnLst>
                    <a:cxn ang="0">
                      <a:pos x="T0" y="T1"/>
                    </a:cxn>
                    <a:cxn ang="0">
                      <a:pos x="T2" y="T3"/>
                    </a:cxn>
                    <a:cxn ang="0">
                      <a:pos x="T4" y="T5"/>
                    </a:cxn>
                    <a:cxn ang="0">
                      <a:pos x="T6" y="T7"/>
                    </a:cxn>
                    <a:cxn ang="0">
                      <a:pos x="T8" y="T9"/>
                    </a:cxn>
                  </a:cxnLst>
                  <a:rect l="0" t="0" r="r" b="b"/>
                  <a:pathLst>
                    <a:path w="77" h="76">
                      <a:moveTo>
                        <a:pt x="42" y="0"/>
                      </a:moveTo>
                      <a:lnTo>
                        <a:pt x="0" y="76"/>
                      </a:lnTo>
                      <a:lnTo>
                        <a:pt x="56" y="70"/>
                      </a:lnTo>
                      <a:lnTo>
                        <a:pt x="77" y="19"/>
                      </a:lnTo>
                      <a:lnTo>
                        <a:pt x="42"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29" name="Freeform 189"/>
                <p:cNvSpPr>
                  <a:spLocks/>
                </p:cNvSpPr>
                <p:nvPr/>
              </p:nvSpPr>
              <p:spPr bwMode="auto">
                <a:xfrm>
                  <a:off x="2333" y="938"/>
                  <a:ext cx="51" cy="4"/>
                </a:xfrm>
                <a:custGeom>
                  <a:avLst/>
                  <a:gdLst>
                    <a:gd name="T0" fmla="*/ 0 w 356"/>
                    <a:gd name="T1" fmla="*/ 0 h 26"/>
                    <a:gd name="T2" fmla="*/ 356 w 356"/>
                    <a:gd name="T3" fmla="*/ 0 h 26"/>
                    <a:gd name="T4" fmla="*/ 356 w 356"/>
                    <a:gd name="T5" fmla="*/ 26 h 26"/>
                    <a:gd name="T6" fmla="*/ 5 w 356"/>
                    <a:gd name="T7" fmla="*/ 26 h 26"/>
                    <a:gd name="T8" fmla="*/ 0 w 356"/>
                    <a:gd name="T9" fmla="*/ 0 h 26"/>
                  </a:gdLst>
                  <a:ahLst/>
                  <a:cxnLst>
                    <a:cxn ang="0">
                      <a:pos x="T0" y="T1"/>
                    </a:cxn>
                    <a:cxn ang="0">
                      <a:pos x="T2" y="T3"/>
                    </a:cxn>
                    <a:cxn ang="0">
                      <a:pos x="T4" y="T5"/>
                    </a:cxn>
                    <a:cxn ang="0">
                      <a:pos x="T6" y="T7"/>
                    </a:cxn>
                    <a:cxn ang="0">
                      <a:pos x="T8" y="T9"/>
                    </a:cxn>
                  </a:cxnLst>
                  <a:rect l="0" t="0" r="r" b="b"/>
                  <a:pathLst>
                    <a:path w="356" h="26">
                      <a:moveTo>
                        <a:pt x="0" y="0"/>
                      </a:moveTo>
                      <a:lnTo>
                        <a:pt x="356" y="0"/>
                      </a:lnTo>
                      <a:lnTo>
                        <a:pt x="356" y="26"/>
                      </a:lnTo>
                      <a:lnTo>
                        <a:pt x="5" y="26"/>
                      </a:lnTo>
                      <a:lnTo>
                        <a:pt x="0"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292030" name="Freeform 190"/>
                <p:cNvSpPr>
                  <a:spLocks/>
                </p:cNvSpPr>
                <p:nvPr/>
              </p:nvSpPr>
              <p:spPr bwMode="auto">
                <a:xfrm>
                  <a:off x="2294" y="795"/>
                  <a:ext cx="22" cy="24"/>
                </a:xfrm>
                <a:custGeom>
                  <a:avLst/>
                  <a:gdLst>
                    <a:gd name="T0" fmla="*/ 140 w 149"/>
                    <a:gd name="T1" fmla="*/ 0 h 163"/>
                    <a:gd name="T2" fmla="*/ 2 w 149"/>
                    <a:gd name="T3" fmla="*/ 117 h 163"/>
                    <a:gd name="T4" fmla="*/ 0 w 149"/>
                    <a:gd name="T5" fmla="*/ 163 h 163"/>
                    <a:gd name="T6" fmla="*/ 149 w 149"/>
                    <a:gd name="T7" fmla="*/ 54 h 163"/>
                    <a:gd name="T8" fmla="*/ 140 w 149"/>
                    <a:gd name="T9" fmla="*/ 0 h 163"/>
                  </a:gdLst>
                  <a:ahLst/>
                  <a:cxnLst>
                    <a:cxn ang="0">
                      <a:pos x="T0" y="T1"/>
                    </a:cxn>
                    <a:cxn ang="0">
                      <a:pos x="T2" y="T3"/>
                    </a:cxn>
                    <a:cxn ang="0">
                      <a:pos x="T4" y="T5"/>
                    </a:cxn>
                    <a:cxn ang="0">
                      <a:pos x="T6" y="T7"/>
                    </a:cxn>
                    <a:cxn ang="0">
                      <a:pos x="T8" y="T9"/>
                    </a:cxn>
                  </a:cxnLst>
                  <a:rect l="0" t="0" r="r" b="b"/>
                  <a:pathLst>
                    <a:path w="149" h="163">
                      <a:moveTo>
                        <a:pt x="140" y="0"/>
                      </a:moveTo>
                      <a:lnTo>
                        <a:pt x="2" y="117"/>
                      </a:lnTo>
                      <a:lnTo>
                        <a:pt x="0" y="163"/>
                      </a:lnTo>
                      <a:lnTo>
                        <a:pt x="149" y="54"/>
                      </a:lnTo>
                      <a:lnTo>
                        <a:pt x="140"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31" name="Freeform 191"/>
                <p:cNvSpPr>
                  <a:spLocks/>
                </p:cNvSpPr>
                <p:nvPr/>
              </p:nvSpPr>
              <p:spPr bwMode="auto">
                <a:xfrm>
                  <a:off x="2289" y="734"/>
                  <a:ext cx="32" cy="199"/>
                </a:xfrm>
                <a:custGeom>
                  <a:avLst/>
                  <a:gdLst>
                    <a:gd name="T0" fmla="*/ 225 w 225"/>
                    <a:gd name="T1" fmla="*/ 0 h 1395"/>
                    <a:gd name="T2" fmla="*/ 0 w 225"/>
                    <a:gd name="T3" fmla="*/ 82 h 1395"/>
                    <a:gd name="T4" fmla="*/ 0 w 225"/>
                    <a:gd name="T5" fmla="*/ 1395 h 1395"/>
                    <a:gd name="T6" fmla="*/ 42 w 225"/>
                    <a:gd name="T7" fmla="*/ 1395 h 1395"/>
                    <a:gd name="T8" fmla="*/ 42 w 225"/>
                    <a:gd name="T9" fmla="*/ 202 h 1395"/>
                    <a:gd name="T10" fmla="*/ 225 w 225"/>
                    <a:gd name="T11" fmla="*/ 133 h 1395"/>
                    <a:gd name="T12" fmla="*/ 225 w 225"/>
                    <a:gd name="T13" fmla="*/ 0 h 1395"/>
                  </a:gdLst>
                  <a:ahLst/>
                  <a:cxnLst>
                    <a:cxn ang="0">
                      <a:pos x="T0" y="T1"/>
                    </a:cxn>
                    <a:cxn ang="0">
                      <a:pos x="T2" y="T3"/>
                    </a:cxn>
                    <a:cxn ang="0">
                      <a:pos x="T4" y="T5"/>
                    </a:cxn>
                    <a:cxn ang="0">
                      <a:pos x="T6" y="T7"/>
                    </a:cxn>
                    <a:cxn ang="0">
                      <a:pos x="T8" y="T9"/>
                    </a:cxn>
                    <a:cxn ang="0">
                      <a:pos x="T10" y="T11"/>
                    </a:cxn>
                    <a:cxn ang="0">
                      <a:pos x="T12" y="T13"/>
                    </a:cxn>
                  </a:cxnLst>
                  <a:rect l="0" t="0" r="r" b="b"/>
                  <a:pathLst>
                    <a:path w="225" h="1395">
                      <a:moveTo>
                        <a:pt x="225" y="0"/>
                      </a:moveTo>
                      <a:lnTo>
                        <a:pt x="0" y="82"/>
                      </a:lnTo>
                      <a:lnTo>
                        <a:pt x="0" y="1395"/>
                      </a:lnTo>
                      <a:lnTo>
                        <a:pt x="42" y="1395"/>
                      </a:lnTo>
                      <a:lnTo>
                        <a:pt x="42" y="202"/>
                      </a:lnTo>
                      <a:lnTo>
                        <a:pt x="225" y="133"/>
                      </a:lnTo>
                      <a:lnTo>
                        <a:pt x="225" y="0"/>
                      </a:lnTo>
                      <a:close/>
                    </a:path>
                  </a:pathLst>
                </a:custGeom>
                <a:solidFill>
                  <a:srgbClr val="9F9F9F"/>
                </a:solidFill>
                <a:ln w="1588">
                  <a:solidFill>
                    <a:srgbClr val="000000"/>
                  </a:solidFill>
                  <a:prstDash val="solid"/>
                  <a:round/>
                  <a:headEnd/>
                  <a:tailEnd/>
                </a:ln>
              </p:spPr>
              <p:txBody>
                <a:bodyPr/>
                <a:lstStyle/>
                <a:p>
                  <a:endParaRPr lang="zh-CN" altLang="en-US"/>
                </a:p>
              </p:txBody>
            </p:sp>
            <p:sp>
              <p:nvSpPr>
                <p:cNvPr id="292032" name="Freeform 192"/>
                <p:cNvSpPr>
                  <a:spLocks/>
                </p:cNvSpPr>
                <p:nvPr/>
              </p:nvSpPr>
              <p:spPr bwMode="auto">
                <a:xfrm>
                  <a:off x="2288" y="933"/>
                  <a:ext cx="184" cy="44"/>
                </a:xfrm>
                <a:custGeom>
                  <a:avLst/>
                  <a:gdLst>
                    <a:gd name="T0" fmla="*/ 0 w 1290"/>
                    <a:gd name="T1" fmla="*/ 304 h 304"/>
                    <a:gd name="T2" fmla="*/ 0 w 1290"/>
                    <a:gd name="T3" fmla="*/ 0 h 304"/>
                    <a:gd name="T4" fmla="*/ 281 w 1290"/>
                    <a:gd name="T5" fmla="*/ 0 h 304"/>
                    <a:gd name="T6" fmla="*/ 337 w 1290"/>
                    <a:gd name="T7" fmla="*/ 51 h 304"/>
                    <a:gd name="T8" fmla="*/ 505 w 1290"/>
                    <a:gd name="T9" fmla="*/ 51 h 304"/>
                    <a:gd name="T10" fmla="*/ 561 w 1290"/>
                    <a:gd name="T11" fmla="*/ 102 h 304"/>
                    <a:gd name="T12" fmla="*/ 1122 w 1290"/>
                    <a:gd name="T13" fmla="*/ 102 h 304"/>
                    <a:gd name="T14" fmla="*/ 1122 w 1290"/>
                    <a:gd name="T15" fmla="*/ 203 h 304"/>
                    <a:gd name="T16" fmla="*/ 1290 w 1290"/>
                    <a:gd name="T17" fmla="*/ 203 h 304"/>
                    <a:gd name="T18" fmla="*/ 1290 w 1290"/>
                    <a:gd name="T19" fmla="*/ 304 h 304"/>
                    <a:gd name="T20" fmla="*/ 0 w 1290"/>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33" name="Rectangle 193"/>
                <p:cNvSpPr>
                  <a:spLocks noChangeArrowheads="1"/>
                </p:cNvSpPr>
                <p:nvPr/>
              </p:nvSpPr>
              <p:spPr bwMode="auto">
                <a:xfrm>
                  <a:off x="2288" y="962"/>
                  <a:ext cx="136" cy="15"/>
                </a:xfrm>
                <a:prstGeom prst="rect">
                  <a:avLst/>
                </a:prstGeom>
                <a:solidFill>
                  <a:srgbClr val="C0C0C0"/>
                </a:solidFill>
                <a:ln w="1588">
                  <a:solidFill>
                    <a:srgbClr val="000000"/>
                  </a:solidFill>
                  <a:miter lim="800000"/>
                  <a:headEnd/>
                  <a:tailEnd/>
                </a:ln>
              </p:spPr>
              <p:txBody>
                <a:bodyPr/>
                <a:lstStyle/>
                <a:p>
                  <a:endParaRPr lang="zh-CN" altLang="en-US"/>
                </a:p>
              </p:txBody>
            </p:sp>
            <p:sp>
              <p:nvSpPr>
                <p:cNvPr id="292034" name="Line 194"/>
                <p:cNvSpPr>
                  <a:spLocks noChangeShapeType="1"/>
                </p:cNvSpPr>
                <p:nvPr/>
              </p:nvSpPr>
              <p:spPr bwMode="auto">
                <a:xfrm>
                  <a:off x="2282" y="873"/>
                  <a:ext cx="1" cy="25"/>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35" name="Freeform 195"/>
                <p:cNvSpPr>
                  <a:spLocks/>
                </p:cNvSpPr>
                <p:nvPr/>
              </p:nvSpPr>
              <p:spPr bwMode="auto">
                <a:xfrm>
                  <a:off x="2277" y="898"/>
                  <a:ext cx="12" cy="13"/>
                </a:xfrm>
                <a:custGeom>
                  <a:avLst/>
                  <a:gdLst>
                    <a:gd name="T0" fmla="*/ 0 w 84"/>
                    <a:gd name="T1" fmla="*/ 89 h 89"/>
                    <a:gd name="T2" fmla="*/ 0 w 84"/>
                    <a:gd name="T3" fmla="*/ 0 h 89"/>
                    <a:gd name="T4" fmla="*/ 84 w 84"/>
                    <a:gd name="T5" fmla="*/ 0 h 89"/>
                    <a:gd name="T6" fmla="*/ 84 w 84"/>
                    <a:gd name="T7" fmla="*/ 32 h 89"/>
                    <a:gd name="T8" fmla="*/ 28 w 84"/>
                    <a:gd name="T9" fmla="*/ 32 h 89"/>
                    <a:gd name="T10" fmla="*/ 28 w 84"/>
                    <a:gd name="T11" fmla="*/ 89 h 89"/>
                    <a:gd name="T12" fmla="*/ 0 w 8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84" h="89">
                      <a:moveTo>
                        <a:pt x="0" y="89"/>
                      </a:moveTo>
                      <a:lnTo>
                        <a:pt x="0" y="0"/>
                      </a:lnTo>
                      <a:lnTo>
                        <a:pt x="84" y="0"/>
                      </a:lnTo>
                      <a:lnTo>
                        <a:pt x="84" y="32"/>
                      </a:lnTo>
                      <a:lnTo>
                        <a:pt x="28" y="32"/>
                      </a:lnTo>
                      <a:lnTo>
                        <a:pt x="28" y="89"/>
                      </a:lnTo>
                      <a:lnTo>
                        <a:pt x="0" y="89"/>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36" name="Freeform 196"/>
                <p:cNvSpPr>
                  <a:spLocks/>
                </p:cNvSpPr>
                <p:nvPr/>
              </p:nvSpPr>
              <p:spPr bwMode="auto">
                <a:xfrm>
                  <a:off x="2344" y="889"/>
                  <a:ext cx="41" cy="53"/>
                </a:xfrm>
                <a:custGeom>
                  <a:avLst/>
                  <a:gdLst>
                    <a:gd name="T0" fmla="*/ 0 w 287"/>
                    <a:gd name="T1" fmla="*/ 0 h 367"/>
                    <a:gd name="T2" fmla="*/ 287 w 287"/>
                    <a:gd name="T3" fmla="*/ 367 h 367"/>
                    <a:gd name="T4" fmla="*/ 245 w 287"/>
                    <a:gd name="T5" fmla="*/ 360 h 367"/>
                    <a:gd name="T6" fmla="*/ 0 w 287"/>
                    <a:gd name="T7" fmla="*/ 51 h 367"/>
                    <a:gd name="T8" fmla="*/ 0 w 287"/>
                    <a:gd name="T9" fmla="*/ 0 h 367"/>
                  </a:gdLst>
                  <a:ahLst/>
                  <a:cxnLst>
                    <a:cxn ang="0">
                      <a:pos x="T0" y="T1"/>
                    </a:cxn>
                    <a:cxn ang="0">
                      <a:pos x="T2" y="T3"/>
                    </a:cxn>
                    <a:cxn ang="0">
                      <a:pos x="T4" y="T5"/>
                    </a:cxn>
                    <a:cxn ang="0">
                      <a:pos x="T6" y="T7"/>
                    </a:cxn>
                    <a:cxn ang="0">
                      <a:pos x="T8" y="T9"/>
                    </a:cxn>
                  </a:cxnLst>
                  <a:rect l="0" t="0" r="r" b="b"/>
                  <a:pathLst>
                    <a:path w="287" h="367">
                      <a:moveTo>
                        <a:pt x="0" y="0"/>
                      </a:moveTo>
                      <a:lnTo>
                        <a:pt x="287" y="367"/>
                      </a:lnTo>
                      <a:lnTo>
                        <a:pt x="245" y="360"/>
                      </a:lnTo>
                      <a:lnTo>
                        <a:pt x="0" y="51"/>
                      </a:lnTo>
                      <a:lnTo>
                        <a:pt x="0" y="0"/>
                      </a:lnTo>
                      <a:close/>
                    </a:path>
                  </a:pathLst>
                </a:custGeom>
                <a:solidFill>
                  <a:srgbClr val="9F9F9F"/>
                </a:solidFill>
                <a:ln w="1588">
                  <a:solidFill>
                    <a:srgbClr val="000000"/>
                  </a:solidFill>
                  <a:prstDash val="solid"/>
                  <a:round/>
                  <a:headEnd/>
                  <a:tailEnd/>
                </a:ln>
              </p:spPr>
              <p:txBody>
                <a:bodyPr/>
                <a:lstStyle/>
                <a:p>
                  <a:endParaRPr lang="zh-CN" altLang="en-US"/>
                </a:p>
              </p:txBody>
            </p:sp>
            <p:sp>
              <p:nvSpPr>
                <p:cNvPr id="292037" name="Freeform 197"/>
                <p:cNvSpPr>
                  <a:spLocks/>
                </p:cNvSpPr>
                <p:nvPr/>
              </p:nvSpPr>
              <p:spPr bwMode="auto">
                <a:xfrm>
                  <a:off x="2256" y="919"/>
                  <a:ext cx="32" cy="58"/>
                </a:xfrm>
                <a:custGeom>
                  <a:avLst/>
                  <a:gdLst>
                    <a:gd name="T0" fmla="*/ 168 w 224"/>
                    <a:gd name="T1" fmla="*/ 0 h 405"/>
                    <a:gd name="T2" fmla="*/ 0 w 224"/>
                    <a:gd name="T3" fmla="*/ 152 h 405"/>
                    <a:gd name="T4" fmla="*/ 0 w 224"/>
                    <a:gd name="T5" fmla="*/ 405 h 405"/>
                    <a:gd name="T6" fmla="*/ 224 w 224"/>
                    <a:gd name="T7" fmla="*/ 405 h 405"/>
                    <a:gd name="T8" fmla="*/ 224 w 224"/>
                    <a:gd name="T9" fmla="*/ 101 h 405"/>
                    <a:gd name="T10" fmla="*/ 168 w 224"/>
                    <a:gd name="T11" fmla="*/ 0 h 405"/>
                  </a:gdLst>
                  <a:ahLst/>
                  <a:cxnLst>
                    <a:cxn ang="0">
                      <a:pos x="T0" y="T1"/>
                    </a:cxn>
                    <a:cxn ang="0">
                      <a:pos x="T2" y="T3"/>
                    </a:cxn>
                    <a:cxn ang="0">
                      <a:pos x="T4" y="T5"/>
                    </a:cxn>
                    <a:cxn ang="0">
                      <a:pos x="T6" y="T7"/>
                    </a:cxn>
                    <a:cxn ang="0">
                      <a:pos x="T8" y="T9"/>
                    </a:cxn>
                    <a:cxn ang="0">
                      <a:pos x="T10" y="T11"/>
                    </a:cxn>
                  </a:cxnLst>
                  <a:rect l="0" t="0" r="r" b="b"/>
                  <a:pathLst>
                    <a:path w="224" h="405">
                      <a:moveTo>
                        <a:pt x="168" y="0"/>
                      </a:moveTo>
                      <a:lnTo>
                        <a:pt x="0" y="152"/>
                      </a:lnTo>
                      <a:lnTo>
                        <a:pt x="0" y="405"/>
                      </a:lnTo>
                      <a:lnTo>
                        <a:pt x="224" y="405"/>
                      </a:lnTo>
                      <a:lnTo>
                        <a:pt x="224" y="101"/>
                      </a:lnTo>
                      <a:lnTo>
                        <a:pt x="168" y="0"/>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38" name="Rectangle 198"/>
                <p:cNvSpPr>
                  <a:spLocks noChangeArrowheads="1"/>
                </p:cNvSpPr>
                <p:nvPr/>
              </p:nvSpPr>
              <p:spPr bwMode="auto">
                <a:xfrm>
                  <a:off x="2248" y="1004"/>
                  <a:ext cx="224" cy="9"/>
                </a:xfrm>
                <a:prstGeom prst="rect">
                  <a:avLst/>
                </a:prstGeom>
                <a:solidFill>
                  <a:srgbClr val="9F9F9F"/>
                </a:solidFill>
                <a:ln w="1588">
                  <a:solidFill>
                    <a:srgbClr val="000000"/>
                  </a:solidFill>
                  <a:miter lim="800000"/>
                  <a:headEnd/>
                  <a:tailEnd/>
                </a:ln>
              </p:spPr>
              <p:txBody>
                <a:bodyPr/>
                <a:lstStyle/>
                <a:p>
                  <a:endParaRPr lang="zh-CN" altLang="en-US"/>
                </a:p>
              </p:txBody>
            </p:sp>
            <p:sp>
              <p:nvSpPr>
                <p:cNvPr id="292039" name="Rectangle 199"/>
                <p:cNvSpPr>
                  <a:spLocks noChangeArrowheads="1"/>
                </p:cNvSpPr>
                <p:nvPr/>
              </p:nvSpPr>
              <p:spPr bwMode="auto">
                <a:xfrm>
                  <a:off x="2248" y="991"/>
                  <a:ext cx="224" cy="13"/>
                </a:xfrm>
                <a:prstGeom prst="rect">
                  <a:avLst/>
                </a:prstGeom>
                <a:solidFill>
                  <a:srgbClr val="9F9F9F"/>
                </a:solidFill>
                <a:ln w="1588">
                  <a:solidFill>
                    <a:srgbClr val="000000"/>
                  </a:solidFill>
                  <a:miter lim="800000"/>
                  <a:headEnd/>
                  <a:tailEnd/>
                </a:ln>
              </p:spPr>
              <p:txBody>
                <a:bodyPr/>
                <a:lstStyle/>
                <a:p>
                  <a:endParaRPr lang="zh-CN" altLang="en-US"/>
                </a:p>
              </p:txBody>
            </p:sp>
            <p:sp>
              <p:nvSpPr>
                <p:cNvPr id="292040" name="Rectangle 200"/>
                <p:cNvSpPr>
                  <a:spLocks noChangeArrowheads="1"/>
                </p:cNvSpPr>
                <p:nvPr/>
              </p:nvSpPr>
              <p:spPr bwMode="auto">
                <a:xfrm>
                  <a:off x="2248" y="977"/>
                  <a:ext cx="224" cy="14"/>
                </a:xfrm>
                <a:prstGeom prst="rect">
                  <a:avLst/>
                </a:prstGeom>
                <a:solidFill>
                  <a:srgbClr val="9F9F9F"/>
                </a:solidFill>
                <a:ln w="1588">
                  <a:solidFill>
                    <a:srgbClr val="000000"/>
                  </a:solidFill>
                  <a:miter lim="800000"/>
                  <a:headEnd/>
                  <a:tailEnd/>
                </a:ln>
              </p:spPr>
              <p:txBody>
                <a:bodyPr/>
                <a:lstStyle/>
                <a:p>
                  <a:endParaRPr lang="zh-CN" altLang="en-US"/>
                </a:p>
              </p:txBody>
            </p:sp>
            <p:sp>
              <p:nvSpPr>
                <p:cNvPr id="292041" name="Rectangle 201"/>
                <p:cNvSpPr>
                  <a:spLocks noChangeArrowheads="1"/>
                </p:cNvSpPr>
                <p:nvPr/>
              </p:nvSpPr>
              <p:spPr bwMode="auto">
                <a:xfrm>
                  <a:off x="2442" y="966"/>
                  <a:ext cx="24" cy="7"/>
                </a:xfrm>
                <a:prstGeom prst="rect">
                  <a:avLst/>
                </a:prstGeom>
                <a:solidFill>
                  <a:srgbClr val="9F9F9F"/>
                </a:solidFill>
                <a:ln w="1588">
                  <a:solidFill>
                    <a:srgbClr val="000000"/>
                  </a:solidFill>
                  <a:miter lim="800000"/>
                  <a:headEnd/>
                  <a:tailEnd/>
                </a:ln>
              </p:spPr>
              <p:txBody>
                <a:bodyPr/>
                <a:lstStyle/>
                <a:p>
                  <a:endParaRPr lang="zh-CN" altLang="en-US"/>
                </a:p>
              </p:txBody>
            </p:sp>
            <p:sp>
              <p:nvSpPr>
                <p:cNvPr id="292042" name="Oval 202"/>
                <p:cNvSpPr>
                  <a:spLocks noChangeArrowheads="1"/>
                </p:cNvSpPr>
                <p:nvPr/>
              </p:nvSpPr>
              <p:spPr bwMode="auto">
                <a:xfrm>
                  <a:off x="2271" y="911"/>
                  <a:ext cx="18" cy="16"/>
                </a:xfrm>
                <a:prstGeom prst="ellipse">
                  <a:avLst/>
                </a:prstGeom>
                <a:solidFill>
                  <a:srgbClr val="9F9F9F"/>
                </a:solidFill>
                <a:ln w="1588">
                  <a:solidFill>
                    <a:srgbClr val="000000"/>
                  </a:solidFill>
                  <a:round/>
                  <a:headEnd/>
                  <a:tailEnd/>
                </a:ln>
              </p:spPr>
              <p:txBody>
                <a:bodyPr/>
                <a:lstStyle/>
                <a:p>
                  <a:endParaRPr lang="zh-CN" altLang="en-US"/>
                </a:p>
              </p:txBody>
            </p:sp>
            <p:sp>
              <p:nvSpPr>
                <p:cNvPr id="292043" name="Rectangle 203"/>
                <p:cNvSpPr>
                  <a:spLocks noChangeArrowheads="1"/>
                </p:cNvSpPr>
                <p:nvPr/>
              </p:nvSpPr>
              <p:spPr bwMode="auto">
                <a:xfrm>
                  <a:off x="2328" y="883"/>
                  <a:ext cx="16" cy="14"/>
                </a:xfrm>
                <a:prstGeom prst="rect">
                  <a:avLst/>
                </a:prstGeom>
                <a:solidFill>
                  <a:srgbClr val="808080"/>
                </a:solidFill>
                <a:ln w="1588">
                  <a:solidFill>
                    <a:srgbClr val="000000"/>
                  </a:solidFill>
                  <a:miter lim="800000"/>
                  <a:headEnd/>
                  <a:tailEnd/>
                </a:ln>
              </p:spPr>
              <p:txBody>
                <a:bodyPr/>
                <a:lstStyle/>
                <a:p>
                  <a:endParaRPr lang="zh-CN" altLang="en-US"/>
                </a:p>
              </p:txBody>
            </p:sp>
            <p:sp>
              <p:nvSpPr>
                <p:cNvPr id="292044" name="Freeform 204"/>
                <p:cNvSpPr>
                  <a:spLocks/>
                </p:cNvSpPr>
                <p:nvPr/>
              </p:nvSpPr>
              <p:spPr bwMode="auto">
                <a:xfrm>
                  <a:off x="2320" y="876"/>
                  <a:ext cx="64" cy="57"/>
                </a:xfrm>
                <a:custGeom>
                  <a:avLst/>
                  <a:gdLst>
                    <a:gd name="T0" fmla="*/ 56 w 448"/>
                    <a:gd name="T1" fmla="*/ 403 h 403"/>
                    <a:gd name="T2" fmla="*/ 56 w 448"/>
                    <a:gd name="T3" fmla="*/ 50 h 403"/>
                    <a:gd name="T4" fmla="*/ 448 w 448"/>
                    <a:gd name="T5" fmla="*/ 50 h 403"/>
                    <a:gd name="T6" fmla="*/ 448 w 448"/>
                    <a:gd name="T7" fmla="*/ 0 h 403"/>
                    <a:gd name="T8" fmla="*/ 0 w 448"/>
                    <a:gd name="T9" fmla="*/ 0 h 403"/>
                    <a:gd name="T10" fmla="*/ 0 w 448"/>
                    <a:gd name="T11" fmla="*/ 403 h 403"/>
                    <a:gd name="T12" fmla="*/ 56 w 448"/>
                    <a:gd name="T13" fmla="*/ 403 h 403"/>
                  </a:gdLst>
                  <a:ahLst/>
                  <a:cxnLst>
                    <a:cxn ang="0">
                      <a:pos x="T0" y="T1"/>
                    </a:cxn>
                    <a:cxn ang="0">
                      <a:pos x="T2" y="T3"/>
                    </a:cxn>
                    <a:cxn ang="0">
                      <a:pos x="T4" y="T5"/>
                    </a:cxn>
                    <a:cxn ang="0">
                      <a:pos x="T6" y="T7"/>
                    </a:cxn>
                    <a:cxn ang="0">
                      <a:pos x="T8" y="T9"/>
                    </a:cxn>
                    <a:cxn ang="0">
                      <a:pos x="T10" y="T11"/>
                    </a:cxn>
                    <a:cxn ang="0">
                      <a:pos x="T12" y="T13"/>
                    </a:cxn>
                  </a:cxnLst>
                  <a:rect l="0" t="0" r="r" b="b"/>
                  <a:pathLst>
                    <a:path w="448" h="403">
                      <a:moveTo>
                        <a:pt x="56" y="403"/>
                      </a:moveTo>
                      <a:lnTo>
                        <a:pt x="56" y="50"/>
                      </a:lnTo>
                      <a:lnTo>
                        <a:pt x="448" y="50"/>
                      </a:lnTo>
                      <a:lnTo>
                        <a:pt x="448" y="0"/>
                      </a:lnTo>
                      <a:lnTo>
                        <a:pt x="0" y="0"/>
                      </a:lnTo>
                      <a:lnTo>
                        <a:pt x="0" y="403"/>
                      </a:lnTo>
                      <a:lnTo>
                        <a:pt x="56" y="403"/>
                      </a:lnTo>
                      <a:close/>
                    </a:path>
                  </a:pathLst>
                </a:custGeom>
                <a:solidFill>
                  <a:srgbClr val="C0C0C0"/>
                </a:solidFill>
                <a:ln w="1588">
                  <a:solidFill>
                    <a:srgbClr val="000000"/>
                  </a:solidFill>
                  <a:prstDash val="solid"/>
                  <a:round/>
                  <a:headEnd/>
                  <a:tailEnd/>
                </a:ln>
              </p:spPr>
              <p:txBody>
                <a:bodyPr/>
                <a:lstStyle/>
                <a:p>
                  <a:endParaRPr lang="zh-CN" altLang="en-US"/>
                </a:p>
              </p:txBody>
            </p:sp>
            <p:grpSp>
              <p:nvGrpSpPr>
                <p:cNvPr id="292045" name="Group 205"/>
                <p:cNvGrpSpPr>
                  <a:grpSpLocks/>
                </p:cNvGrpSpPr>
                <p:nvPr/>
              </p:nvGrpSpPr>
              <p:grpSpPr bwMode="auto">
                <a:xfrm>
                  <a:off x="2267" y="821"/>
                  <a:ext cx="73" cy="59"/>
                  <a:chOff x="2267" y="821"/>
                  <a:chExt cx="73" cy="59"/>
                </a:xfrm>
              </p:grpSpPr>
              <p:sp>
                <p:nvSpPr>
                  <p:cNvPr id="292046" name="Oval 206"/>
                  <p:cNvSpPr>
                    <a:spLocks noChangeArrowheads="1"/>
                  </p:cNvSpPr>
                  <p:nvPr/>
                </p:nvSpPr>
                <p:spPr bwMode="auto">
                  <a:xfrm>
                    <a:off x="2273" y="821"/>
                    <a:ext cx="67" cy="59"/>
                  </a:xfrm>
                  <a:prstGeom prst="ellipse">
                    <a:avLst/>
                  </a:prstGeom>
                  <a:solidFill>
                    <a:srgbClr val="808080"/>
                  </a:solidFill>
                  <a:ln w="1588">
                    <a:solidFill>
                      <a:srgbClr val="000000"/>
                    </a:solidFill>
                    <a:round/>
                    <a:headEnd/>
                    <a:tailEnd/>
                  </a:ln>
                </p:spPr>
                <p:txBody>
                  <a:bodyPr/>
                  <a:lstStyle/>
                  <a:p>
                    <a:endParaRPr lang="zh-CN" altLang="en-US"/>
                  </a:p>
                </p:txBody>
              </p:sp>
              <p:sp>
                <p:nvSpPr>
                  <p:cNvPr id="292047" name="Oval 207"/>
                  <p:cNvSpPr>
                    <a:spLocks noChangeArrowheads="1"/>
                  </p:cNvSpPr>
                  <p:nvPr/>
                </p:nvSpPr>
                <p:spPr bwMode="auto">
                  <a:xfrm>
                    <a:off x="2267" y="821"/>
                    <a:ext cx="66" cy="59"/>
                  </a:xfrm>
                  <a:prstGeom prst="ellipse">
                    <a:avLst/>
                  </a:prstGeom>
                  <a:solidFill>
                    <a:srgbClr val="C0C0C0"/>
                  </a:solidFill>
                  <a:ln w="1588">
                    <a:solidFill>
                      <a:srgbClr val="000000"/>
                    </a:solidFill>
                    <a:round/>
                    <a:headEnd/>
                    <a:tailEnd/>
                  </a:ln>
                </p:spPr>
                <p:txBody>
                  <a:bodyPr/>
                  <a:lstStyle/>
                  <a:p>
                    <a:endParaRPr lang="zh-CN" altLang="en-US"/>
                  </a:p>
                </p:txBody>
              </p:sp>
            </p:grpSp>
            <p:grpSp>
              <p:nvGrpSpPr>
                <p:cNvPr id="292048" name="Group 208"/>
                <p:cNvGrpSpPr>
                  <a:grpSpLocks/>
                </p:cNvGrpSpPr>
                <p:nvPr/>
              </p:nvGrpSpPr>
              <p:grpSpPr bwMode="auto">
                <a:xfrm>
                  <a:off x="2296" y="933"/>
                  <a:ext cx="24" cy="58"/>
                  <a:chOff x="2296" y="933"/>
                  <a:chExt cx="24" cy="58"/>
                </a:xfrm>
              </p:grpSpPr>
              <p:sp>
                <p:nvSpPr>
                  <p:cNvPr id="292049" name="Rectangle 209"/>
                  <p:cNvSpPr>
                    <a:spLocks noChangeArrowheads="1"/>
                  </p:cNvSpPr>
                  <p:nvPr/>
                </p:nvSpPr>
                <p:spPr bwMode="auto">
                  <a:xfrm>
                    <a:off x="2296" y="933"/>
                    <a:ext cx="24" cy="58"/>
                  </a:xfrm>
                  <a:prstGeom prst="rect">
                    <a:avLst/>
                  </a:prstGeom>
                  <a:solidFill>
                    <a:srgbClr val="C0C0C0"/>
                  </a:solidFill>
                  <a:ln w="1588">
                    <a:solidFill>
                      <a:srgbClr val="000000"/>
                    </a:solidFill>
                    <a:miter lim="800000"/>
                    <a:headEnd/>
                    <a:tailEnd/>
                  </a:ln>
                </p:spPr>
                <p:txBody>
                  <a:bodyPr/>
                  <a:lstStyle/>
                  <a:p>
                    <a:endParaRPr lang="zh-CN" altLang="en-US"/>
                  </a:p>
                </p:txBody>
              </p:sp>
              <p:grpSp>
                <p:nvGrpSpPr>
                  <p:cNvPr id="292050" name="Group 210"/>
                  <p:cNvGrpSpPr>
                    <a:grpSpLocks/>
                  </p:cNvGrpSpPr>
                  <p:nvPr/>
                </p:nvGrpSpPr>
                <p:grpSpPr bwMode="auto">
                  <a:xfrm>
                    <a:off x="2296" y="941"/>
                    <a:ext cx="24" cy="44"/>
                    <a:chOff x="2296" y="941"/>
                    <a:chExt cx="24" cy="44"/>
                  </a:xfrm>
                </p:grpSpPr>
                <p:sp>
                  <p:nvSpPr>
                    <p:cNvPr id="292051" name="Line 211"/>
                    <p:cNvSpPr>
                      <a:spLocks noChangeShapeType="1"/>
                    </p:cNvSpPr>
                    <p:nvPr/>
                  </p:nvSpPr>
                  <p:spPr bwMode="auto">
                    <a:xfrm>
                      <a:off x="2296" y="948"/>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2" name="Line 212"/>
                    <p:cNvSpPr>
                      <a:spLocks noChangeShapeType="1"/>
                    </p:cNvSpPr>
                    <p:nvPr/>
                  </p:nvSpPr>
                  <p:spPr bwMode="auto">
                    <a:xfrm>
                      <a:off x="2296" y="970"/>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3" name="Line 213"/>
                    <p:cNvSpPr>
                      <a:spLocks noChangeShapeType="1"/>
                    </p:cNvSpPr>
                    <p:nvPr/>
                  </p:nvSpPr>
                  <p:spPr bwMode="auto">
                    <a:xfrm>
                      <a:off x="2296" y="962"/>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4" name="Line 214"/>
                    <p:cNvSpPr>
                      <a:spLocks noChangeShapeType="1"/>
                    </p:cNvSpPr>
                    <p:nvPr/>
                  </p:nvSpPr>
                  <p:spPr bwMode="auto">
                    <a:xfrm>
                      <a:off x="2296" y="955"/>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5" name="Line 215"/>
                    <p:cNvSpPr>
                      <a:spLocks noChangeShapeType="1"/>
                    </p:cNvSpPr>
                    <p:nvPr/>
                  </p:nvSpPr>
                  <p:spPr bwMode="auto">
                    <a:xfrm>
                      <a:off x="2296" y="941"/>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6" name="Line 216"/>
                    <p:cNvSpPr>
                      <a:spLocks noChangeShapeType="1"/>
                    </p:cNvSpPr>
                    <p:nvPr/>
                  </p:nvSpPr>
                  <p:spPr bwMode="auto">
                    <a:xfrm>
                      <a:off x="2296" y="977"/>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292057" name="Line 217"/>
                    <p:cNvSpPr>
                      <a:spLocks noChangeShapeType="1"/>
                    </p:cNvSpPr>
                    <p:nvPr/>
                  </p:nvSpPr>
                  <p:spPr bwMode="auto">
                    <a:xfrm>
                      <a:off x="2296" y="984"/>
                      <a:ext cx="24" cy="1"/>
                    </a:xfrm>
                    <a:prstGeom prst="line">
                      <a:avLst/>
                    </a:prstGeom>
                    <a:noFill/>
                    <a:ln w="1588">
                      <a:solidFill>
                        <a:srgbClr val="000000"/>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grpSp>
            <p:sp>
              <p:nvSpPr>
                <p:cNvPr id="292058" name="Rectangle 218"/>
                <p:cNvSpPr>
                  <a:spLocks noChangeArrowheads="1"/>
                </p:cNvSpPr>
                <p:nvPr/>
              </p:nvSpPr>
              <p:spPr bwMode="auto">
                <a:xfrm>
                  <a:off x="2448" y="948"/>
                  <a:ext cx="8" cy="14"/>
                </a:xfrm>
                <a:prstGeom prst="rect">
                  <a:avLst/>
                </a:prstGeom>
                <a:solidFill>
                  <a:srgbClr val="C0C0C0"/>
                </a:solidFill>
                <a:ln w="1588">
                  <a:solidFill>
                    <a:srgbClr val="000000"/>
                  </a:solidFill>
                  <a:miter lim="800000"/>
                  <a:headEnd/>
                  <a:tailEnd/>
                </a:ln>
              </p:spPr>
              <p:txBody>
                <a:bodyPr/>
                <a:lstStyle/>
                <a:p>
                  <a:endParaRPr lang="zh-CN" altLang="en-US"/>
                </a:p>
              </p:txBody>
            </p:sp>
          </p:grpSp>
          <p:grpSp>
            <p:nvGrpSpPr>
              <p:cNvPr id="292059" name="Group 219"/>
              <p:cNvGrpSpPr>
                <a:grpSpLocks/>
              </p:cNvGrpSpPr>
              <p:nvPr/>
            </p:nvGrpSpPr>
            <p:grpSpPr bwMode="auto">
              <a:xfrm>
                <a:off x="2382" y="788"/>
                <a:ext cx="40" cy="40"/>
                <a:chOff x="2382" y="788"/>
                <a:chExt cx="40" cy="40"/>
              </a:xfrm>
            </p:grpSpPr>
            <p:sp>
              <p:nvSpPr>
                <p:cNvPr id="292060" name="Freeform 220"/>
                <p:cNvSpPr>
                  <a:spLocks/>
                </p:cNvSpPr>
                <p:nvPr/>
              </p:nvSpPr>
              <p:spPr bwMode="auto">
                <a:xfrm>
                  <a:off x="2404" y="800"/>
                  <a:ext cx="18" cy="28"/>
                </a:xfrm>
                <a:custGeom>
                  <a:avLst/>
                  <a:gdLst>
                    <a:gd name="T0" fmla="*/ 106 w 127"/>
                    <a:gd name="T1" fmla="*/ 0 h 195"/>
                    <a:gd name="T2" fmla="*/ 0 w 127"/>
                    <a:gd name="T3" fmla="*/ 164 h 195"/>
                    <a:gd name="T4" fmla="*/ 21 w 127"/>
                    <a:gd name="T5" fmla="*/ 195 h 195"/>
                    <a:gd name="T6" fmla="*/ 127 w 127"/>
                    <a:gd name="T7" fmla="*/ 6 h 195"/>
                    <a:gd name="T8" fmla="*/ 106 w 127"/>
                    <a:gd name="T9" fmla="*/ 0 h 195"/>
                  </a:gdLst>
                  <a:ahLst/>
                  <a:cxnLst>
                    <a:cxn ang="0">
                      <a:pos x="T0" y="T1"/>
                    </a:cxn>
                    <a:cxn ang="0">
                      <a:pos x="T2" y="T3"/>
                    </a:cxn>
                    <a:cxn ang="0">
                      <a:pos x="T4" y="T5"/>
                    </a:cxn>
                    <a:cxn ang="0">
                      <a:pos x="T6" y="T7"/>
                    </a:cxn>
                    <a:cxn ang="0">
                      <a:pos x="T8" y="T9"/>
                    </a:cxn>
                  </a:cxnLst>
                  <a:rect l="0" t="0" r="r" b="b"/>
                  <a:pathLst>
                    <a:path w="127" h="195">
                      <a:moveTo>
                        <a:pt x="106" y="0"/>
                      </a:moveTo>
                      <a:lnTo>
                        <a:pt x="0" y="164"/>
                      </a:lnTo>
                      <a:lnTo>
                        <a:pt x="21" y="195"/>
                      </a:lnTo>
                      <a:lnTo>
                        <a:pt x="127" y="6"/>
                      </a:lnTo>
                      <a:lnTo>
                        <a:pt x="106" y="0"/>
                      </a:lnTo>
                      <a:close/>
                    </a:path>
                  </a:pathLst>
                </a:custGeom>
                <a:solidFill>
                  <a:srgbClr val="BFBFDF"/>
                </a:solidFill>
                <a:ln w="1588">
                  <a:solidFill>
                    <a:srgbClr val="000000"/>
                  </a:solidFill>
                  <a:prstDash val="solid"/>
                  <a:round/>
                  <a:headEnd/>
                  <a:tailEnd/>
                </a:ln>
              </p:spPr>
              <p:txBody>
                <a:bodyPr/>
                <a:lstStyle/>
                <a:p>
                  <a:endParaRPr lang="zh-CN" altLang="en-US"/>
                </a:p>
              </p:txBody>
            </p:sp>
            <p:sp>
              <p:nvSpPr>
                <p:cNvPr id="292061" name="Freeform 221"/>
                <p:cNvSpPr>
                  <a:spLocks/>
                </p:cNvSpPr>
                <p:nvPr/>
              </p:nvSpPr>
              <p:spPr bwMode="auto">
                <a:xfrm>
                  <a:off x="2382" y="788"/>
                  <a:ext cx="35" cy="8"/>
                </a:xfrm>
                <a:custGeom>
                  <a:avLst/>
                  <a:gdLst>
                    <a:gd name="T0" fmla="*/ 238 w 246"/>
                    <a:gd name="T1" fmla="*/ 0 h 57"/>
                    <a:gd name="T2" fmla="*/ 0 w 246"/>
                    <a:gd name="T3" fmla="*/ 31 h 57"/>
                    <a:gd name="T4" fmla="*/ 35 w 246"/>
                    <a:gd name="T5" fmla="*/ 57 h 57"/>
                    <a:gd name="T6" fmla="*/ 246 w 246"/>
                    <a:gd name="T7" fmla="*/ 19 h 57"/>
                    <a:gd name="T8" fmla="*/ 238 w 246"/>
                    <a:gd name="T9" fmla="*/ 0 h 57"/>
                  </a:gdLst>
                  <a:ahLst/>
                  <a:cxnLst>
                    <a:cxn ang="0">
                      <a:pos x="T0" y="T1"/>
                    </a:cxn>
                    <a:cxn ang="0">
                      <a:pos x="T2" y="T3"/>
                    </a:cxn>
                    <a:cxn ang="0">
                      <a:pos x="T4" y="T5"/>
                    </a:cxn>
                    <a:cxn ang="0">
                      <a:pos x="T6" y="T7"/>
                    </a:cxn>
                    <a:cxn ang="0">
                      <a:pos x="T8" y="T9"/>
                    </a:cxn>
                  </a:cxnLst>
                  <a:rect l="0" t="0" r="r" b="b"/>
                  <a:pathLst>
                    <a:path w="246" h="57">
                      <a:moveTo>
                        <a:pt x="238" y="0"/>
                      </a:moveTo>
                      <a:lnTo>
                        <a:pt x="0" y="31"/>
                      </a:lnTo>
                      <a:lnTo>
                        <a:pt x="35" y="57"/>
                      </a:lnTo>
                      <a:lnTo>
                        <a:pt x="246" y="19"/>
                      </a:lnTo>
                      <a:lnTo>
                        <a:pt x="238" y="0"/>
                      </a:lnTo>
                      <a:close/>
                    </a:path>
                  </a:pathLst>
                </a:custGeom>
                <a:solidFill>
                  <a:srgbClr val="BFBFDF"/>
                </a:solidFill>
                <a:ln w="1588">
                  <a:solidFill>
                    <a:srgbClr val="000000"/>
                  </a:solidFill>
                  <a:prstDash val="solid"/>
                  <a:round/>
                  <a:headEnd/>
                  <a:tailEnd/>
                </a:ln>
              </p:spPr>
              <p:txBody>
                <a:bodyPr/>
                <a:lstStyle/>
                <a:p>
                  <a:endParaRPr lang="zh-CN" altLang="en-US"/>
                </a:p>
              </p:txBody>
            </p:sp>
          </p:grpSp>
          <p:grpSp>
            <p:nvGrpSpPr>
              <p:cNvPr id="292062" name="Group 222"/>
              <p:cNvGrpSpPr>
                <a:grpSpLocks/>
              </p:cNvGrpSpPr>
              <p:nvPr/>
            </p:nvGrpSpPr>
            <p:grpSpPr bwMode="auto">
              <a:xfrm>
                <a:off x="2302" y="723"/>
                <a:ext cx="132" cy="186"/>
                <a:chOff x="2302" y="723"/>
                <a:chExt cx="132" cy="186"/>
              </a:xfrm>
            </p:grpSpPr>
            <p:sp>
              <p:nvSpPr>
                <p:cNvPr id="292063" name="Freeform 223"/>
                <p:cNvSpPr>
                  <a:spLocks/>
                </p:cNvSpPr>
                <p:nvPr/>
              </p:nvSpPr>
              <p:spPr bwMode="auto">
                <a:xfrm>
                  <a:off x="2302" y="724"/>
                  <a:ext cx="132" cy="185"/>
                </a:xfrm>
                <a:custGeom>
                  <a:avLst/>
                  <a:gdLst>
                    <a:gd name="T0" fmla="*/ 30 w 920"/>
                    <a:gd name="T1" fmla="*/ 47 h 1300"/>
                    <a:gd name="T2" fmla="*/ 16 w 920"/>
                    <a:gd name="T3" fmla="*/ 85 h 1300"/>
                    <a:gd name="T4" fmla="*/ 4 w 920"/>
                    <a:gd name="T5" fmla="*/ 132 h 1300"/>
                    <a:gd name="T6" fmla="*/ 0 w 920"/>
                    <a:gd name="T7" fmla="*/ 183 h 1300"/>
                    <a:gd name="T8" fmla="*/ 0 w 920"/>
                    <a:gd name="T9" fmla="*/ 233 h 1300"/>
                    <a:gd name="T10" fmla="*/ 12 w 920"/>
                    <a:gd name="T11" fmla="*/ 299 h 1300"/>
                    <a:gd name="T12" fmla="*/ 23 w 920"/>
                    <a:gd name="T13" fmla="*/ 381 h 1300"/>
                    <a:gd name="T14" fmla="*/ 44 w 920"/>
                    <a:gd name="T15" fmla="*/ 473 h 1300"/>
                    <a:gd name="T16" fmla="*/ 79 w 920"/>
                    <a:gd name="T17" fmla="*/ 578 h 1300"/>
                    <a:gd name="T18" fmla="*/ 131 w 920"/>
                    <a:gd name="T19" fmla="*/ 679 h 1300"/>
                    <a:gd name="T20" fmla="*/ 215 w 920"/>
                    <a:gd name="T21" fmla="*/ 799 h 1300"/>
                    <a:gd name="T22" fmla="*/ 299 w 920"/>
                    <a:gd name="T23" fmla="*/ 912 h 1300"/>
                    <a:gd name="T24" fmla="*/ 369 w 920"/>
                    <a:gd name="T25" fmla="*/ 988 h 1300"/>
                    <a:gd name="T26" fmla="*/ 467 w 920"/>
                    <a:gd name="T27" fmla="*/ 1079 h 1300"/>
                    <a:gd name="T28" fmla="*/ 569 w 920"/>
                    <a:gd name="T29" fmla="*/ 1155 h 1300"/>
                    <a:gd name="T30" fmla="*/ 660 w 920"/>
                    <a:gd name="T31" fmla="*/ 1215 h 1300"/>
                    <a:gd name="T32" fmla="*/ 726 w 920"/>
                    <a:gd name="T33" fmla="*/ 1253 h 1300"/>
                    <a:gd name="T34" fmla="*/ 793 w 920"/>
                    <a:gd name="T35" fmla="*/ 1281 h 1300"/>
                    <a:gd name="T36" fmla="*/ 846 w 920"/>
                    <a:gd name="T37" fmla="*/ 1300 h 1300"/>
                    <a:gd name="T38" fmla="*/ 888 w 920"/>
                    <a:gd name="T39" fmla="*/ 1300 h 1300"/>
                    <a:gd name="T40" fmla="*/ 920 w 920"/>
                    <a:gd name="T41" fmla="*/ 1284 h 1300"/>
                    <a:gd name="T42" fmla="*/ 61 w 920"/>
                    <a:gd name="T43" fmla="*/ 0 h 1300"/>
                    <a:gd name="T44" fmla="*/ 30 w 920"/>
                    <a:gd name="T45" fmla="*/ 4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292064" name="Freeform 224"/>
                <p:cNvSpPr>
                  <a:spLocks/>
                </p:cNvSpPr>
                <p:nvPr/>
              </p:nvSpPr>
              <p:spPr bwMode="auto">
                <a:xfrm>
                  <a:off x="2310" y="723"/>
                  <a:ext cx="124" cy="184"/>
                </a:xfrm>
                <a:custGeom>
                  <a:avLst/>
                  <a:gdLst>
                    <a:gd name="T0" fmla="*/ 7 w 866"/>
                    <a:gd name="T1" fmla="*/ 0 h 1288"/>
                    <a:gd name="T2" fmla="*/ 0 w 866"/>
                    <a:gd name="T3" fmla="*/ 26 h 1288"/>
                    <a:gd name="T4" fmla="*/ 0 w 866"/>
                    <a:gd name="T5" fmla="*/ 82 h 1288"/>
                    <a:gd name="T6" fmla="*/ 4 w 866"/>
                    <a:gd name="T7" fmla="*/ 149 h 1288"/>
                    <a:gd name="T8" fmla="*/ 11 w 866"/>
                    <a:gd name="T9" fmla="*/ 202 h 1288"/>
                    <a:gd name="T10" fmla="*/ 21 w 866"/>
                    <a:gd name="T11" fmla="*/ 272 h 1288"/>
                    <a:gd name="T12" fmla="*/ 35 w 866"/>
                    <a:gd name="T13" fmla="*/ 354 h 1288"/>
                    <a:gd name="T14" fmla="*/ 56 w 866"/>
                    <a:gd name="T15" fmla="*/ 439 h 1288"/>
                    <a:gd name="T16" fmla="*/ 98 w 866"/>
                    <a:gd name="T17" fmla="*/ 547 h 1288"/>
                    <a:gd name="T18" fmla="*/ 161 w 866"/>
                    <a:gd name="T19" fmla="*/ 670 h 1288"/>
                    <a:gd name="T20" fmla="*/ 231 w 866"/>
                    <a:gd name="T21" fmla="*/ 771 h 1288"/>
                    <a:gd name="T22" fmla="*/ 315 w 866"/>
                    <a:gd name="T23" fmla="*/ 878 h 1288"/>
                    <a:gd name="T24" fmla="*/ 392 w 866"/>
                    <a:gd name="T25" fmla="*/ 960 h 1288"/>
                    <a:gd name="T26" fmla="*/ 452 w 866"/>
                    <a:gd name="T27" fmla="*/ 1016 h 1288"/>
                    <a:gd name="T28" fmla="*/ 508 w 866"/>
                    <a:gd name="T29" fmla="*/ 1068 h 1288"/>
                    <a:gd name="T30" fmla="*/ 567 w 866"/>
                    <a:gd name="T31" fmla="*/ 1118 h 1288"/>
                    <a:gd name="T32" fmla="*/ 634 w 866"/>
                    <a:gd name="T33" fmla="*/ 1168 h 1288"/>
                    <a:gd name="T34" fmla="*/ 679 w 866"/>
                    <a:gd name="T35" fmla="*/ 1200 h 1288"/>
                    <a:gd name="T36" fmla="*/ 728 w 866"/>
                    <a:gd name="T37" fmla="*/ 1228 h 1288"/>
                    <a:gd name="T38" fmla="*/ 782 w 866"/>
                    <a:gd name="T39" fmla="*/ 1256 h 1288"/>
                    <a:gd name="T40" fmla="*/ 827 w 866"/>
                    <a:gd name="T41" fmla="*/ 1282 h 1288"/>
                    <a:gd name="T42" fmla="*/ 855 w 866"/>
                    <a:gd name="T43" fmla="*/ 1288 h 1288"/>
                    <a:gd name="T44" fmla="*/ 866 w 866"/>
                    <a:gd name="T45" fmla="*/ 1270 h 1288"/>
                    <a:gd name="T46" fmla="*/ 863 w 866"/>
                    <a:gd name="T47" fmla="*/ 1243 h 1288"/>
                    <a:gd name="T48" fmla="*/ 856 w 866"/>
                    <a:gd name="T49" fmla="*/ 1213 h 1288"/>
                    <a:gd name="T50" fmla="*/ 845 w 866"/>
                    <a:gd name="T51" fmla="*/ 1159 h 1288"/>
                    <a:gd name="T52" fmla="*/ 831 w 866"/>
                    <a:gd name="T53" fmla="*/ 1089 h 1288"/>
                    <a:gd name="T54" fmla="*/ 813 w 866"/>
                    <a:gd name="T55" fmla="*/ 1023 h 1288"/>
                    <a:gd name="T56" fmla="*/ 792 w 866"/>
                    <a:gd name="T57" fmla="*/ 947 h 1288"/>
                    <a:gd name="T58" fmla="*/ 764 w 866"/>
                    <a:gd name="T59" fmla="*/ 866 h 1288"/>
                    <a:gd name="T60" fmla="*/ 733 w 866"/>
                    <a:gd name="T61" fmla="*/ 802 h 1288"/>
                    <a:gd name="T62" fmla="*/ 707 w 866"/>
                    <a:gd name="T63" fmla="*/ 746 h 1288"/>
                    <a:gd name="T64" fmla="*/ 666 w 866"/>
                    <a:gd name="T65" fmla="*/ 672 h 1288"/>
                    <a:gd name="T66" fmla="*/ 627 w 866"/>
                    <a:gd name="T67" fmla="*/ 607 h 1288"/>
                    <a:gd name="T68" fmla="*/ 579 w 866"/>
                    <a:gd name="T69" fmla="*/ 537 h 1288"/>
                    <a:gd name="T70" fmla="*/ 504 w 866"/>
                    <a:gd name="T71" fmla="*/ 448 h 1288"/>
                    <a:gd name="T72" fmla="*/ 452 w 866"/>
                    <a:gd name="T73" fmla="*/ 385 h 1288"/>
                    <a:gd name="T74" fmla="*/ 376 w 866"/>
                    <a:gd name="T75" fmla="*/ 299 h 1288"/>
                    <a:gd name="T76" fmla="*/ 305 w 866"/>
                    <a:gd name="T77" fmla="*/ 237 h 1288"/>
                    <a:gd name="T78" fmla="*/ 235 w 866"/>
                    <a:gd name="T79" fmla="*/ 173 h 1288"/>
                    <a:gd name="T80" fmla="*/ 182 w 866"/>
                    <a:gd name="T81" fmla="*/ 127 h 1288"/>
                    <a:gd name="T82" fmla="*/ 126 w 866"/>
                    <a:gd name="T83" fmla="*/ 78 h 1288"/>
                    <a:gd name="T84" fmla="*/ 84 w 866"/>
                    <a:gd name="T85" fmla="*/ 45 h 1288"/>
                    <a:gd name="T86" fmla="*/ 42 w 866"/>
                    <a:gd name="T87" fmla="*/ 13 h 1288"/>
                    <a:gd name="T88" fmla="*/ 7 w 866"/>
                    <a:gd name="T8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solidFill>
                  <a:srgbClr val="C0C0C0"/>
                </a:solidFill>
                <a:ln w="1588">
                  <a:solidFill>
                    <a:srgbClr val="000000"/>
                  </a:solidFill>
                  <a:prstDash val="solid"/>
                  <a:round/>
                  <a:headEnd/>
                  <a:tailEnd/>
                </a:ln>
              </p:spPr>
              <p:txBody>
                <a:bodyPr/>
                <a:lstStyle/>
                <a:p>
                  <a:endParaRPr lang="zh-CN" altLang="en-US"/>
                </a:p>
              </p:txBody>
            </p:sp>
          </p:grpSp>
          <p:grpSp>
            <p:nvGrpSpPr>
              <p:cNvPr id="292065" name="Group 225"/>
              <p:cNvGrpSpPr>
                <a:grpSpLocks/>
              </p:cNvGrpSpPr>
              <p:nvPr/>
            </p:nvGrpSpPr>
            <p:grpSpPr bwMode="auto">
              <a:xfrm>
                <a:off x="2315" y="770"/>
                <a:ext cx="126" cy="121"/>
                <a:chOff x="2315" y="770"/>
                <a:chExt cx="126" cy="121"/>
              </a:xfrm>
            </p:grpSpPr>
            <p:sp>
              <p:nvSpPr>
                <p:cNvPr id="292066" name="Freeform 226"/>
                <p:cNvSpPr>
                  <a:spLocks/>
                </p:cNvSpPr>
                <p:nvPr/>
              </p:nvSpPr>
              <p:spPr bwMode="auto">
                <a:xfrm>
                  <a:off x="2315" y="770"/>
                  <a:ext cx="121" cy="8"/>
                </a:xfrm>
                <a:custGeom>
                  <a:avLst/>
                  <a:gdLst>
                    <a:gd name="T0" fmla="*/ 0 w 851"/>
                    <a:gd name="T1" fmla="*/ 0 h 57"/>
                    <a:gd name="T2" fmla="*/ 851 w 851"/>
                    <a:gd name="T3" fmla="*/ 32 h 57"/>
                    <a:gd name="T4" fmla="*/ 844 w 851"/>
                    <a:gd name="T5" fmla="*/ 57 h 57"/>
                    <a:gd name="T6" fmla="*/ 3 w 851"/>
                    <a:gd name="T7" fmla="*/ 26 h 57"/>
                    <a:gd name="T8" fmla="*/ 0 w 851"/>
                    <a:gd name="T9" fmla="*/ 0 h 57"/>
                  </a:gdLst>
                  <a:ahLst/>
                  <a:cxnLst>
                    <a:cxn ang="0">
                      <a:pos x="T0" y="T1"/>
                    </a:cxn>
                    <a:cxn ang="0">
                      <a:pos x="T2" y="T3"/>
                    </a:cxn>
                    <a:cxn ang="0">
                      <a:pos x="T4" y="T5"/>
                    </a:cxn>
                    <a:cxn ang="0">
                      <a:pos x="T6" y="T7"/>
                    </a:cxn>
                    <a:cxn ang="0">
                      <a:pos x="T8" y="T9"/>
                    </a:cxn>
                  </a:cxnLst>
                  <a:rect l="0" t="0" r="r" b="b"/>
                  <a:pathLst>
                    <a:path w="851" h="57">
                      <a:moveTo>
                        <a:pt x="0" y="0"/>
                      </a:moveTo>
                      <a:lnTo>
                        <a:pt x="851" y="32"/>
                      </a:lnTo>
                      <a:lnTo>
                        <a:pt x="844" y="57"/>
                      </a:lnTo>
                      <a:lnTo>
                        <a:pt x="3" y="26"/>
                      </a:lnTo>
                      <a:lnTo>
                        <a:pt x="0" y="0"/>
                      </a:lnTo>
                      <a:close/>
                    </a:path>
                  </a:pathLst>
                </a:custGeom>
                <a:solidFill>
                  <a:srgbClr val="DFDFFF"/>
                </a:solidFill>
                <a:ln w="1588">
                  <a:solidFill>
                    <a:srgbClr val="000000"/>
                  </a:solidFill>
                  <a:prstDash val="solid"/>
                  <a:round/>
                  <a:headEnd/>
                  <a:tailEnd/>
                </a:ln>
              </p:spPr>
              <p:txBody>
                <a:bodyPr/>
                <a:lstStyle/>
                <a:p>
                  <a:endParaRPr lang="zh-CN" altLang="en-US"/>
                </a:p>
              </p:txBody>
            </p:sp>
            <p:sp>
              <p:nvSpPr>
                <p:cNvPr id="292067" name="Freeform 227"/>
                <p:cNvSpPr>
                  <a:spLocks/>
                </p:cNvSpPr>
                <p:nvPr/>
              </p:nvSpPr>
              <p:spPr bwMode="auto">
                <a:xfrm>
                  <a:off x="2398" y="794"/>
                  <a:ext cx="43" cy="97"/>
                </a:xfrm>
                <a:custGeom>
                  <a:avLst/>
                  <a:gdLst>
                    <a:gd name="T0" fmla="*/ 267 w 302"/>
                    <a:gd name="T1" fmla="*/ 13 h 673"/>
                    <a:gd name="T2" fmla="*/ 0 w 302"/>
                    <a:gd name="T3" fmla="*/ 657 h 673"/>
                    <a:gd name="T4" fmla="*/ 25 w 302"/>
                    <a:gd name="T5" fmla="*/ 673 h 673"/>
                    <a:gd name="T6" fmla="*/ 302 w 302"/>
                    <a:gd name="T7" fmla="*/ 0 h 673"/>
                    <a:gd name="T8" fmla="*/ 267 w 302"/>
                    <a:gd name="T9" fmla="*/ 13 h 673"/>
                  </a:gdLst>
                  <a:ahLst/>
                  <a:cxnLst>
                    <a:cxn ang="0">
                      <a:pos x="T0" y="T1"/>
                    </a:cxn>
                    <a:cxn ang="0">
                      <a:pos x="T2" y="T3"/>
                    </a:cxn>
                    <a:cxn ang="0">
                      <a:pos x="T4" y="T5"/>
                    </a:cxn>
                    <a:cxn ang="0">
                      <a:pos x="T6" y="T7"/>
                    </a:cxn>
                    <a:cxn ang="0">
                      <a:pos x="T8" y="T9"/>
                    </a:cxn>
                  </a:cxnLst>
                  <a:rect l="0" t="0" r="r" b="b"/>
                  <a:pathLst>
                    <a:path w="302" h="673">
                      <a:moveTo>
                        <a:pt x="267" y="13"/>
                      </a:moveTo>
                      <a:lnTo>
                        <a:pt x="0" y="657"/>
                      </a:lnTo>
                      <a:lnTo>
                        <a:pt x="25" y="673"/>
                      </a:lnTo>
                      <a:lnTo>
                        <a:pt x="302" y="0"/>
                      </a:lnTo>
                      <a:lnTo>
                        <a:pt x="267" y="13"/>
                      </a:lnTo>
                      <a:close/>
                    </a:path>
                  </a:pathLst>
                </a:custGeom>
                <a:solidFill>
                  <a:srgbClr val="DFDFFF"/>
                </a:solidFill>
                <a:ln w="1588">
                  <a:solidFill>
                    <a:srgbClr val="000000"/>
                  </a:solidFill>
                  <a:prstDash val="solid"/>
                  <a:round/>
                  <a:headEnd/>
                  <a:tailEnd/>
                </a:ln>
              </p:spPr>
              <p:txBody>
                <a:bodyPr/>
                <a:lstStyle/>
                <a:p>
                  <a:endParaRPr lang="zh-CN" altLang="en-US"/>
                </a:p>
              </p:txBody>
            </p:sp>
          </p:grpSp>
          <p:grpSp>
            <p:nvGrpSpPr>
              <p:cNvPr id="292068" name="Group 228"/>
              <p:cNvGrpSpPr>
                <a:grpSpLocks/>
              </p:cNvGrpSpPr>
              <p:nvPr/>
            </p:nvGrpSpPr>
            <p:grpSpPr bwMode="auto">
              <a:xfrm>
                <a:off x="2413" y="772"/>
                <a:ext cx="51" cy="30"/>
                <a:chOff x="2413" y="772"/>
                <a:chExt cx="51" cy="30"/>
              </a:xfrm>
            </p:grpSpPr>
            <p:sp>
              <p:nvSpPr>
                <p:cNvPr id="292069" name="Freeform 229"/>
                <p:cNvSpPr>
                  <a:spLocks/>
                </p:cNvSpPr>
                <p:nvPr/>
              </p:nvSpPr>
              <p:spPr bwMode="auto">
                <a:xfrm>
                  <a:off x="2413" y="776"/>
                  <a:ext cx="36" cy="26"/>
                </a:xfrm>
                <a:custGeom>
                  <a:avLst/>
                  <a:gdLst>
                    <a:gd name="T0" fmla="*/ 187 w 250"/>
                    <a:gd name="T1" fmla="*/ 0 h 184"/>
                    <a:gd name="T2" fmla="*/ 11 w 250"/>
                    <a:gd name="T3" fmla="*/ 57 h 184"/>
                    <a:gd name="T4" fmla="*/ 4 w 250"/>
                    <a:gd name="T5" fmla="*/ 67 h 184"/>
                    <a:gd name="T6" fmla="*/ 0 w 250"/>
                    <a:gd name="T7" fmla="*/ 86 h 184"/>
                    <a:gd name="T8" fmla="*/ 2 w 250"/>
                    <a:gd name="T9" fmla="*/ 112 h 184"/>
                    <a:gd name="T10" fmla="*/ 5 w 250"/>
                    <a:gd name="T11" fmla="*/ 128 h 184"/>
                    <a:gd name="T12" fmla="*/ 15 w 250"/>
                    <a:gd name="T13" fmla="*/ 151 h 184"/>
                    <a:gd name="T14" fmla="*/ 33 w 250"/>
                    <a:gd name="T15" fmla="*/ 169 h 184"/>
                    <a:gd name="T16" fmla="*/ 57 w 250"/>
                    <a:gd name="T17" fmla="*/ 181 h 184"/>
                    <a:gd name="T18" fmla="*/ 71 w 250"/>
                    <a:gd name="T19" fmla="*/ 184 h 184"/>
                    <a:gd name="T20" fmla="*/ 85 w 250"/>
                    <a:gd name="T21" fmla="*/ 184 h 184"/>
                    <a:gd name="T22" fmla="*/ 250 w 250"/>
                    <a:gd name="T23" fmla="*/ 114 h 184"/>
                    <a:gd name="T24" fmla="*/ 218 w 250"/>
                    <a:gd name="T25" fmla="*/ 92 h 184"/>
                    <a:gd name="T26" fmla="*/ 201 w 250"/>
                    <a:gd name="T27" fmla="*/ 70 h 184"/>
                    <a:gd name="T28" fmla="*/ 187 w 250"/>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solidFill>
                  <a:srgbClr val="BFBFDF"/>
                </a:solidFill>
                <a:ln w="1588">
                  <a:solidFill>
                    <a:srgbClr val="000000"/>
                  </a:solidFill>
                  <a:prstDash val="solid"/>
                  <a:round/>
                  <a:headEnd/>
                  <a:tailEnd/>
                </a:ln>
              </p:spPr>
              <p:txBody>
                <a:bodyPr/>
                <a:lstStyle/>
                <a:p>
                  <a:endParaRPr lang="zh-CN" altLang="en-US"/>
                </a:p>
              </p:txBody>
            </p:sp>
            <p:sp>
              <p:nvSpPr>
                <p:cNvPr id="292070" name="Freeform 230"/>
                <p:cNvSpPr>
                  <a:spLocks/>
                </p:cNvSpPr>
                <p:nvPr/>
              </p:nvSpPr>
              <p:spPr bwMode="auto">
                <a:xfrm>
                  <a:off x="2434" y="772"/>
                  <a:ext cx="20" cy="25"/>
                </a:xfrm>
                <a:custGeom>
                  <a:avLst/>
                  <a:gdLst>
                    <a:gd name="T0" fmla="*/ 81 w 139"/>
                    <a:gd name="T1" fmla="*/ 25 h 173"/>
                    <a:gd name="T2" fmla="*/ 74 w 139"/>
                    <a:gd name="T3" fmla="*/ 15 h 173"/>
                    <a:gd name="T4" fmla="*/ 60 w 139"/>
                    <a:gd name="T5" fmla="*/ 5 h 173"/>
                    <a:gd name="T6" fmla="*/ 36 w 139"/>
                    <a:gd name="T7" fmla="*/ 0 h 173"/>
                    <a:gd name="T8" fmla="*/ 22 w 139"/>
                    <a:gd name="T9" fmla="*/ 2 h 173"/>
                    <a:gd name="T10" fmla="*/ 13 w 139"/>
                    <a:gd name="T11" fmla="*/ 12 h 173"/>
                    <a:gd name="T12" fmla="*/ 4 w 139"/>
                    <a:gd name="T13" fmla="*/ 25 h 173"/>
                    <a:gd name="T14" fmla="*/ 0 w 139"/>
                    <a:gd name="T15" fmla="*/ 46 h 173"/>
                    <a:gd name="T16" fmla="*/ 1 w 139"/>
                    <a:gd name="T17" fmla="*/ 58 h 173"/>
                    <a:gd name="T18" fmla="*/ 3 w 139"/>
                    <a:gd name="T19" fmla="*/ 74 h 173"/>
                    <a:gd name="T20" fmla="*/ 9 w 139"/>
                    <a:gd name="T21" fmla="*/ 97 h 173"/>
                    <a:gd name="T22" fmla="*/ 20 w 139"/>
                    <a:gd name="T23" fmla="*/ 116 h 173"/>
                    <a:gd name="T24" fmla="*/ 31 w 139"/>
                    <a:gd name="T25" fmla="*/ 133 h 173"/>
                    <a:gd name="T26" fmla="*/ 44 w 139"/>
                    <a:gd name="T27" fmla="*/ 147 h 173"/>
                    <a:gd name="T28" fmla="*/ 58 w 139"/>
                    <a:gd name="T29" fmla="*/ 160 h 173"/>
                    <a:gd name="T30" fmla="*/ 76 w 139"/>
                    <a:gd name="T31" fmla="*/ 167 h 173"/>
                    <a:gd name="T32" fmla="*/ 97 w 139"/>
                    <a:gd name="T33" fmla="*/ 173 h 173"/>
                    <a:gd name="T34" fmla="*/ 114 w 139"/>
                    <a:gd name="T35" fmla="*/ 173 h 173"/>
                    <a:gd name="T36" fmla="*/ 130 w 139"/>
                    <a:gd name="T37" fmla="*/ 164 h 173"/>
                    <a:gd name="T38" fmla="*/ 137 w 139"/>
                    <a:gd name="T39" fmla="*/ 151 h 173"/>
                    <a:gd name="T40" fmla="*/ 139 w 139"/>
                    <a:gd name="T41" fmla="*/ 132 h 173"/>
                    <a:gd name="T42" fmla="*/ 134 w 139"/>
                    <a:gd name="T43" fmla="*/ 111 h 173"/>
                    <a:gd name="T44" fmla="*/ 123 w 139"/>
                    <a:gd name="T45" fmla="*/ 82 h 173"/>
                    <a:gd name="T46" fmla="*/ 99 w 139"/>
                    <a:gd name="T47" fmla="*/ 46 h 173"/>
                    <a:gd name="T48" fmla="*/ 81 w 139"/>
                    <a:gd name="T49" fmla="*/ 2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292071" name="Freeform 231"/>
                <p:cNvSpPr>
                  <a:spLocks/>
                </p:cNvSpPr>
                <p:nvPr/>
              </p:nvSpPr>
              <p:spPr bwMode="auto">
                <a:xfrm>
                  <a:off x="2439" y="774"/>
                  <a:ext cx="25" cy="17"/>
                </a:xfrm>
                <a:custGeom>
                  <a:avLst/>
                  <a:gdLst>
                    <a:gd name="T0" fmla="*/ 13 w 171"/>
                    <a:gd name="T1" fmla="*/ 27 h 123"/>
                    <a:gd name="T2" fmla="*/ 120 w 171"/>
                    <a:gd name="T3" fmla="*/ 3 h 123"/>
                    <a:gd name="T4" fmla="*/ 146 w 171"/>
                    <a:gd name="T5" fmla="*/ 0 h 123"/>
                    <a:gd name="T6" fmla="*/ 164 w 171"/>
                    <a:gd name="T7" fmla="*/ 3 h 123"/>
                    <a:gd name="T8" fmla="*/ 169 w 171"/>
                    <a:gd name="T9" fmla="*/ 9 h 123"/>
                    <a:gd name="T10" fmla="*/ 171 w 171"/>
                    <a:gd name="T11" fmla="*/ 22 h 123"/>
                    <a:gd name="T12" fmla="*/ 164 w 171"/>
                    <a:gd name="T13" fmla="*/ 41 h 123"/>
                    <a:gd name="T14" fmla="*/ 64 w 171"/>
                    <a:gd name="T15" fmla="*/ 123 h 123"/>
                    <a:gd name="T16" fmla="*/ 50 w 171"/>
                    <a:gd name="T17" fmla="*/ 122 h 123"/>
                    <a:gd name="T18" fmla="*/ 34 w 171"/>
                    <a:gd name="T19" fmla="*/ 116 h 123"/>
                    <a:gd name="T20" fmla="*/ 22 w 171"/>
                    <a:gd name="T21" fmla="*/ 106 h 123"/>
                    <a:gd name="T22" fmla="*/ 8 w 171"/>
                    <a:gd name="T23" fmla="*/ 90 h 123"/>
                    <a:gd name="T24" fmla="*/ 1 w 171"/>
                    <a:gd name="T25" fmla="*/ 74 h 123"/>
                    <a:gd name="T26" fmla="*/ 0 w 171"/>
                    <a:gd name="T27" fmla="*/ 56 h 123"/>
                    <a:gd name="T28" fmla="*/ 5 w 171"/>
                    <a:gd name="T29" fmla="*/ 40 h 123"/>
                    <a:gd name="T30" fmla="*/ 13 w 171"/>
                    <a:gd name="T31"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solidFill>
                  <a:srgbClr val="9F9FBF"/>
                </a:solidFill>
                <a:ln w="1588">
                  <a:solidFill>
                    <a:srgbClr val="000000"/>
                  </a:solidFill>
                  <a:prstDash val="solid"/>
                  <a:round/>
                  <a:headEnd/>
                  <a:tailEnd/>
                </a:ln>
              </p:spPr>
              <p:txBody>
                <a:bodyPr/>
                <a:lstStyle/>
                <a:p>
                  <a:endParaRPr lang="zh-CN" altLang="en-US"/>
                </a:p>
              </p:txBody>
            </p:sp>
            <p:sp>
              <p:nvSpPr>
                <p:cNvPr id="292072" name="Freeform 232"/>
                <p:cNvSpPr>
                  <a:spLocks/>
                </p:cNvSpPr>
                <p:nvPr/>
              </p:nvSpPr>
              <p:spPr bwMode="auto">
                <a:xfrm>
                  <a:off x="2421" y="782"/>
                  <a:ext cx="10" cy="18"/>
                </a:xfrm>
                <a:custGeom>
                  <a:avLst/>
                  <a:gdLst>
                    <a:gd name="T0" fmla="*/ 4 w 73"/>
                    <a:gd name="T1" fmla="*/ 0 h 124"/>
                    <a:gd name="T2" fmla="*/ 0 w 73"/>
                    <a:gd name="T3" fmla="*/ 20 h 124"/>
                    <a:gd name="T4" fmla="*/ 0 w 73"/>
                    <a:gd name="T5" fmla="*/ 37 h 124"/>
                    <a:gd name="T6" fmla="*/ 5 w 73"/>
                    <a:gd name="T7" fmla="*/ 60 h 124"/>
                    <a:gd name="T8" fmla="*/ 11 w 73"/>
                    <a:gd name="T9" fmla="*/ 78 h 124"/>
                    <a:gd name="T10" fmla="*/ 26 w 73"/>
                    <a:gd name="T11" fmla="*/ 96 h 124"/>
                    <a:gd name="T12" fmla="*/ 40 w 73"/>
                    <a:gd name="T13" fmla="*/ 108 h 124"/>
                    <a:gd name="T14" fmla="*/ 51 w 73"/>
                    <a:gd name="T15" fmla="*/ 114 h 124"/>
                    <a:gd name="T16" fmla="*/ 61 w 73"/>
                    <a:gd name="T17" fmla="*/ 118 h 124"/>
                    <a:gd name="T18" fmla="*/ 73 w 73"/>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noFill/>
                <a:ln w="1588">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sp>
              <p:nvSpPr>
                <p:cNvPr id="292073" name="Freeform 233"/>
                <p:cNvSpPr>
                  <a:spLocks/>
                </p:cNvSpPr>
                <p:nvPr/>
              </p:nvSpPr>
              <p:spPr bwMode="auto">
                <a:xfrm>
                  <a:off x="2427" y="780"/>
                  <a:ext cx="11" cy="18"/>
                </a:xfrm>
                <a:custGeom>
                  <a:avLst/>
                  <a:gdLst>
                    <a:gd name="T0" fmla="*/ 5 w 74"/>
                    <a:gd name="T1" fmla="*/ 0 h 124"/>
                    <a:gd name="T2" fmla="*/ 0 w 74"/>
                    <a:gd name="T3" fmla="*/ 20 h 124"/>
                    <a:gd name="T4" fmla="*/ 0 w 74"/>
                    <a:gd name="T5" fmla="*/ 38 h 124"/>
                    <a:gd name="T6" fmla="*/ 6 w 74"/>
                    <a:gd name="T7" fmla="*/ 60 h 124"/>
                    <a:gd name="T8" fmla="*/ 12 w 74"/>
                    <a:gd name="T9" fmla="*/ 79 h 124"/>
                    <a:gd name="T10" fmla="*/ 27 w 74"/>
                    <a:gd name="T11" fmla="*/ 95 h 124"/>
                    <a:gd name="T12" fmla="*/ 41 w 74"/>
                    <a:gd name="T13" fmla="*/ 108 h 124"/>
                    <a:gd name="T14" fmla="*/ 51 w 74"/>
                    <a:gd name="T15" fmla="*/ 114 h 124"/>
                    <a:gd name="T16" fmla="*/ 62 w 74"/>
                    <a:gd name="T17" fmla="*/ 119 h 124"/>
                    <a:gd name="T18" fmla="*/ 74 w 74"/>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noFill/>
                <a:ln w="1588">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zh-CN" altLang="en-US"/>
                </a:p>
              </p:txBody>
            </p:sp>
          </p:grpSp>
        </p:grpSp>
      </p:grpSp>
      <p:sp>
        <p:nvSpPr>
          <p:cNvPr id="292074" name="Line 234"/>
          <p:cNvSpPr>
            <a:spLocks noChangeShapeType="1"/>
          </p:cNvSpPr>
          <p:nvPr/>
        </p:nvSpPr>
        <p:spPr bwMode="auto">
          <a:xfrm>
            <a:off x="4500563" y="2563813"/>
            <a:ext cx="3240087"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75" name="Picture 235"/>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89488" y="2060575"/>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92076" name="Picture 236"/>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40425" y="2060575"/>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2077" name="Freeform 237"/>
          <p:cNvSpPr>
            <a:spLocks/>
          </p:cNvSpPr>
          <p:nvPr/>
        </p:nvSpPr>
        <p:spPr bwMode="auto">
          <a:xfrm>
            <a:off x="4932363" y="2276475"/>
            <a:ext cx="79375"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78" name="Freeform 238"/>
          <p:cNvSpPr>
            <a:spLocks/>
          </p:cNvSpPr>
          <p:nvPr/>
        </p:nvSpPr>
        <p:spPr bwMode="auto">
          <a:xfrm>
            <a:off x="6084888" y="2276475"/>
            <a:ext cx="77787"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79" name="Freeform 239"/>
          <p:cNvSpPr>
            <a:spLocks/>
          </p:cNvSpPr>
          <p:nvPr/>
        </p:nvSpPr>
        <p:spPr bwMode="auto">
          <a:xfrm>
            <a:off x="5508625" y="2276475"/>
            <a:ext cx="77788"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80" name="Picture 24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64163" y="2060575"/>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2081" name="Line 241"/>
          <p:cNvSpPr>
            <a:spLocks noChangeShapeType="1"/>
          </p:cNvSpPr>
          <p:nvPr/>
        </p:nvSpPr>
        <p:spPr bwMode="auto">
          <a:xfrm>
            <a:off x="4500563" y="3355975"/>
            <a:ext cx="3240087"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82" name="Picture 242"/>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89488" y="2852738"/>
            <a:ext cx="403225" cy="239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92083" name="Picture 243"/>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40425" y="2852738"/>
            <a:ext cx="403225" cy="239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2084" name="Freeform 244"/>
          <p:cNvSpPr>
            <a:spLocks/>
          </p:cNvSpPr>
          <p:nvPr/>
        </p:nvSpPr>
        <p:spPr bwMode="auto">
          <a:xfrm>
            <a:off x="4932363" y="3068638"/>
            <a:ext cx="79375"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85" name="Freeform 245"/>
          <p:cNvSpPr>
            <a:spLocks/>
          </p:cNvSpPr>
          <p:nvPr/>
        </p:nvSpPr>
        <p:spPr bwMode="auto">
          <a:xfrm>
            <a:off x="6084888" y="3068638"/>
            <a:ext cx="77787"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86" name="Freeform 246"/>
          <p:cNvSpPr>
            <a:spLocks/>
          </p:cNvSpPr>
          <p:nvPr/>
        </p:nvSpPr>
        <p:spPr bwMode="auto">
          <a:xfrm>
            <a:off x="5508625" y="3068638"/>
            <a:ext cx="77788"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92087" name="Picture 24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364163" y="2852738"/>
            <a:ext cx="403225" cy="239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292088" name="Picture 248"/>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21525" y="2851150"/>
            <a:ext cx="403225" cy="239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292089" name="Freeform 249"/>
          <p:cNvSpPr>
            <a:spLocks/>
          </p:cNvSpPr>
          <p:nvPr/>
        </p:nvSpPr>
        <p:spPr bwMode="auto">
          <a:xfrm>
            <a:off x="7265988" y="3067050"/>
            <a:ext cx="77787" cy="276225"/>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90" name="AutoShape 250"/>
          <p:cNvSpPr>
            <a:spLocks noChangeArrowheads="1"/>
          </p:cNvSpPr>
          <p:nvPr/>
        </p:nvSpPr>
        <p:spPr bwMode="auto">
          <a:xfrm>
            <a:off x="2555875" y="3140075"/>
            <a:ext cx="411163" cy="388938"/>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p:txBody>
      </p:sp>
      <p:sp>
        <p:nvSpPr>
          <p:cNvPr id="292091" name="AutoShape 251"/>
          <p:cNvSpPr>
            <a:spLocks noChangeArrowheads="1"/>
          </p:cNvSpPr>
          <p:nvPr/>
        </p:nvSpPr>
        <p:spPr bwMode="auto">
          <a:xfrm>
            <a:off x="2052638" y="3859213"/>
            <a:ext cx="411162" cy="388937"/>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p:txBody>
      </p:sp>
      <p:sp>
        <p:nvSpPr>
          <p:cNvPr id="292092" name="AutoShape 252"/>
          <p:cNvSpPr>
            <a:spLocks noChangeArrowheads="1"/>
          </p:cNvSpPr>
          <p:nvPr/>
        </p:nvSpPr>
        <p:spPr bwMode="auto">
          <a:xfrm>
            <a:off x="2124075" y="2274888"/>
            <a:ext cx="411163" cy="388937"/>
          </a:xfrm>
          <a:prstGeom prst="cube">
            <a:avLst>
              <a:gd name="adj" fmla="val 25000"/>
            </a:avLst>
          </a:prstGeom>
          <a:gradFill rotWithShape="0">
            <a:gsLst>
              <a:gs pos="0">
                <a:srgbClr val="DDDDDD">
                  <a:gamma/>
                  <a:shade val="32941"/>
                  <a:invGamma/>
                </a:srgbClr>
              </a:gs>
              <a:gs pos="100000">
                <a:srgbClr val="DDDDDD"/>
              </a:gs>
            </a:gsLst>
            <a:lin ang="2700000" scaled="1"/>
          </a:gra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a:p>
            <a:endParaRPr kumimoji="1" lang="en-US" altLang="zh-CN">
              <a:latin typeface="Times New Roman" panose="02020603050405020304" pitchFamily="18" charset="0"/>
            </a:endParaRPr>
          </a:p>
        </p:txBody>
      </p:sp>
      <p:sp>
        <p:nvSpPr>
          <p:cNvPr id="292093" name="Text Box 253"/>
          <p:cNvSpPr txBox="1">
            <a:spLocks noChangeArrowheads="1"/>
          </p:cNvSpPr>
          <p:nvPr/>
        </p:nvSpPr>
        <p:spPr bwMode="auto">
          <a:xfrm>
            <a:off x="973138" y="2060575"/>
            <a:ext cx="12001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高带宽光纤</a:t>
            </a:r>
          </a:p>
        </p:txBody>
      </p:sp>
      <p:sp>
        <p:nvSpPr>
          <p:cNvPr id="292094" name="Line 254"/>
          <p:cNvSpPr>
            <a:spLocks noChangeShapeType="1"/>
          </p:cNvSpPr>
          <p:nvPr/>
        </p:nvSpPr>
        <p:spPr bwMode="auto">
          <a:xfrm rot="-21600000">
            <a:off x="3276600" y="2563813"/>
            <a:ext cx="323850" cy="342900"/>
          </a:xfrm>
          <a:prstGeom prst="line">
            <a:avLst/>
          </a:prstGeom>
          <a:noFill/>
          <a:ln w="9525">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2095" name="Line 255"/>
          <p:cNvSpPr>
            <a:spLocks noChangeShapeType="1"/>
          </p:cNvSpPr>
          <p:nvPr/>
        </p:nvSpPr>
        <p:spPr bwMode="auto">
          <a:xfrm>
            <a:off x="1620838" y="4724400"/>
            <a:ext cx="2663825"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096" name="Line 256"/>
          <p:cNvSpPr>
            <a:spLocks noChangeShapeType="1"/>
          </p:cNvSpPr>
          <p:nvPr/>
        </p:nvSpPr>
        <p:spPr bwMode="auto">
          <a:xfrm>
            <a:off x="4284663" y="4724400"/>
            <a:ext cx="3816350"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2097" name="Text Box 257"/>
          <p:cNvSpPr txBox="1">
            <a:spLocks noChangeArrowheads="1"/>
          </p:cNvSpPr>
          <p:nvPr/>
        </p:nvSpPr>
        <p:spPr bwMode="auto">
          <a:xfrm>
            <a:off x="5724525" y="4364038"/>
            <a:ext cx="996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同轴电缆</a:t>
            </a:r>
          </a:p>
        </p:txBody>
      </p:sp>
      <p:sp>
        <p:nvSpPr>
          <p:cNvPr id="292098" name="Text Box 258"/>
          <p:cNvSpPr txBox="1">
            <a:spLocks noChangeArrowheads="1"/>
          </p:cNvSpPr>
          <p:nvPr/>
        </p:nvSpPr>
        <p:spPr bwMode="auto">
          <a:xfrm>
            <a:off x="2700338" y="4364038"/>
            <a:ext cx="5905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a:latin typeface="Times New Roman" panose="02020603050405020304" pitchFamily="18" charset="0"/>
              </a:rPr>
              <a:t>光纤</a:t>
            </a:r>
          </a:p>
        </p:txBody>
      </p:sp>
      <p:sp>
        <p:nvSpPr>
          <p:cNvPr id="292099" name="Line 259"/>
          <p:cNvSpPr>
            <a:spLocks noChangeShapeType="1"/>
          </p:cNvSpPr>
          <p:nvPr/>
        </p:nvSpPr>
        <p:spPr bwMode="auto">
          <a:xfrm>
            <a:off x="4284663" y="4579938"/>
            <a:ext cx="0" cy="2889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r>
              <a:rPr lang="en-US" altLang="zh-CN" dirty="0"/>
              <a:t>(2) HFC </a:t>
            </a:r>
            <a:r>
              <a:rPr lang="zh-CN" altLang="en-US" dirty="0"/>
              <a:t>网采用结点体系结构 </a:t>
            </a:r>
          </a:p>
        </p:txBody>
      </p:sp>
      <p:sp>
        <p:nvSpPr>
          <p:cNvPr id="108" name="内容占位符 107"/>
          <p:cNvSpPr>
            <a:spLocks noGrp="1"/>
          </p:cNvSpPr>
          <p:nvPr>
            <p:ph idx="1"/>
          </p:nvPr>
        </p:nvSpPr>
        <p:spPr>
          <a:xfrm>
            <a:off x="330200" y="5143512"/>
            <a:ext cx="8483600" cy="1033451"/>
          </a:xfrm>
        </p:spPr>
        <p:txBody>
          <a:bodyPr/>
          <a:lstStyle/>
          <a:p>
            <a:r>
              <a:rPr lang="zh-CN" altLang="en-US" dirty="0"/>
              <a:t>光纤结点与头端的典型距离为</a:t>
            </a:r>
            <a:r>
              <a:rPr lang="en-US" altLang="zh-CN" dirty="0"/>
              <a:t>25 km</a:t>
            </a:r>
            <a:r>
              <a:rPr lang="zh-CN" altLang="en-US" dirty="0"/>
              <a:t>，而从光纤结点到其他用户的距离则不超过</a:t>
            </a:r>
            <a:r>
              <a:rPr lang="en-US" altLang="zh-CN" dirty="0"/>
              <a:t>2~3 km.  </a:t>
            </a:r>
            <a:endParaRPr lang="zh-CN" altLang="zh-CN" dirty="0"/>
          </a:p>
          <a:p>
            <a:endParaRPr lang="zh-CN" altLang="en-US" dirty="0"/>
          </a:p>
        </p:txBody>
      </p:sp>
      <p:sp>
        <p:nvSpPr>
          <p:cNvPr id="109" name="矩形 108"/>
          <p:cNvSpPr/>
          <p:nvPr/>
        </p:nvSpPr>
        <p:spPr>
          <a:xfrm>
            <a:off x="2500298" y="2714620"/>
            <a:ext cx="819455" cy="369332"/>
          </a:xfrm>
          <a:prstGeom prst="rect">
            <a:avLst/>
          </a:prstGeom>
        </p:spPr>
        <p:txBody>
          <a:bodyPr wrap="none">
            <a:spAutoFit/>
          </a:bodyPr>
          <a:lstStyle/>
          <a:p>
            <a:r>
              <a:rPr lang="en-US" altLang="zh-CN" sz="1800" dirty="0">
                <a:solidFill>
                  <a:srgbClr val="FF0000"/>
                </a:solidFill>
              </a:rPr>
              <a:t>25 km</a:t>
            </a:r>
            <a:endParaRPr lang="zh-CN" altLang="en-US" sz="1800" dirty="0">
              <a:solidFill>
                <a:srgbClr val="FF0000"/>
              </a:solidFill>
            </a:endParaRPr>
          </a:p>
        </p:txBody>
      </p:sp>
      <p:sp>
        <p:nvSpPr>
          <p:cNvPr id="110" name="矩形 109"/>
          <p:cNvSpPr/>
          <p:nvPr/>
        </p:nvSpPr>
        <p:spPr>
          <a:xfrm>
            <a:off x="4310064" y="2502734"/>
            <a:ext cx="987770" cy="369332"/>
          </a:xfrm>
          <a:prstGeom prst="rect">
            <a:avLst/>
          </a:prstGeom>
        </p:spPr>
        <p:txBody>
          <a:bodyPr wrap="none">
            <a:spAutoFit/>
          </a:bodyPr>
          <a:lstStyle/>
          <a:p>
            <a:r>
              <a:rPr lang="en-US" altLang="zh-CN" sz="1800" dirty="0">
                <a:solidFill>
                  <a:srgbClr val="FF0000"/>
                </a:solidFill>
              </a:rPr>
              <a:t>2~3 km</a:t>
            </a:r>
            <a:endParaRPr lang="zh-CN" altLang="en-US" sz="1800" dirty="0">
              <a:solidFill>
                <a:srgbClr val="FF0000"/>
              </a:solidFill>
            </a:endParaRPr>
          </a:p>
        </p:txBody>
      </p:sp>
      <p:sp>
        <p:nvSpPr>
          <p:cNvPr id="111" name="矩形 110"/>
          <p:cNvSpPr/>
          <p:nvPr/>
        </p:nvSpPr>
        <p:spPr>
          <a:xfrm>
            <a:off x="1071538" y="4000504"/>
            <a:ext cx="896912" cy="400110"/>
          </a:xfrm>
          <a:prstGeom prst="rect">
            <a:avLst/>
          </a:prstGeom>
        </p:spPr>
        <p:txBody>
          <a:bodyPr wrap="none">
            <a:spAutoFit/>
          </a:bodyPr>
          <a:lstStyle/>
          <a:p>
            <a:pPr algn="r"/>
            <a:r>
              <a:rPr lang="en-US" altLang="zh-CN" sz="2000" dirty="0">
                <a:solidFill>
                  <a:srgbClr val="FF0000"/>
                </a:solidFill>
              </a:rPr>
              <a:t>switch</a:t>
            </a:r>
            <a:endParaRPr lang="zh-CN" altLang="en-US" sz="2000" dirty="0">
              <a:solidFill>
                <a:srgbClr val="FF0000"/>
              </a:solidFill>
            </a:endParaRPr>
          </a:p>
        </p:txBody>
      </p:sp>
    </p:spTree>
    <p:extLst>
      <p:ext uri="{BB962C8B-B14F-4D97-AF65-F5344CB8AC3E}">
        <p14:creationId xmlns="" xmlns:p14="http://schemas.microsoft.com/office/powerpoint/2010/main" val="180428733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3" descr="transport"/>
          <p:cNvPicPr>
            <a:picLocks noChangeAspect="1" noChangeArrowheads="1"/>
          </p:cNvPicPr>
          <p:nvPr/>
        </p:nvPicPr>
        <p:blipFill>
          <a:blip r:embed="rId3" cstate="print"/>
          <a:srcRect/>
          <a:stretch>
            <a:fillRect/>
          </a:stretch>
        </p:blipFill>
        <p:spPr bwMode="auto">
          <a:xfrm>
            <a:off x="971550" y="1125538"/>
            <a:ext cx="6697663" cy="4914900"/>
          </a:xfrm>
          <a:prstGeom prst="rect">
            <a:avLst/>
          </a:prstGeom>
          <a:noFill/>
          <a:ln w="9525">
            <a:noFill/>
            <a:miter lim="800000"/>
            <a:headEnd/>
            <a:tailEnd/>
          </a:ln>
        </p:spPr>
      </p:pic>
      <p:sp>
        <p:nvSpPr>
          <p:cNvPr id="147459" name="Rectangle 5"/>
          <p:cNvSpPr>
            <a:spLocks noGrp="1" noChangeArrowheads="1"/>
          </p:cNvSpPr>
          <p:nvPr>
            <p:ph type="title"/>
          </p:nvPr>
        </p:nvSpPr>
        <p:spPr/>
        <p:txBody>
          <a:bodyPr/>
          <a:lstStyle/>
          <a:p>
            <a:pPr eaLnBrk="1" hangingPunct="1"/>
            <a:r>
              <a:rPr lang="en-US" altLang="zh-CN" sz="2400" dirty="0"/>
              <a:t>Hybrid fiber-coaxial (HFC) networks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91" name="Rectangle 16"/>
          <p:cNvSpPr>
            <a:spLocks noGrp="1" noChangeArrowheads="1"/>
          </p:cNvSpPr>
          <p:nvPr>
            <p:ph type="title"/>
          </p:nvPr>
        </p:nvSpPr>
        <p:spPr/>
        <p:txBody>
          <a:bodyPr/>
          <a:lstStyle/>
          <a:p>
            <a:pPr eaLnBrk="1" hangingPunct="1"/>
            <a:r>
              <a:rPr lang="en-US" altLang="zh-CN" dirty="0">
                <a:latin typeface="+mn-lt"/>
              </a:rPr>
              <a:t>(3) </a:t>
            </a:r>
            <a:r>
              <a:rPr lang="en-US" altLang="zh-CN" dirty="0"/>
              <a:t>HFC </a:t>
            </a:r>
            <a:r>
              <a:rPr lang="zh-CN" altLang="zh-CN" dirty="0"/>
              <a:t>网具有双向传输功能，</a:t>
            </a:r>
            <a:r>
              <a:rPr lang="zh-CN" altLang="zh-CN" dirty="0">
                <a:solidFill>
                  <a:srgbClr val="FF0000"/>
                </a:solidFill>
              </a:rPr>
              <a:t>扩展了</a:t>
            </a:r>
            <a:r>
              <a:rPr lang="zh-CN" altLang="zh-CN" dirty="0"/>
              <a:t>传输频带</a:t>
            </a:r>
            <a:endParaRPr lang="zh-CN" altLang="en-US" dirty="0">
              <a:latin typeface="+mn-lt"/>
            </a:endParaRPr>
          </a:p>
        </p:txBody>
      </p:sp>
      <p:grpSp>
        <p:nvGrpSpPr>
          <p:cNvPr id="35" name="组合 34"/>
          <p:cNvGrpSpPr/>
          <p:nvPr/>
        </p:nvGrpSpPr>
        <p:grpSpPr>
          <a:xfrm>
            <a:off x="512638" y="2357430"/>
            <a:ext cx="8451850" cy="2184625"/>
            <a:chOff x="512638" y="3403377"/>
            <a:chExt cx="8451850" cy="2184625"/>
          </a:xfrm>
        </p:grpSpPr>
        <p:sp>
          <p:nvSpPr>
            <p:cNvPr id="16" name="Line 16"/>
            <p:cNvSpPr>
              <a:spLocks noChangeShapeType="1"/>
            </p:cNvSpPr>
            <p:nvPr/>
          </p:nvSpPr>
          <p:spPr bwMode="auto">
            <a:xfrm>
              <a:off x="2135063" y="3714752"/>
              <a:ext cx="4927600" cy="0"/>
            </a:xfrm>
            <a:prstGeom prst="line">
              <a:avLst/>
            </a:prstGeom>
            <a:noFill/>
            <a:ln w="9525">
              <a:solidFill>
                <a:schemeClr val="tx1"/>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sp>
          <p:nvSpPr>
            <p:cNvPr id="17" name="Text Box 17"/>
            <p:cNvSpPr txBox="1">
              <a:spLocks noChangeArrowheads="1"/>
            </p:cNvSpPr>
            <p:nvPr/>
          </p:nvSpPr>
          <p:spPr bwMode="auto">
            <a:xfrm>
              <a:off x="3752726" y="3403377"/>
              <a:ext cx="1403350"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eaLnBrk="1" hangingPunct="1"/>
              <a:r>
                <a:rPr kumimoji="1" lang="zh-CN" altLang="en-US" dirty="0">
                  <a:latin typeface="Times New Roman" panose="02020603050405020304" pitchFamily="18" charset="0"/>
                </a:rPr>
                <a:t>下行信道</a:t>
              </a:r>
            </a:p>
          </p:txBody>
        </p:sp>
        <p:sp>
          <p:nvSpPr>
            <p:cNvPr id="18" name="Rectangle 18"/>
            <p:cNvSpPr>
              <a:spLocks noChangeArrowheads="1"/>
            </p:cNvSpPr>
            <p:nvPr/>
          </p:nvSpPr>
          <p:spPr bwMode="auto">
            <a:xfrm>
              <a:off x="914276" y="3967165"/>
              <a:ext cx="804862" cy="1195387"/>
            </a:xfrm>
            <a:prstGeom prst="rect">
              <a:avLst/>
            </a:prstGeom>
            <a:solidFill>
              <a:srgbClr val="EAEAEA"/>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eaLnBrk="1" hangingPunct="1"/>
              <a:endParaRPr lang="zh-CN" altLang="en-US"/>
            </a:p>
          </p:txBody>
        </p:sp>
        <p:sp>
          <p:nvSpPr>
            <p:cNvPr id="19" name="Text Box 19"/>
            <p:cNvSpPr txBox="1">
              <a:spLocks noChangeArrowheads="1"/>
            </p:cNvSpPr>
            <p:nvPr/>
          </p:nvSpPr>
          <p:spPr bwMode="auto">
            <a:xfrm>
              <a:off x="914276" y="4191002"/>
              <a:ext cx="793750" cy="749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eaLnBrk="1" hangingPunct="1">
                <a:lnSpc>
                  <a:spcPct val="90000"/>
                </a:lnSpc>
              </a:pPr>
              <a:r>
                <a:rPr kumimoji="1" lang="zh-CN" altLang="en-US">
                  <a:latin typeface="Times New Roman" panose="02020603050405020304" pitchFamily="18" charset="0"/>
                </a:rPr>
                <a:t>上行</a:t>
              </a:r>
            </a:p>
            <a:p>
              <a:pPr algn="l" eaLnBrk="1" hangingPunct="1">
                <a:lnSpc>
                  <a:spcPct val="90000"/>
                </a:lnSpc>
              </a:pPr>
              <a:r>
                <a:rPr kumimoji="1" lang="zh-CN" altLang="en-US">
                  <a:latin typeface="Times New Roman" panose="02020603050405020304" pitchFamily="18" charset="0"/>
                </a:rPr>
                <a:t>信道</a:t>
              </a:r>
            </a:p>
          </p:txBody>
        </p:sp>
        <p:sp>
          <p:nvSpPr>
            <p:cNvPr id="20" name="Text Box 20"/>
            <p:cNvSpPr txBox="1">
              <a:spLocks noChangeArrowheads="1"/>
            </p:cNvSpPr>
            <p:nvPr/>
          </p:nvSpPr>
          <p:spPr bwMode="auto">
            <a:xfrm>
              <a:off x="731713" y="5130802"/>
              <a:ext cx="6661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eaLnBrk="1" hangingPunct="1"/>
              <a:r>
                <a:rPr kumimoji="1" lang="en-US" altLang="zh-CN" dirty="0">
                  <a:latin typeface="Times New Roman" panose="02020603050405020304" pitchFamily="18" charset="0"/>
                </a:rPr>
                <a:t>5       65  87                                                          1000</a:t>
              </a:r>
            </a:p>
          </p:txBody>
        </p:sp>
        <p:sp>
          <p:nvSpPr>
            <p:cNvPr id="21" name="Rectangle 21"/>
            <p:cNvSpPr>
              <a:spLocks noChangeArrowheads="1"/>
            </p:cNvSpPr>
            <p:nvPr/>
          </p:nvSpPr>
          <p:spPr bwMode="auto">
            <a:xfrm>
              <a:off x="2122363" y="3967165"/>
              <a:ext cx="4879975" cy="1195387"/>
            </a:xfrm>
            <a:prstGeom prst="rect">
              <a:avLst/>
            </a:prstGeom>
            <a:solidFill>
              <a:srgbClr val="EAEAEA"/>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eaLnBrk="1" hangingPunct="1"/>
              <a:endParaRPr lang="zh-CN" altLang="en-US"/>
            </a:p>
          </p:txBody>
        </p:sp>
        <p:sp>
          <p:nvSpPr>
            <p:cNvPr id="22" name="Text Box 22"/>
            <p:cNvSpPr txBox="1">
              <a:spLocks noChangeArrowheads="1"/>
            </p:cNvSpPr>
            <p:nvPr/>
          </p:nvSpPr>
          <p:spPr bwMode="auto">
            <a:xfrm>
              <a:off x="2347788" y="4398965"/>
              <a:ext cx="4502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eaLnBrk="1" hangingPunct="1"/>
              <a:r>
                <a:rPr kumimoji="1" lang="zh-CN" altLang="en-US" sz="2000" dirty="0">
                  <a:latin typeface="Times New Roman" panose="02020603050405020304" pitchFamily="18" charset="0"/>
                </a:rPr>
                <a:t>调频广播、模拟和数字电视、数据业务</a:t>
              </a:r>
            </a:p>
          </p:txBody>
        </p:sp>
        <p:sp>
          <p:nvSpPr>
            <p:cNvPr id="23" name="Text Box 23"/>
            <p:cNvSpPr txBox="1">
              <a:spLocks noChangeArrowheads="1"/>
            </p:cNvSpPr>
            <p:nvPr/>
          </p:nvSpPr>
          <p:spPr bwMode="auto">
            <a:xfrm>
              <a:off x="7340476" y="4699002"/>
              <a:ext cx="16240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pPr algn="l" eaLnBrk="1" hangingPunct="1"/>
              <a:r>
                <a:rPr kumimoji="1" lang="zh-CN" altLang="en-US">
                  <a:latin typeface="Times New Roman" panose="02020603050405020304" pitchFamily="18" charset="0"/>
                </a:rPr>
                <a:t>频率</a:t>
              </a:r>
              <a:r>
                <a:rPr kumimoji="1" lang="en-US" altLang="zh-CN">
                  <a:latin typeface="Times New Roman" panose="02020603050405020304" pitchFamily="18" charset="0"/>
                </a:rPr>
                <a:t>(MHz)</a:t>
              </a:r>
            </a:p>
          </p:txBody>
        </p:sp>
        <p:sp>
          <p:nvSpPr>
            <p:cNvPr id="24" name="Line 24"/>
            <p:cNvSpPr>
              <a:spLocks noChangeShapeType="1"/>
            </p:cNvSpPr>
            <p:nvPr/>
          </p:nvSpPr>
          <p:spPr bwMode="auto">
            <a:xfrm>
              <a:off x="512638" y="5162552"/>
              <a:ext cx="7443788" cy="0"/>
            </a:xfrm>
            <a:prstGeom prst="line">
              <a:avLst/>
            </a:prstGeom>
            <a:noFill/>
            <a:ln w="19050">
              <a:solidFill>
                <a:schemeClr val="tx1"/>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Tahoma" panose="020B0604030504040204" pitchFamily="34" charset="0"/>
                  <a:ea typeface="宋体" panose="02010600030101010101" pitchFamily="2" charset="-122"/>
                  <a:cs typeface="+mn-cs"/>
                </a:defRPr>
              </a:lvl9pPr>
            </a:lstStyle>
            <a:p>
              <a:endParaRPr lang="zh-CN" altLang="en-US"/>
            </a:p>
          </p:txBody>
        </p:sp>
      </p:grpSp>
      <p:sp>
        <p:nvSpPr>
          <p:cNvPr id="25" name="矩形 24"/>
          <p:cNvSpPr/>
          <p:nvPr/>
        </p:nvSpPr>
        <p:spPr>
          <a:xfrm>
            <a:off x="2500298" y="5143512"/>
            <a:ext cx="3801041" cy="400110"/>
          </a:xfrm>
          <a:prstGeom prst="rect">
            <a:avLst/>
          </a:prstGeom>
        </p:spPr>
        <p:txBody>
          <a:bodyPr wrap="none">
            <a:spAutoFit/>
          </a:bodyPr>
          <a:lstStyle/>
          <a:p>
            <a:pPr eaLnBrk="1" hangingPunct="1"/>
            <a:r>
              <a:rPr lang="zh-CN" altLang="en-US" sz="2000" dirty="0"/>
              <a:t>图</a:t>
            </a:r>
            <a:r>
              <a:rPr lang="en-US" altLang="zh-CN" sz="2000" dirty="0"/>
              <a:t>2-24 </a:t>
            </a:r>
            <a:r>
              <a:rPr lang="zh-CN" altLang="en-US" sz="2000" dirty="0"/>
              <a:t>我国的</a:t>
            </a:r>
            <a:r>
              <a:rPr lang="en-US" altLang="zh-CN" sz="2000" dirty="0"/>
              <a:t>HFC</a:t>
            </a:r>
            <a:r>
              <a:rPr lang="zh-CN" altLang="en-US" sz="2000" dirty="0"/>
              <a:t>网的频谱划分</a:t>
            </a:r>
            <a:endParaRPr lang="zh-CN" altLang="zh-CN" sz="20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ltLang="zh-TW" dirty="0">
                <a:ea typeface="PMingLiU" pitchFamily="18" charset="-120"/>
              </a:rPr>
              <a:t>Cable Network Architecture: Overview</a:t>
            </a:r>
          </a:p>
        </p:txBody>
      </p:sp>
      <p:pic>
        <p:nvPicPr>
          <p:cNvPr id="148483" name="Picture 3" descr="house_small"/>
          <p:cNvPicPr>
            <a:picLocks noChangeAspect="1" noChangeArrowheads="1"/>
          </p:cNvPicPr>
          <p:nvPr/>
        </p:nvPicPr>
        <p:blipFill>
          <a:blip r:embed="rId2" cstate="print"/>
          <a:srcRect/>
          <a:stretch>
            <a:fillRect/>
          </a:stretch>
        </p:blipFill>
        <p:spPr bwMode="auto">
          <a:xfrm>
            <a:off x="5416550" y="3740150"/>
            <a:ext cx="1019175" cy="279400"/>
          </a:xfrm>
          <a:prstGeom prst="rect">
            <a:avLst/>
          </a:prstGeom>
          <a:noFill/>
          <a:ln w="9525">
            <a:noFill/>
            <a:miter lim="800000"/>
            <a:headEnd/>
            <a:tailEnd/>
          </a:ln>
        </p:spPr>
      </p:pic>
      <p:pic>
        <p:nvPicPr>
          <p:cNvPr id="148484" name="Picture 4" descr="house_small"/>
          <p:cNvPicPr>
            <a:picLocks noChangeAspect="1" noChangeArrowheads="1"/>
          </p:cNvPicPr>
          <p:nvPr/>
        </p:nvPicPr>
        <p:blipFill>
          <a:blip r:embed="rId2" cstate="print"/>
          <a:srcRect/>
          <a:stretch>
            <a:fillRect/>
          </a:stretch>
        </p:blipFill>
        <p:spPr bwMode="auto">
          <a:xfrm>
            <a:off x="5916613" y="4175125"/>
            <a:ext cx="1019175" cy="279400"/>
          </a:xfrm>
          <a:prstGeom prst="rect">
            <a:avLst/>
          </a:prstGeom>
          <a:noFill/>
          <a:ln w="9525">
            <a:noFill/>
            <a:miter lim="800000"/>
            <a:headEnd/>
            <a:tailEnd/>
          </a:ln>
        </p:spPr>
      </p:pic>
      <p:pic>
        <p:nvPicPr>
          <p:cNvPr id="148485" name="Picture 5" descr="house_small"/>
          <p:cNvPicPr>
            <a:picLocks noChangeAspect="1" noChangeArrowheads="1"/>
          </p:cNvPicPr>
          <p:nvPr/>
        </p:nvPicPr>
        <p:blipFill>
          <a:blip r:embed="rId3" cstate="print"/>
          <a:srcRect/>
          <a:stretch>
            <a:fillRect/>
          </a:stretch>
        </p:blipFill>
        <p:spPr bwMode="auto">
          <a:xfrm>
            <a:off x="4097338" y="3930650"/>
            <a:ext cx="1000125" cy="274638"/>
          </a:xfrm>
          <a:prstGeom prst="rect">
            <a:avLst/>
          </a:prstGeom>
          <a:noFill/>
          <a:ln w="9525">
            <a:noFill/>
            <a:miter lim="800000"/>
            <a:headEnd/>
            <a:tailEnd/>
          </a:ln>
        </p:spPr>
      </p:pic>
      <p:grpSp>
        <p:nvGrpSpPr>
          <p:cNvPr id="148486" name="Group 6"/>
          <p:cNvGrpSpPr>
            <a:grpSpLocks/>
          </p:cNvGrpSpPr>
          <p:nvPr/>
        </p:nvGrpSpPr>
        <p:grpSpPr bwMode="auto">
          <a:xfrm>
            <a:off x="3916363" y="4094163"/>
            <a:ext cx="255587" cy="633412"/>
            <a:chOff x="2055" y="2297"/>
            <a:chExt cx="161" cy="399"/>
          </a:xfrm>
        </p:grpSpPr>
        <p:sp>
          <p:nvSpPr>
            <p:cNvPr id="491527" name="Rectangle 7"/>
            <p:cNvSpPr>
              <a:spLocks noChangeArrowheads="1"/>
            </p:cNvSpPr>
            <p:nvPr/>
          </p:nvSpPr>
          <p:spPr bwMode="auto">
            <a:xfrm rot="-5400000">
              <a:off x="1869" y="2484"/>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28"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pic>
        <p:nvPicPr>
          <p:cNvPr id="148487" name="Picture 9" descr="house_small"/>
          <p:cNvPicPr>
            <a:picLocks noChangeAspect="1" noChangeArrowheads="1"/>
          </p:cNvPicPr>
          <p:nvPr/>
        </p:nvPicPr>
        <p:blipFill>
          <a:blip r:embed="rId3" cstate="print"/>
          <a:srcRect/>
          <a:stretch>
            <a:fillRect/>
          </a:stretch>
        </p:blipFill>
        <p:spPr bwMode="auto">
          <a:xfrm>
            <a:off x="7323138" y="3943350"/>
            <a:ext cx="1000125" cy="274638"/>
          </a:xfrm>
          <a:prstGeom prst="rect">
            <a:avLst/>
          </a:prstGeom>
          <a:noFill/>
          <a:ln w="9525">
            <a:noFill/>
            <a:miter lim="800000"/>
            <a:headEnd/>
            <a:tailEnd/>
          </a:ln>
        </p:spPr>
      </p:pic>
      <p:pic>
        <p:nvPicPr>
          <p:cNvPr id="148488" name="Picture 10" descr="house_small"/>
          <p:cNvPicPr>
            <a:picLocks noChangeAspect="1" noChangeArrowheads="1"/>
          </p:cNvPicPr>
          <p:nvPr/>
        </p:nvPicPr>
        <p:blipFill>
          <a:blip r:embed="rId3" cstate="print"/>
          <a:srcRect/>
          <a:stretch>
            <a:fillRect/>
          </a:stretch>
        </p:blipFill>
        <p:spPr bwMode="auto">
          <a:xfrm>
            <a:off x="4262438" y="5200650"/>
            <a:ext cx="1000125" cy="274638"/>
          </a:xfrm>
          <a:prstGeom prst="rect">
            <a:avLst/>
          </a:prstGeom>
          <a:noFill/>
          <a:ln w="9525">
            <a:noFill/>
            <a:miter lim="800000"/>
            <a:headEnd/>
            <a:tailEnd/>
          </a:ln>
        </p:spPr>
      </p:pic>
      <p:pic>
        <p:nvPicPr>
          <p:cNvPr id="148489" name="Picture 11" descr="house_small"/>
          <p:cNvPicPr>
            <a:picLocks noChangeAspect="1" noChangeArrowheads="1"/>
          </p:cNvPicPr>
          <p:nvPr/>
        </p:nvPicPr>
        <p:blipFill>
          <a:blip r:embed="rId2" cstate="print"/>
          <a:srcRect/>
          <a:stretch>
            <a:fillRect/>
          </a:stretch>
        </p:blipFill>
        <p:spPr bwMode="auto">
          <a:xfrm>
            <a:off x="5738813" y="4937125"/>
            <a:ext cx="1019175" cy="279400"/>
          </a:xfrm>
          <a:prstGeom prst="rect">
            <a:avLst/>
          </a:prstGeom>
          <a:noFill/>
          <a:ln w="9525">
            <a:noFill/>
            <a:miter lim="800000"/>
            <a:headEnd/>
            <a:tailEnd/>
          </a:ln>
        </p:spPr>
      </p:pic>
      <p:pic>
        <p:nvPicPr>
          <p:cNvPr id="148490" name="Picture 12" descr="house_small"/>
          <p:cNvPicPr>
            <a:picLocks noChangeAspect="1" noChangeArrowheads="1"/>
          </p:cNvPicPr>
          <p:nvPr/>
        </p:nvPicPr>
        <p:blipFill>
          <a:blip r:embed="rId3" cstate="print"/>
          <a:srcRect/>
          <a:stretch>
            <a:fillRect/>
          </a:stretch>
        </p:blipFill>
        <p:spPr bwMode="auto">
          <a:xfrm>
            <a:off x="6954838" y="5391150"/>
            <a:ext cx="1000125" cy="274638"/>
          </a:xfrm>
          <a:prstGeom prst="rect">
            <a:avLst/>
          </a:prstGeom>
          <a:noFill/>
          <a:ln w="9525">
            <a:noFill/>
            <a:miter lim="800000"/>
            <a:headEnd/>
            <a:tailEnd/>
          </a:ln>
        </p:spPr>
      </p:pic>
      <p:grpSp>
        <p:nvGrpSpPr>
          <p:cNvPr id="148491" name="Group 13"/>
          <p:cNvGrpSpPr>
            <a:grpSpLocks/>
          </p:cNvGrpSpPr>
          <p:nvPr/>
        </p:nvGrpSpPr>
        <p:grpSpPr bwMode="auto">
          <a:xfrm flipV="1">
            <a:off x="6770688" y="4773613"/>
            <a:ext cx="255587" cy="820737"/>
            <a:chOff x="2459" y="2251"/>
            <a:chExt cx="161" cy="517"/>
          </a:xfrm>
        </p:grpSpPr>
        <p:sp>
          <p:nvSpPr>
            <p:cNvPr id="491534"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35"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8492" name="Group 16"/>
          <p:cNvGrpSpPr>
            <a:grpSpLocks/>
          </p:cNvGrpSpPr>
          <p:nvPr/>
        </p:nvGrpSpPr>
        <p:grpSpPr bwMode="auto">
          <a:xfrm flipV="1">
            <a:off x="5529263" y="4754563"/>
            <a:ext cx="255587" cy="379412"/>
            <a:chOff x="2315" y="2599"/>
            <a:chExt cx="161" cy="239"/>
          </a:xfrm>
        </p:grpSpPr>
        <p:sp>
          <p:nvSpPr>
            <p:cNvPr id="491537" name="Rectangle 17"/>
            <p:cNvSpPr>
              <a:spLocks noChangeArrowheads="1"/>
            </p:cNvSpPr>
            <p:nvPr/>
          </p:nvSpPr>
          <p:spPr bwMode="auto">
            <a:xfrm rot="-5400000">
              <a:off x="2209"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38"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8493" name="Group 19"/>
          <p:cNvGrpSpPr>
            <a:grpSpLocks/>
          </p:cNvGrpSpPr>
          <p:nvPr/>
        </p:nvGrpSpPr>
        <p:grpSpPr bwMode="auto">
          <a:xfrm flipV="1">
            <a:off x="4094163" y="4767263"/>
            <a:ext cx="255587" cy="633412"/>
            <a:chOff x="2055" y="2297"/>
            <a:chExt cx="161" cy="399"/>
          </a:xfrm>
        </p:grpSpPr>
        <p:sp>
          <p:nvSpPr>
            <p:cNvPr id="491540" name="Rectangle 20"/>
            <p:cNvSpPr>
              <a:spLocks noChangeArrowheads="1"/>
            </p:cNvSpPr>
            <p:nvPr/>
          </p:nvSpPr>
          <p:spPr bwMode="auto">
            <a:xfrm rot="-5400000">
              <a:off x="1869"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41"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8494" name="Group 22"/>
          <p:cNvGrpSpPr>
            <a:grpSpLocks/>
          </p:cNvGrpSpPr>
          <p:nvPr/>
        </p:nvGrpSpPr>
        <p:grpSpPr bwMode="auto">
          <a:xfrm>
            <a:off x="7126288" y="4113213"/>
            <a:ext cx="255587" cy="630237"/>
            <a:chOff x="3561" y="2643"/>
            <a:chExt cx="161" cy="397"/>
          </a:xfrm>
        </p:grpSpPr>
        <p:sp>
          <p:nvSpPr>
            <p:cNvPr id="491543"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44"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8495" name="Group 25"/>
          <p:cNvGrpSpPr>
            <a:grpSpLocks/>
          </p:cNvGrpSpPr>
          <p:nvPr/>
        </p:nvGrpSpPr>
        <p:grpSpPr bwMode="auto">
          <a:xfrm>
            <a:off x="5757863" y="4335463"/>
            <a:ext cx="255587" cy="379412"/>
            <a:chOff x="2315" y="2599"/>
            <a:chExt cx="161" cy="239"/>
          </a:xfrm>
        </p:grpSpPr>
        <p:sp>
          <p:nvSpPr>
            <p:cNvPr id="491546" name="Rectangle 26"/>
            <p:cNvSpPr>
              <a:spLocks noChangeArrowheads="1"/>
            </p:cNvSpPr>
            <p:nvPr/>
          </p:nvSpPr>
          <p:spPr bwMode="auto">
            <a:xfrm rot="-5400000">
              <a:off x="2209" y="2706"/>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47"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8496" name="Group 28"/>
          <p:cNvGrpSpPr>
            <a:grpSpLocks/>
          </p:cNvGrpSpPr>
          <p:nvPr/>
        </p:nvGrpSpPr>
        <p:grpSpPr bwMode="auto">
          <a:xfrm>
            <a:off x="5221288" y="3897313"/>
            <a:ext cx="255587" cy="820737"/>
            <a:chOff x="2459" y="2251"/>
            <a:chExt cx="161" cy="517"/>
          </a:xfrm>
        </p:grpSpPr>
        <p:sp>
          <p:nvSpPr>
            <p:cNvPr id="491549"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1550"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sp>
        <p:nvSpPr>
          <p:cNvPr id="491551" name="Rectangle 31"/>
          <p:cNvSpPr>
            <a:spLocks noChangeArrowheads="1"/>
          </p:cNvSpPr>
          <p:nvPr/>
        </p:nvSpPr>
        <p:spPr bwMode="auto">
          <a:xfrm flipV="1">
            <a:off x="2613025" y="4713288"/>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48498" name="Text Box 32"/>
          <p:cNvSpPr txBox="1">
            <a:spLocks noChangeArrowheads="1"/>
          </p:cNvSpPr>
          <p:nvPr/>
        </p:nvSpPr>
        <p:spPr bwMode="auto">
          <a:xfrm>
            <a:off x="4416425" y="5451475"/>
            <a:ext cx="692150" cy="336550"/>
          </a:xfrm>
          <a:prstGeom prst="rect">
            <a:avLst/>
          </a:prstGeom>
          <a:noFill/>
          <a:ln w="9525">
            <a:noFill/>
            <a:miter lim="800000"/>
            <a:headEnd/>
            <a:tailEnd/>
          </a:ln>
        </p:spPr>
        <p:txBody>
          <a:bodyPr wrap="none">
            <a:spAutoFit/>
          </a:bodyPr>
          <a:lstStyle/>
          <a:p>
            <a:pPr algn="l"/>
            <a:r>
              <a:rPr lang="en-US" altLang="zh-TW" sz="1600">
                <a:latin typeface="Arial" pitchFamily="34" charset="0"/>
                <a:ea typeface="PMingLiU" pitchFamily="18" charset="-120"/>
              </a:rPr>
              <a:t>home</a:t>
            </a:r>
          </a:p>
        </p:txBody>
      </p:sp>
      <p:pic>
        <p:nvPicPr>
          <p:cNvPr id="148499" name="Picture 33" descr="building2"/>
          <p:cNvPicPr>
            <a:picLocks noChangeAspect="1" noChangeArrowheads="1"/>
          </p:cNvPicPr>
          <p:nvPr/>
        </p:nvPicPr>
        <p:blipFill>
          <a:blip r:embed="rId4" cstate="print"/>
          <a:srcRect/>
          <a:stretch>
            <a:fillRect/>
          </a:stretch>
        </p:blipFill>
        <p:spPr bwMode="auto">
          <a:xfrm>
            <a:off x="1127125" y="4222750"/>
            <a:ext cx="1504950" cy="782638"/>
          </a:xfrm>
          <a:prstGeom prst="rect">
            <a:avLst/>
          </a:prstGeom>
          <a:noFill/>
          <a:ln w="9525">
            <a:noFill/>
            <a:miter lim="800000"/>
            <a:headEnd/>
            <a:tailEnd/>
          </a:ln>
        </p:spPr>
      </p:pic>
      <p:sp>
        <p:nvSpPr>
          <p:cNvPr id="148500" name="Text Box 34"/>
          <p:cNvSpPr txBox="1">
            <a:spLocks noChangeArrowheads="1"/>
          </p:cNvSpPr>
          <p:nvPr/>
        </p:nvSpPr>
        <p:spPr bwMode="auto">
          <a:xfrm>
            <a:off x="1127125" y="5006975"/>
            <a:ext cx="1514475" cy="336550"/>
          </a:xfrm>
          <a:prstGeom prst="rect">
            <a:avLst/>
          </a:prstGeom>
          <a:noFill/>
          <a:ln w="9525">
            <a:noFill/>
            <a:miter lim="800000"/>
            <a:headEnd/>
            <a:tailEnd/>
          </a:ln>
        </p:spPr>
        <p:txBody>
          <a:bodyPr wrap="none">
            <a:spAutoFit/>
          </a:bodyPr>
          <a:lstStyle/>
          <a:p>
            <a:pPr algn="l"/>
            <a:r>
              <a:rPr lang="en-US" altLang="zh-TW" sz="1600" dirty="0">
                <a:latin typeface="Arial" pitchFamily="34" charset="0"/>
                <a:ea typeface="PMingLiU" pitchFamily="18" charset="-120"/>
              </a:rPr>
              <a:t>cable headend</a:t>
            </a:r>
          </a:p>
        </p:txBody>
      </p:sp>
      <p:sp>
        <p:nvSpPr>
          <p:cNvPr id="148501" name="Text Box 35"/>
          <p:cNvSpPr txBox="1">
            <a:spLocks noChangeArrowheads="1"/>
          </p:cNvSpPr>
          <p:nvPr/>
        </p:nvSpPr>
        <p:spPr bwMode="auto">
          <a:xfrm>
            <a:off x="2146300" y="5578475"/>
            <a:ext cx="1933575" cy="581025"/>
          </a:xfrm>
          <a:prstGeom prst="rect">
            <a:avLst/>
          </a:prstGeom>
          <a:noFill/>
          <a:ln w="9525">
            <a:noFill/>
            <a:miter lim="800000"/>
            <a:headEnd/>
            <a:tailEnd/>
          </a:ln>
        </p:spPr>
        <p:txBody>
          <a:bodyPr wrap="none">
            <a:spAutoFit/>
          </a:bodyPr>
          <a:lstStyle/>
          <a:p>
            <a:r>
              <a:rPr lang="en-US" altLang="zh-TW" sz="1600">
                <a:latin typeface="Arial" pitchFamily="34" charset="0"/>
                <a:ea typeface="PMingLiU" pitchFamily="18" charset="-120"/>
              </a:rPr>
              <a:t>cable distribution</a:t>
            </a:r>
          </a:p>
          <a:p>
            <a:r>
              <a:rPr lang="en-US" altLang="zh-TW" sz="1600">
                <a:latin typeface="Arial" pitchFamily="34" charset="0"/>
                <a:ea typeface="PMingLiU" pitchFamily="18" charset="-120"/>
              </a:rPr>
              <a:t>network (simplified)</a:t>
            </a:r>
          </a:p>
        </p:txBody>
      </p:sp>
      <p:sp>
        <p:nvSpPr>
          <p:cNvPr id="148502" name="Line 36"/>
          <p:cNvSpPr>
            <a:spLocks noChangeShapeType="1"/>
          </p:cNvSpPr>
          <p:nvPr/>
        </p:nvSpPr>
        <p:spPr bwMode="auto">
          <a:xfrm flipV="1">
            <a:off x="3124200" y="4806950"/>
            <a:ext cx="406400" cy="762000"/>
          </a:xfrm>
          <a:prstGeom prst="line">
            <a:avLst/>
          </a:prstGeom>
          <a:noFill/>
          <a:ln w="9525">
            <a:solidFill>
              <a:schemeClr val="tx1"/>
            </a:solidFill>
            <a:round/>
            <a:headEnd/>
            <a:tailEnd type="triangle" w="med" len="med"/>
          </a:ln>
        </p:spPr>
        <p:txBody>
          <a:bodyPr/>
          <a:lstStyle/>
          <a:p>
            <a:endParaRPr lang="zh-CN" altLang="en-US"/>
          </a:p>
        </p:txBody>
      </p:sp>
      <p:sp>
        <p:nvSpPr>
          <p:cNvPr id="148503" name="Text Box 37"/>
          <p:cNvSpPr txBox="1">
            <a:spLocks noChangeArrowheads="1"/>
          </p:cNvSpPr>
          <p:nvPr/>
        </p:nvSpPr>
        <p:spPr bwMode="auto">
          <a:xfrm>
            <a:off x="4133850" y="2924175"/>
            <a:ext cx="4376738" cy="457200"/>
          </a:xfrm>
          <a:prstGeom prst="rect">
            <a:avLst/>
          </a:prstGeom>
          <a:noFill/>
          <a:ln w="9525">
            <a:noFill/>
            <a:miter lim="800000"/>
            <a:headEnd/>
            <a:tailEnd/>
          </a:ln>
        </p:spPr>
        <p:txBody>
          <a:bodyPr wrap="none">
            <a:spAutoFit/>
          </a:bodyPr>
          <a:lstStyle/>
          <a:p>
            <a:pPr algn="l" eaLnBrk="0" hangingPunct="0"/>
            <a:r>
              <a:rPr lang="en-US" altLang="zh-TW">
                <a:latin typeface="Comic Sans MS" pitchFamily="66" charset="0"/>
                <a:ea typeface="PMingLiU" pitchFamily="18" charset="-120"/>
              </a:rPr>
              <a:t>Typically 500 to 5,000 homes</a:t>
            </a:r>
            <a:endParaRPr lang="en-US" altLang="zh-TW">
              <a:latin typeface="Times New Roman" pitchFamily="18" charset="0"/>
              <a:ea typeface="PMingLiU" pitchFamily="18" charset="-120"/>
            </a:endParaRPr>
          </a:p>
        </p:txBody>
      </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355600" y="276225"/>
            <a:ext cx="8420100" cy="523875"/>
          </a:xfrm>
        </p:spPr>
        <p:txBody>
          <a:bodyPr/>
          <a:lstStyle/>
          <a:p>
            <a:pPr eaLnBrk="1" hangingPunct="1"/>
            <a:r>
              <a:rPr lang="en-US" altLang="zh-TW" dirty="0">
                <a:ea typeface="PMingLiU" pitchFamily="18" charset="-120"/>
              </a:rPr>
              <a:t>Cable Network Architecture: Overview</a:t>
            </a:r>
          </a:p>
        </p:txBody>
      </p:sp>
      <p:pic>
        <p:nvPicPr>
          <p:cNvPr id="149507" name="Picture 3" descr="house_small"/>
          <p:cNvPicPr>
            <a:picLocks noChangeAspect="1" noChangeArrowheads="1"/>
          </p:cNvPicPr>
          <p:nvPr/>
        </p:nvPicPr>
        <p:blipFill>
          <a:blip r:embed="rId2" cstate="print"/>
          <a:srcRect/>
          <a:stretch>
            <a:fillRect/>
          </a:stretch>
        </p:blipFill>
        <p:spPr bwMode="auto">
          <a:xfrm>
            <a:off x="5416550" y="3744913"/>
            <a:ext cx="1019175" cy="279400"/>
          </a:xfrm>
          <a:prstGeom prst="rect">
            <a:avLst/>
          </a:prstGeom>
          <a:noFill/>
          <a:ln w="9525">
            <a:noFill/>
            <a:miter lim="800000"/>
            <a:headEnd/>
            <a:tailEnd/>
          </a:ln>
        </p:spPr>
      </p:pic>
      <p:pic>
        <p:nvPicPr>
          <p:cNvPr id="149508" name="Picture 4" descr="house_small"/>
          <p:cNvPicPr>
            <a:picLocks noChangeAspect="1" noChangeArrowheads="1"/>
          </p:cNvPicPr>
          <p:nvPr/>
        </p:nvPicPr>
        <p:blipFill>
          <a:blip r:embed="rId2" cstate="print"/>
          <a:srcRect/>
          <a:stretch>
            <a:fillRect/>
          </a:stretch>
        </p:blipFill>
        <p:spPr bwMode="auto">
          <a:xfrm>
            <a:off x="5916613" y="4179888"/>
            <a:ext cx="1019175" cy="279400"/>
          </a:xfrm>
          <a:prstGeom prst="rect">
            <a:avLst/>
          </a:prstGeom>
          <a:noFill/>
          <a:ln w="9525">
            <a:noFill/>
            <a:miter lim="800000"/>
            <a:headEnd/>
            <a:tailEnd/>
          </a:ln>
        </p:spPr>
      </p:pic>
      <p:pic>
        <p:nvPicPr>
          <p:cNvPr id="149509" name="Picture 5" descr="house_small"/>
          <p:cNvPicPr>
            <a:picLocks noChangeAspect="1" noChangeArrowheads="1"/>
          </p:cNvPicPr>
          <p:nvPr/>
        </p:nvPicPr>
        <p:blipFill>
          <a:blip r:embed="rId3" cstate="print"/>
          <a:srcRect/>
          <a:stretch>
            <a:fillRect/>
          </a:stretch>
        </p:blipFill>
        <p:spPr bwMode="auto">
          <a:xfrm>
            <a:off x="4097338" y="3935413"/>
            <a:ext cx="1000125" cy="274637"/>
          </a:xfrm>
          <a:prstGeom prst="rect">
            <a:avLst/>
          </a:prstGeom>
          <a:noFill/>
          <a:ln w="9525">
            <a:noFill/>
            <a:miter lim="800000"/>
            <a:headEnd/>
            <a:tailEnd/>
          </a:ln>
        </p:spPr>
      </p:pic>
      <p:grpSp>
        <p:nvGrpSpPr>
          <p:cNvPr id="149510" name="Group 6"/>
          <p:cNvGrpSpPr>
            <a:grpSpLocks/>
          </p:cNvGrpSpPr>
          <p:nvPr/>
        </p:nvGrpSpPr>
        <p:grpSpPr bwMode="auto">
          <a:xfrm>
            <a:off x="3916363" y="4098925"/>
            <a:ext cx="255587" cy="633413"/>
            <a:chOff x="2055" y="2297"/>
            <a:chExt cx="161" cy="399"/>
          </a:xfrm>
        </p:grpSpPr>
        <p:sp>
          <p:nvSpPr>
            <p:cNvPr id="492551" name="Rectangle 7"/>
            <p:cNvSpPr>
              <a:spLocks noChangeArrowheads="1"/>
            </p:cNvSpPr>
            <p:nvPr/>
          </p:nvSpPr>
          <p:spPr bwMode="auto">
            <a:xfrm rot="-5400000">
              <a:off x="1869" y="2484"/>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52"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pic>
        <p:nvPicPr>
          <p:cNvPr id="149511" name="Picture 9" descr="house_small"/>
          <p:cNvPicPr>
            <a:picLocks noChangeAspect="1" noChangeArrowheads="1"/>
          </p:cNvPicPr>
          <p:nvPr/>
        </p:nvPicPr>
        <p:blipFill>
          <a:blip r:embed="rId3" cstate="print"/>
          <a:srcRect/>
          <a:stretch>
            <a:fillRect/>
          </a:stretch>
        </p:blipFill>
        <p:spPr bwMode="auto">
          <a:xfrm>
            <a:off x="7323138" y="3948113"/>
            <a:ext cx="1000125" cy="274637"/>
          </a:xfrm>
          <a:prstGeom prst="rect">
            <a:avLst/>
          </a:prstGeom>
          <a:noFill/>
          <a:ln w="9525">
            <a:noFill/>
            <a:miter lim="800000"/>
            <a:headEnd/>
            <a:tailEnd/>
          </a:ln>
        </p:spPr>
      </p:pic>
      <p:pic>
        <p:nvPicPr>
          <p:cNvPr id="149512" name="Picture 10" descr="house_small"/>
          <p:cNvPicPr>
            <a:picLocks noChangeAspect="1" noChangeArrowheads="1"/>
          </p:cNvPicPr>
          <p:nvPr/>
        </p:nvPicPr>
        <p:blipFill>
          <a:blip r:embed="rId3" cstate="print"/>
          <a:srcRect/>
          <a:stretch>
            <a:fillRect/>
          </a:stretch>
        </p:blipFill>
        <p:spPr bwMode="auto">
          <a:xfrm>
            <a:off x="4262438" y="5205413"/>
            <a:ext cx="1000125" cy="274637"/>
          </a:xfrm>
          <a:prstGeom prst="rect">
            <a:avLst/>
          </a:prstGeom>
          <a:noFill/>
          <a:ln w="9525">
            <a:noFill/>
            <a:miter lim="800000"/>
            <a:headEnd/>
            <a:tailEnd/>
          </a:ln>
        </p:spPr>
      </p:pic>
      <p:pic>
        <p:nvPicPr>
          <p:cNvPr id="149513" name="Picture 11" descr="house_small"/>
          <p:cNvPicPr>
            <a:picLocks noChangeAspect="1" noChangeArrowheads="1"/>
          </p:cNvPicPr>
          <p:nvPr/>
        </p:nvPicPr>
        <p:blipFill>
          <a:blip r:embed="rId2" cstate="print"/>
          <a:srcRect/>
          <a:stretch>
            <a:fillRect/>
          </a:stretch>
        </p:blipFill>
        <p:spPr bwMode="auto">
          <a:xfrm>
            <a:off x="5738813" y="4941888"/>
            <a:ext cx="1019175" cy="279400"/>
          </a:xfrm>
          <a:prstGeom prst="rect">
            <a:avLst/>
          </a:prstGeom>
          <a:noFill/>
          <a:ln w="9525">
            <a:noFill/>
            <a:miter lim="800000"/>
            <a:headEnd/>
            <a:tailEnd/>
          </a:ln>
        </p:spPr>
      </p:pic>
      <p:pic>
        <p:nvPicPr>
          <p:cNvPr id="149514" name="Picture 12" descr="house_small"/>
          <p:cNvPicPr>
            <a:picLocks noChangeAspect="1" noChangeArrowheads="1"/>
          </p:cNvPicPr>
          <p:nvPr/>
        </p:nvPicPr>
        <p:blipFill>
          <a:blip r:embed="rId3" cstate="print"/>
          <a:srcRect/>
          <a:stretch>
            <a:fillRect/>
          </a:stretch>
        </p:blipFill>
        <p:spPr bwMode="auto">
          <a:xfrm>
            <a:off x="6954838" y="5395913"/>
            <a:ext cx="1000125" cy="274637"/>
          </a:xfrm>
          <a:prstGeom prst="rect">
            <a:avLst/>
          </a:prstGeom>
          <a:noFill/>
          <a:ln w="9525">
            <a:noFill/>
            <a:miter lim="800000"/>
            <a:headEnd/>
            <a:tailEnd/>
          </a:ln>
        </p:spPr>
      </p:pic>
      <p:grpSp>
        <p:nvGrpSpPr>
          <p:cNvPr id="149515" name="Group 13"/>
          <p:cNvGrpSpPr>
            <a:grpSpLocks/>
          </p:cNvGrpSpPr>
          <p:nvPr/>
        </p:nvGrpSpPr>
        <p:grpSpPr bwMode="auto">
          <a:xfrm flipV="1">
            <a:off x="6770688" y="4778375"/>
            <a:ext cx="255587" cy="820738"/>
            <a:chOff x="2459" y="2251"/>
            <a:chExt cx="161" cy="517"/>
          </a:xfrm>
        </p:grpSpPr>
        <p:sp>
          <p:nvSpPr>
            <p:cNvPr id="492558" name="Rectangle 14"/>
            <p:cNvSpPr>
              <a:spLocks noChangeArrowheads="1"/>
            </p:cNvSpPr>
            <p:nvPr/>
          </p:nvSpPr>
          <p:spPr bwMode="auto">
            <a:xfrm rot="-5400000">
              <a:off x="2215" y="2497"/>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59"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9516" name="Group 16"/>
          <p:cNvGrpSpPr>
            <a:grpSpLocks/>
          </p:cNvGrpSpPr>
          <p:nvPr/>
        </p:nvGrpSpPr>
        <p:grpSpPr bwMode="auto">
          <a:xfrm flipV="1">
            <a:off x="5529263" y="4759325"/>
            <a:ext cx="255587" cy="379413"/>
            <a:chOff x="2315" y="2599"/>
            <a:chExt cx="161" cy="239"/>
          </a:xfrm>
        </p:grpSpPr>
        <p:sp>
          <p:nvSpPr>
            <p:cNvPr id="492561" name="Rectangle 17"/>
            <p:cNvSpPr>
              <a:spLocks noChangeArrowheads="1"/>
            </p:cNvSpPr>
            <p:nvPr/>
          </p:nvSpPr>
          <p:spPr bwMode="auto">
            <a:xfrm rot="-5400000">
              <a:off x="2209"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62"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9517" name="Group 19"/>
          <p:cNvGrpSpPr>
            <a:grpSpLocks/>
          </p:cNvGrpSpPr>
          <p:nvPr/>
        </p:nvGrpSpPr>
        <p:grpSpPr bwMode="auto">
          <a:xfrm flipV="1">
            <a:off x="4094163" y="4772025"/>
            <a:ext cx="255587" cy="633413"/>
            <a:chOff x="2055" y="2297"/>
            <a:chExt cx="161" cy="399"/>
          </a:xfrm>
        </p:grpSpPr>
        <p:sp>
          <p:nvSpPr>
            <p:cNvPr id="492564" name="Rectangle 20"/>
            <p:cNvSpPr>
              <a:spLocks noChangeArrowheads="1"/>
            </p:cNvSpPr>
            <p:nvPr/>
          </p:nvSpPr>
          <p:spPr bwMode="auto">
            <a:xfrm rot="-5400000">
              <a:off x="1869"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65"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9518" name="Group 22"/>
          <p:cNvGrpSpPr>
            <a:grpSpLocks/>
          </p:cNvGrpSpPr>
          <p:nvPr/>
        </p:nvGrpSpPr>
        <p:grpSpPr bwMode="auto">
          <a:xfrm>
            <a:off x="7126288" y="4117975"/>
            <a:ext cx="255587" cy="630238"/>
            <a:chOff x="3561" y="2643"/>
            <a:chExt cx="161" cy="397"/>
          </a:xfrm>
        </p:grpSpPr>
        <p:sp>
          <p:nvSpPr>
            <p:cNvPr id="492567" name="Rectangle 23"/>
            <p:cNvSpPr>
              <a:spLocks noChangeArrowheads="1"/>
            </p:cNvSpPr>
            <p:nvPr/>
          </p:nvSpPr>
          <p:spPr bwMode="auto">
            <a:xfrm rot="-5400000">
              <a:off x="3377" y="2829"/>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68"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9519" name="Group 25"/>
          <p:cNvGrpSpPr>
            <a:grpSpLocks/>
          </p:cNvGrpSpPr>
          <p:nvPr/>
        </p:nvGrpSpPr>
        <p:grpSpPr bwMode="auto">
          <a:xfrm>
            <a:off x="5757863" y="4340225"/>
            <a:ext cx="255587" cy="379413"/>
            <a:chOff x="2315" y="2599"/>
            <a:chExt cx="161" cy="239"/>
          </a:xfrm>
        </p:grpSpPr>
        <p:sp>
          <p:nvSpPr>
            <p:cNvPr id="492570" name="Rectangle 26"/>
            <p:cNvSpPr>
              <a:spLocks noChangeArrowheads="1"/>
            </p:cNvSpPr>
            <p:nvPr/>
          </p:nvSpPr>
          <p:spPr bwMode="auto">
            <a:xfrm rot="-5400000">
              <a:off x="2209" y="2706"/>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71"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49520" name="Group 28"/>
          <p:cNvGrpSpPr>
            <a:grpSpLocks/>
          </p:cNvGrpSpPr>
          <p:nvPr/>
        </p:nvGrpSpPr>
        <p:grpSpPr bwMode="auto">
          <a:xfrm>
            <a:off x="5221288" y="3902075"/>
            <a:ext cx="255587" cy="820738"/>
            <a:chOff x="2459" y="2251"/>
            <a:chExt cx="161" cy="517"/>
          </a:xfrm>
        </p:grpSpPr>
        <p:sp>
          <p:nvSpPr>
            <p:cNvPr id="492573" name="Rectangle 29"/>
            <p:cNvSpPr>
              <a:spLocks noChangeArrowheads="1"/>
            </p:cNvSpPr>
            <p:nvPr/>
          </p:nvSpPr>
          <p:spPr bwMode="auto">
            <a:xfrm rot="-5400000">
              <a:off x="2215" y="2497"/>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2574"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sp>
        <p:nvSpPr>
          <p:cNvPr id="492575" name="Rectangle 31"/>
          <p:cNvSpPr>
            <a:spLocks noChangeArrowheads="1"/>
          </p:cNvSpPr>
          <p:nvPr/>
        </p:nvSpPr>
        <p:spPr bwMode="auto">
          <a:xfrm flipV="1">
            <a:off x="2613025" y="4718050"/>
            <a:ext cx="5092700" cy="42863"/>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49522" name="Text Box 32"/>
          <p:cNvSpPr txBox="1">
            <a:spLocks noChangeArrowheads="1"/>
          </p:cNvSpPr>
          <p:nvPr/>
        </p:nvSpPr>
        <p:spPr bwMode="auto">
          <a:xfrm>
            <a:off x="4416425" y="5456238"/>
            <a:ext cx="692150" cy="336550"/>
          </a:xfrm>
          <a:prstGeom prst="rect">
            <a:avLst/>
          </a:prstGeom>
          <a:noFill/>
          <a:ln w="9525">
            <a:noFill/>
            <a:miter lim="800000"/>
            <a:headEnd/>
            <a:tailEnd/>
          </a:ln>
        </p:spPr>
        <p:txBody>
          <a:bodyPr wrap="none">
            <a:spAutoFit/>
          </a:bodyPr>
          <a:lstStyle/>
          <a:p>
            <a:pPr algn="l"/>
            <a:r>
              <a:rPr lang="en-US" altLang="zh-TW" sz="1600">
                <a:latin typeface="Arial" pitchFamily="34" charset="0"/>
                <a:ea typeface="PMingLiU" pitchFamily="18" charset="-120"/>
              </a:rPr>
              <a:t>home</a:t>
            </a:r>
          </a:p>
        </p:txBody>
      </p:sp>
      <p:pic>
        <p:nvPicPr>
          <p:cNvPr id="149523" name="Picture 33" descr="building2"/>
          <p:cNvPicPr>
            <a:picLocks noChangeAspect="1" noChangeArrowheads="1"/>
          </p:cNvPicPr>
          <p:nvPr/>
        </p:nvPicPr>
        <p:blipFill>
          <a:blip r:embed="rId4" cstate="print"/>
          <a:srcRect/>
          <a:stretch>
            <a:fillRect/>
          </a:stretch>
        </p:blipFill>
        <p:spPr bwMode="auto">
          <a:xfrm>
            <a:off x="1127125" y="4227513"/>
            <a:ext cx="1504950" cy="782637"/>
          </a:xfrm>
          <a:prstGeom prst="rect">
            <a:avLst/>
          </a:prstGeom>
          <a:noFill/>
          <a:ln w="9525">
            <a:noFill/>
            <a:miter lim="800000"/>
            <a:headEnd/>
            <a:tailEnd/>
          </a:ln>
        </p:spPr>
      </p:pic>
      <p:sp>
        <p:nvSpPr>
          <p:cNvPr id="149524" name="Text Box 34"/>
          <p:cNvSpPr txBox="1">
            <a:spLocks noChangeArrowheads="1"/>
          </p:cNvSpPr>
          <p:nvPr/>
        </p:nvSpPr>
        <p:spPr bwMode="auto">
          <a:xfrm>
            <a:off x="1127125" y="5011738"/>
            <a:ext cx="1514475" cy="336550"/>
          </a:xfrm>
          <a:prstGeom prst="rect">
            <a:avLst/>
          </a:prstGeom>
          <a:noFill/>
          <a:ln w="9525">
            <a:noFill/>
            <a:miter lim="800000"/>
            <a:headEnd/>
            <a:tailEnd/>
          </a:ln>
        </p:spPr>
        <p:txBody>
          <a:bodyPr wrap="none">
            <a:spAutoFit/>
          </a:bodyPr>
          <a:lstStyle/>
          <a:p>
            <a:pPr algn="l"/>
            <a:r>
              <a:rPr lang="en-US" altLang="zh-TW" sz="1600" dirty="0">
                <a:latin typeface="Arial" pitchFamily="34" charset="0"/>
                <a:ea typeface="PMingLiU" pitchFamily="18" charset="-120"/>
              </a:rPr>
              <a:t>cable headend</a:t>
            </a:r>
          </a:p>
        </p:txBody>
      </p:sp>
      <p:sp>
        <p:nvSpPr>
          <p:cNvPr id="149525" name="Text Box 35"/>
          <p:cNvSpPr txBox="1">
            <a:spLocks noChangeArrowheads="1"/>
          </p:cNvSpPr>
          <p:nvPr/>
        </p:nvSpPr>
        <p:spPr bwMode="auto">
          <a:xfrm>
            <a:off x="2146300" y="5583238"/>
            <a:ext cx="1933575" cy="581025"/>
          </a:xfrm>
          <a:prstGeom prst="rect">
            <a:avLst/>
          </a:prstGeom>
          <a:noFill/>
          <a:ln w="9525">
            <a:noFill/>
            <a:miter lim="800000"/>
            <a:headEnd/>
            <a:tailEnd/>
          </a:ln>
        </p:spPr>
        <p:txBody>
          <a:bodyPr wrap="none">
            <a:spAutoFit/>
          </a:bodyPr>
          <a:lstStyle/>
          <a:p>
            <a:r>
              <a:rPr lang="en-US" altLang="zh-TW" sz="1600">
                <a:latin typeface="Arial" pitchFamily="34" charset="0"/>
                <a:ea typeface="PMingLiU" pitchFamily="18" charset="-120"/>
              </a:rPr>
              <a:t>cable distribution</a:t>
            </a:r>
          </a:p>
          <a:p>
            <a:r>
              <a:rPr lang="en-US" altLang="zh-TW" sz="1600">
                <a:latin typeface="Arial" pitchFamily="34" charset="0"/>
                <a:ea typeface="PMingLiU" pitchFamily="18" charset="-120"/>
              </a:rPr>
              <a:t>network (simplified)</a:t>
            </a:r>
          </a:p>
        </p:txBody>
      </p:sp>
      <p:sp>
        <p:nvSpPr>
          <p:cNvPr id="149526" name="Line 36"/>
          <p:cNvSpPr>
            <a:spLocks noChangeShapeType="1"/>
          </p:cNvSpPr>
          <p:nvPr/>
        </p:nvSpPr>
        <p:spPr bwMode="auto">
          <a:xfrm flipV="1">
            <a:off x="3124200" y="4811713"/>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429000" y="1052513"/>
            <a:ext cx="5232400" cy="2806700"/>
            <a:chOff x="2160" y="744"/>
            <a:chExt cx="3296" cy="1768"/>
          </a:xfrm>
        </p:grpSpPr>
        <p:sp>
          <p:nvSpPr>
            <p:cNvPr id="149528" name="Freeform 38"/>
            <p:cNvSpPr>
              <a:spLocks/>
            </p:cNvSpPr>
            <p:nvPr/>
          </p:nvSpPr>
          <p:spPr bwMode="auto">
            <a:xfrm>
              <a:off x="2544" y="2048"/>
              <a:ext cx="2432" cy="464"/>
            </a:xfrm>
            <a:custGeom>
              <a:avLst/>
              <a:gdLst>
                <a:gd name="T0" fmla="*/ 912 w 2432"/>
                <a:gd name="T1" fmla="*/ 448 h 464"/>
                <a:gd name="T2" fmla="*/ 1496 w 2432"/>
                <a:gd name="T3" fmla="*/ 464 h 464"/>
                <a:gd name="T4" fmla="*/ 2432 w 2432"/>
                <a:gd name="T5" fmla="*/ 48 h 464"/>
                <a:gd name="T6" fmla="*/ 1784 w 2432"/>
                <a:gd name="T7" fmla="*/ 176 h 464"/>
                <a:gd name="T8" fmla="*/ 864 w 2432"/>
                <a:gd name="T9" fmla="*/ 208 h 464"/>
                <a:gd name="T10" fmla="*/ 0 w 2432"/>
                <a:gd name="T11" fmla="*/ 0 h 464"/>
                <a:gd name="T12" fmla="*/ 0 60000 65536"/>
                <a:gd name="T13" fmla="*/ 0 60000 65536"/>
                <a:gd name="T14" fmla="*/ 0 60000 65536"/>
                <a:gd name="T15" fmla="*/ 0 60000 65536"/>
                <a:gd name="T16" fmla="*/ 0 60000 65536"/>
                <a:gd name="T17" fmla="*/ 0 60000 65536"/>
                <a:gd name="T18" fmla="*/ 0 w 2432"/>
                <a:gd name="T19" fmla="*/ 0 h 464"/>
                <a:gd name="T20" fmla="*/ 2432 w 2432"/>
                <a:gd name="T21" fmla="*/ 464 h 464"/>
              </a:gdLst>
              <a:ahLst/>
              <a:cxnLst>
                <a:cxn ang="T12">
                  <a:pos x="T0" y="T1"/>
                </a:cxn>
                <a:cxn ang="T13">
                  <a:pos x="T2" y="T3"/>
                </a:cxn>
                <a:cxn ang="T14">
                  <a:pos x="T4" y="T5"/>
                </a:cxn>
                <a:cxn ang="T15">
                  <a:pos x="T6" y="T7"/>
                </a:cxn>
                <a:cxn ang="T16">
                  <a:pos x="T8" y="T9"/>
                </a:cxn>
                <a:cxn ang="T17">
                  <a:pos x="T10" y="T11"/>
                </a:cxn>
              </a:cxnLst>
              <a:rect l="T18" t="T19" r="T20" b="T21"/>
              <a:pathLst>
                <a:path w="2432" h="464">
                  <a:moveTo>
                    <a:pt x="912" y="448"/>
                  </a:moveTo>
                  <a:lnTo>
                    <a:pt x="1496" y="464"/>
                  </a:lnTo>
                  <a:lnTo>
                    <a:pt x="2432" y="48"/>
                  </a:lnTo>
                  <a:lnTo>
                    <a:pt x="1784" y="176"/>
                  </a:lnTo>
                  <a:lnTo>
                    <a:pt x="864" y="208"/>
                  </a:lnTo>
                  <a:lnTo>
                    <a:pt x="0" y="0"/>
                  </a:lnTo>
                </a:path>
              </a:pathLst>
            </a:custGeom>
            <a:gradFill rotWithShape="1">
              <a:gsLst>
                <a:gs pos="0">
                  <a:schemeClr val="tx2"/>
                </a:gs>
                <a:gs pos="100000">
                  <a:schemeClr val="bg1"/>
                </a:gs>
              </a:gsLst>
              <a:lin ang="5400000" scaled="1"/>
            </a:gradFill>
            <a:ln w="9525">
              <a:solidFill>
                <a:schemeClr val="tx1"/>
              </a:solidFill>
              <a:round/>
              <a:headEnd/>
              <a:tailEnd/>
            </a:ln>
          </p:spPr>
          <p:txBody>
            <a:bodyPr/>
            <a:lstStyle/>
            <a:p>
              <a:endParaRPr lang="zh-CN" altLang="en-US"/>
            </a:p>
          </p:txBody>
        </p:sp>
        <p:sp>
          <p:nvSpPr>
            <p:cNvPr id="149529" name="Oval 39"/>
            <p:cNvSpPr>
              <a:spLocks noChangeArrowheads="1"/>
            </p:cNvSpPr>
            <p:nvPr/>
          </p:nvSpPr>
          <p:spPr bwMode="auto">
            <a:xfrm>
              <a:off x="2160" y="744"/>
              <a:ext cx="3296" cy="1568"/>
            </a:xfrm>
            <a:prstGeom prst="ellipse">
              <a:avLst/>
            </a:prstGeom>
            <a:solidFill>
              <a:schemeClr val="bg1"/>
            </a:solidFill>
            <a:ln w="9525">
              <a:solidFill>
                <a:schemeClr val="tx1"/>
              </a:solidFill>
              <a:round/>
              <a:headEnd/>
              <a:tailEnd/>
            </a:ln>
          </p:spPr>
          <p:txBody>
            <a:bodyPr wrap="none" anchor="ctr"/>
            <a:lstStyle/>
            <a:p>
              <a:endParaRPr lang="zh-CN" altLang="en-US"/>
            </a:p>
          </p:txBody>
        </p:sp>
        <p:pic>
          <p:nvPicPr>
            <p:cNvPr id="149530" name="Picture 40" descr="house_2"/>
            <p:cNvPicPr>
              <a:picLocks noChangeAspect="1" noChangeArrowheads="1"/>
            </p:cNvPicPr>
            <p:nvPr/>
          </p:nvPicPr>
          <p:blipFill>
            <a:blip r:embed="rId5" cstate="print"/>
            <a:srcRect/>
            <a:stretch>
              <a:fillRect/>
            </a:stretch>
          </p:blipFill>
          <p:spPr bwMode="auto">
            <a:xfrm>
              <a:off x="2322" y="1044"/>
              <a:ext cx="2955" cy="1027"/>
            </a:xfrm>
            <a:prstGeom prst="rect">
              <a:avLst/>
            </a:prstGeom>
            <a:noFill/>
            <a:ln w="9525">
              <a:noFill/>
              <a:miter lim="800000"/>
              <a:headEnd/>
              <a:tailEnd/>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0530" name="Picture 3" descr="house_small"/>
          <p:cNvPicPr>
            <a:picLocks noChangeAspect="1" noChangeArrowheads="1"/>
          </p:cNvPicPr>
          <p:nvPr/>
        </p:nvPicPr>
        <p:blipFill>
          <a:blip r:embed="rId2" cstate="print"/>
          <a:srcRect/>
          <a:stretch>
            <a:fillRect/>
          </a:stretch>
        </p:blipFill>
        <p:spPr bwMode="auto">
          <a:xfrm>
            <a:off x="5416550" y="3673475"/>
            <a:ext cx="1019175" cy="279400"/>
          </a:xfrm>
          <a:prstGeom prst="rect">
            <a:avLst/>
          </a:prstGeom>
          <a:noFill/>
          <a:ln w="9525">
            <a:noFill/>
            <a:miter lim="800000"/>
            <a:headEnd/>
            <a:tailEnd/>
          </a:ln>
        </p:spPr>
      </p:pic>
      <p:pic>
        <p:nvPicPr>
          <p:cNvPr id="150531" name="Picture 4" descr="house_small"/>
          <p:cNvPicPr>
            <a:picLocks noChangeAspect="1" noChangeArrowheads="1"/>
          </p:cNvPicPr>
          <p:nvPr/>
        </p:nvPicPr>
        <p:blipFill>
          <a:blip r:embed="rId2" cstate="print"/>
          <a:srcRect/>
          <a:stretch>
            <a:fillRect/>
          </a:stretch>
        </p:blipFill>
        <p:spPr bwMode="auto">
          <a:xfrm>
            <a:off x="5916613" y="4108450"/>
            <a:ext cx="1019175" cy="279400"/>
          </a:xfrm>
          <a:prstGeom prst="rect">
            <a:avLst/>
          </a:prstGeom>
          <a:noFill/>
          <a:ln w="9525">
            <a:noFill/>
            <a:miter lim="800000"/>
            <a:headEnd/>
            <a:tailEnd/>
          </a:ln>
        </p:spPr>
      </p:pic>
      <p:pic>
        <p:nvPicPr>
          <p:cNvPr id="150532" name="Picture 5" descr="house_small"/>
          <p:cNvPicPr>
            <a:picLocks noChangeAspect="1" noChangeArrowheads="1"/>
          </p:cNvPicPr>
          <p:nvPr/>
        </p:nvPicPr>
        <p:blipFill>
          <a:blip r:embed="rId3" cstate="print"/>
          <a:srcRect/>
          <a:stretch>
            <a:fillRect/>
          </a:stretch>
        </p:blipFill>
        <p:spPr bwMode="auto">
          <a:xfrm>
            <a:off x="4097338" y="3863975"/>
            <a:ext cx="1000125" cy="274638"/>
          </a:xfrm>
          <a:prstGeom prst="rect">
            <a:avLst/>
          </a:prstGeom>
          <a:noFill/>
          <a:ln w="9525">
            <a:noFill/>
            <a:miter lim="800000"/>
            <a:headEnd/>
            <a:tailEnd/>
          </a:ln>
        </p:spPr>
      </p:pic>
      <p:grpSp>
        <p:nvGrpSpPr>
          <p:cNvPr id="150533" name="Group 6"/>
          <p:cNvGrpSpPr>
            <a:grpSpLocks/>
          </p:cNvGrpSpPr>
          <p:nvPr/>
        </p:nvGrpSpPr>
        <p:grpSpPr bwMode="auto">
          <a:xfrm>
            <a:off x="3916363" y="4027488"/>
            <a:ext cx="255587" cy="633412"/>
            <a:chOff x="2055" y="2297"/>
            <a:chExt cx="161" cy="399"/>
          </a:xfrm>
        </p:grpSpPr>
        <p:sp>
          <p:nvSpPr>
            <p:cNvPr id="493575" name="Rectangle 7"/>
            <p:cNvSpPr>
              <a:spLocks noChangeArrowheads="1"/>
            </p:cNvSpPr>
            <p:nvPr/>
          </p:nvSpPr>
          <p:spPr bwMode="auto">
            <a:xfrm rot="-5400000">
              <a:off x="1869" y="2484"/>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76"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pic>
        <p:nvPicPr>
          <p:cNvPr id="150534" name="Picture 9" descr="house_small"/>
          <p:cNvPicPr>
            <a:picLocks noChangeAspect="1" noChangeArrowheads="1"/>
          </p:cNvPicPr>
          <p:nvPr/>
        </p:nvPicPr>
        <p:blipFill>
          <a:blip r:embed="rId3" cstate="print"/>
          <a:srcRect/>
          <a:stretch>
            <a:fillRect/>
          </a:stretch>
        </p:blipFill>
        <p:spPr bwMode="auto">
          <a:xfrm>
            <a:off x="7323138" y="3876675"/>
            <a:ext cx="1000125" cy="274638"/>
          </a:xfrm>
          <a:prstGeom prst="rect">
            <a:avLst/>
          </a:prstGeom>
          <a:noFill/>
          <a:ln w="9525">
            <a:noFill/>
            <a:miter lim="800000"/>
            <a:headEnd/>
            <a:tailEnd/>
          </a:ln>
        </p:spPr>
      </p:pic>
      <p:pic>
        <p:nvPicPr>
          <p:cNvPr id="150535" name="Picture 10" descr="house_small"/>
          <p:cNvPicPr>
            <a:picLocks noChangeAspect="1" noChangeArrowheads="1"/>
          </p:cNvPicPr>
          <p:nvPr/>
        </p:nvPicPr>
        <p:blipFill>
          <a:blip r:embed="rId3" cstate="print"/>
          <a:srcRect/>
          <a:stretch>
            <a:fillRect/>
          </a:stretch>
        </p:blipFill>
        <p:spPr bwMode="auto">
          <a:xfrm>
            <a:off x="4262438" y="5133975"/>
            <a:ext cx="1000125" cy="274638"/>
          </a:xfrm>
          <a:prstGeom prst="rect">
            <a:avLst/>
          </a:prstGeom>
          <a:noFill/>
          <a:ln w="9525">
            <a:noFill/>
            <a:miter lim="800000"/>
            <a:headEnd/>
            <a:tailEnd/>
          </a:ln>
        </p:spPr>
      </p:pic>
      <p:pic>
        <p:nvPicPr>
          <p:cNvPr id="150536" name="Picture 11" descr="house_small"/>
          <p:cNvPicPr>
            <a:picLocks noChangeAspect="1" noChangeArrowheads="1"/>
          </p:cNvPicPr>
          <p:nvPr/>
        </p:nvPicPr>
        <p:blipFill>
          <a:blip r:embed="rId2" cstate="print"/>
          <a:srcRect/>
          <a:stretch>
            <a:fillRect/>
          </a:stretch>
        </p:blipFill>
        <p:spPr bwMode="auto">
          <a:xfrm>
            <a:off x="5738813" y="4870450"/>
            <a:ext cx="1019175" cy="279400"/>
          </a:xfrm>
          <a:prstGeom prst="rect">
            <a:avLst/>
          </a:prstGeom>
          <a:noFill/>
          <a:ln w="9525">
            <a:noFill/>
            <a:miter lim="800000"/>
            <a:headEnd/>
            <a:tailEnd/>
          </a:ln>
        </p:spPr>
      </p:pic>
      <p:pic>
        <p:nvPicPr>
          <p:cNvPr id="150537" name="Picture 12" descr="house_small"/>
          <p:cNvPicPr>
            <a:picLocks noChangeAspect="1" noChangeArrowheads="1"/>
          </p:cNvPicPr>
          <p:nvPr/>
        </p:nvPicPr>
        <p:blipFill>
          <a:blip r:embed="rId3" cstate="print"/>
          <a:srcRect/>
          <a:stretch>
            <a:fillRect/>
          </a:stretch>
        </p:blipFill>
        <p:spPr bwMode="auto">
          <a:xfrm>
            <a:off x="6954838" y="5324475"/>
            <a:ext cx="1000125" cy="274638"/>
          </a:xfrm>
          <a:prstGeom prst="rect">
            <a:avLst/>
          </a:prstGeom>
          <a:noFill/>
          <a:ln w="9525">
            <a:noFill/>
            <a:miter lim="800000"/>
            <a:headEnd/>
            <a:tailEnd/>
          </a:ln>
        </p:spPr>
      </p:pic>
      <p:grpSp>
        <p:nvGrpSpPr>
          <p:cNvPr id="150538" name="Group 13"/>
          <p:cNvGrpSpPr>
            <a:grpSpLocks/>
          </p:cNvGrpSpPr>
          <p:nvPr/>
        </p:nvGrpSpPr>
        <p:grpSpPr bwMode="auto">
          <a:xfrm flipV="1">
            <a:off x="6770688" y="4706938"/>
            <a:ext cx="255587" cy="820737"/>
            <a:chOff x="2459" y="2251"/>
            <a:chExt cx="161" cy="517"/>
          </a:xfrm>
        </p:grpSpPr>
        <p:sp>
          <p:nvSpPr>
            <p:cNvPr id="493582"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83"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0539" name="Group 16"/>
          <p:cNvGrpSpPr>
            <a:grpSpLocks/>
          </p:cNvGrpSpPr>
          <p:nvPr/>
        </p:nvGrpSpPr>
        <p:grpSpPr bwMode="auto">
          <a:xfrm flipV="1">
            <a:off x="5529263" y="4687888"/>
            <a:ext cx="255587" cy="379412"/>
            <a:chOff x="2315" y="2599"/>
            <a:chExt cx="161" cy="239"/>
          </a:xfrm>
        </p:grpSpPr>
        <p:sp>
          <p:nvSpPr>
            <p:cNvPr id="493585" name="Rectangle 17"/>
            <p:cNvSpPr>
              <a:spLocks noChangeArrowheads="1"/>
            </p:cNvSpPr>
            <p:nvPr/>
          </p:nvSpPr>
          <p:spPr bwMode="auto">
            <a:xfrm rot="-5400000">
              <a:off x="2209"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86"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0540" name="Group 19"/>
          <p:cNvGrpSpPr>
            <a:grpSpLocks/>
          </p:cNvGrpSpPr>
          <p:nvPr/>
        </p:nvGrpSpPr>
        <p:grpSpPr bwMode="auto">
          <a:xfrm flipV="1">
            <a:off x="4094163" y="4700588"/>
            <a:ext cx="255587" cy="633412"/>
            <a:chOff x="2055" y="2297"/>
            <a:chExt cx="161" cy="399"/>
          </a:xfrm>
        </p:grpSpPr>
        <p:sp>
          <p:nvSpPr>
            <p:cNvPr id="493588" name="Rectangle 20"/>
            <p:cNvSpPr>
              <a:spLocks noChangeArrowheads="1"/>
            </p:cNvSpPr>
            <p:nvPr/>
          </p:nvSpPr>
          <p:spPr bwMode="auto">
            <a:xfrm rot="-5400000">
              <a:off x="1869"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89"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0541" name="Group 22"/>
          <p:cNvGrpSpPr>
            <a:grpSpLocks/>
          </p:cNvGrpSpPr>
          <p:nvPr/>
        </p:nvGrpSpPr>
        <p:grpSpPr bwMode="auto">
          <a:xfrm>
            <a:off x="7126288" y="4046538"/>
            <a:ext cx="255587" cy="630237"/>
            <a:chOff x="3561" y="2643"/>
            <a:chExt cx="161" cy="397"/>
          </a:xfrm>
        </p:grpSpPr>
        <p:sp>
          <p:nvSpPr>
            <p:cNvPr id="493591"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92"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0542" name="Group 25"/>
          <p:cNvGrpSpPr>
            <a:grpSpLocks/>
          </p:cNvGrpSpPr>
          <p:nvPr/>
        </p:nvGrpSpPr>
        <p:grpSpPr bwMode="auto">
          <a:xfrm>
            <a:off x="5757863" y="4268788"/>
            <a:ext cx="255587" cy="379412"/>
            <a:chOff x="2315" y="2599"/>
            <a:chExt cx="161" cy="239"/>
          </a:xfrm>
        </p:grpSpPr>
        <p:sp>
          <p:nvSpPr>
            <p:cNvPr id="493594" name="Rectangle 26"/>
            <p:cNvSpPr>
              <a:spLocks noChangeArrowheads="1"/>
            </p:cNvSpPr>
            <p:nvPr/>
          </p:nvSpPr>
          <p:spPr bwMode="auto">
            <a:xfrm rot="-5400000">
              <a:off x="2209" y="2706"/>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95"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0543" name="Group 28"/>
          <p:cNvGrpSpPr>
            <a:grpSpLocks/>
          </p:cNvGrpSpPr>
          <p:nvPr/>
        </p:nvGrpSpPr>
        <p:grpSpPr bwMode="auto">
          <a:xfrm>
            <a:off x="5221288" y="3830638"/>
            <a:ext cx="255587" cy="820737"/>
            <a:chOff x="2459" y="2251"/>
            <a:chExt cx="161" cy="517"/>
          </a:xfrm>
        </p:grpSpPr>
        <p:sp>
          <p:nvSpPr>
            <p:cNvPr id="493597"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598"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sp>
        <p:nvSpPr>
          <p:cNvPr id="493599" name="Rectangle 31"/>
          <p:cNvSpPr>
            <a:spLocks noChangeArrowheads="1"/>
          </p:cNvSpPr>
          <p:nvPr/>
        </p:nvSpPr>
        <p:spPr bwMode="auto">
          <a:xfrm flipV="1">
            <a:off x="2613025" y="4646613"/>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50545" name="Text Box 32"/>
          <p:cNvSpPr txBox="1">
            <a:spLocks noChangeArrowheads="1"/>
          </p:cNvSpPr>
          <p:nvPr/>
        </p:nvSpPr>
        <p:spPr bwMode="auto">
          <a:xfrm>
            <a:off x="4416425" y="5384800"/>
            <a:ext cx="692150" cy="336550"/>
          </a:xfrm>
          <a:prstGeom prst="rect">
            <a:avLst/>
          </a:prstGeom>
          <a:noFill/>
          <a:ln w="9525">
            <a:noFill/>
            <a:miter lim="800000"/>
            <a:headEnd/>
            <a:tailEnd/>
          </a:ln>
        </p:spPr>
        <p:txBody>
          <a:bodyPr wrap="none">
            <a:spAutoFit/>
          </a:bodyPr>
          <a:lstStyle/>
          <a:p>
            <a:pPr algn="l"/>
            <a:r>
              <a:rPr lang="en-US" altLang="zh-TW" sz="1600">
                <a:latin typeface="Arial" pitchFamily="34" charset="0"/>
                <a:ea typeface="PMingLiU" pitchFamily="18" charset="-120"/>
              </a:rPr>
              <a:t>home</a:t>
            </a:r>
          </a:p>
        </p:txBody>
      </p:sp>
      <p:pic>
        <p:nvPicPr>
          <p:cNvPr id="150546" name="Picture 33" descr="building2"/>
          <p:cNvPicPr>
            <a:picLocks noChangeAspect="1" noChangeArrowheads="1"/>
          </p:cNvPicPr>
          <p:nvPr/>
        </p:nvPicPr>
        <p:blipFill>
          <a:blip r:embed="rId4" cstate="print"/>
          <a:srcRect/>
          <a:stretch>
            <a:fillRect/>
          </a:stretch>
        </p:blipFill>
        <p:spPr bwMode="auto">
          <a:xfrm>
            <a:off x="1127125" y="4156075"/>
            <a:ext cx="1504950" cy="782638"/>
          </a:xfrm>
          <a:prstGeom prst="rect">
            <a:avLst/>
          </a:prstGeom>
          <a:noFill/>
          <a:ln w="9525">
            <a:noFill/>
            <a:miter lim="800000"/>
            <a:headEnd/>
            <a:tailEnd/>
          </a:ln>
        </p:spPr>
      </p:pic>
      <p:sp>
        <p:nvSpPr>
          <p:cNvPr id="150547" name="Text Box 34"/>
          <p:cNvSpPr txBox="1">
            <a:spLocks noChangeArrowheads="1"/>
          </p:cNvSpPr>
          <p:nvPr/>
        </p:nvSpPr>
        <p:spPr bwMode="auto">
          <a:xfrm>
            <a:off x="1127125" y="4940300"/>
            <a:ext cx="1514475" cy="336550"/>
          </a:xfrm>
          <a:prstGeom prst="rect">
            <a:avLst/>
          </a:prstGeom>
          <a:noFill/>
          <a:ln w="9525">
            <a:noFill/>
            <a:miter lim="800000"/>
            <a:headEnd/>
            <a:tailEnd/>
          </a:ln>
        </p:spPr>
        <p:txBody>
          <a:bodyPr wrap="none">
            <a:spAutoFit/>
          </a:bodyPr>
          <a:lstStyle/>
          <a:p>
            <a:pPr algn="l"/>
            <a:r>
              <a:rPr lang="en-US" altLang="zh-TW" sz="1600" dirty="0">
                <a:latin typeface="Arial" pitchFamily="34" charset="0"/>
                <a:ea typeface="PMingLiU" pitchFamily="18" charset="-120"/>
              </a:rPr>
              <a:t>cable headend</a:t>
            </a:r>
          </a:p>
        </p:txBody>
      </p:sp>
      <p:sp>
        <p:nvSpPr>
          <p:cNvPr id="150548" name="Text Box 35"/>
          <p:cNvSpPr txBox="1">
            <a:spLocks noChangeArrowheads="1"/>
          </p:cNvSpPr>
          <p:nvPr/>
        </p:nvSpPr>
        <p:spPr bwMode="auto">
          <a:xfrm>
            <a:off x="2257425" y="5511800"/>
            <a:ext cx="1706563" cy="581025"/>
          </a:xfrm>
          <a:prstGeom prst="rect">
            <a:avLst/>
          </a:prstGeom>
          <a:noFill/>
          <a:ln w="9525">
            <a:noFill/>
            <a:miter lim="800000"/>
            <a:headEnd/>
            <a:tailEnd/>
          </a:ln>
        </p:spPr>
        <p:txBody>
          <a:bodyPr wrap="none">
            <a:spAutoFit/>
          </a:bodyPr>
          <a:lstStyle/>
          <a:p>
            <a:r>
              <a:rPr lang="en-US" altLang="zh-TW" sz="1600">
                <a:latin typeface="Arial" pitchFamily="34" charset="0"/>
                <a:ea typeface="PMingLiU" pitchFamily="18" charset="-120"/>
              </a:rPr>
              <a:t>cable distribution</a:t>
            </a:r>
          </a:p>
          <a:p>
            <a:r>
              <a:rPr lang="en-US" altLang="zh-TW" sz="1600">
                <a:latin typeface="Arial" pitchFamily="34" charset="0"/>
                <a:ea typeface="PMingLiU" pitchFamily="18" charset="-120"/>
              </a:rPr>
              <a:t>network</a:t>
            </a:r>
          </a:p>
        </p:txBody>
      </p:sp>
      <p:sp>
        <p:nvSpPr>
          <p:cNvPr id="150549" name="Line 36"/>
          <p:cNvSpPr>
            <a:spLocks noChangeShapeType="1"/>
          </p:cNvSpPr>
          <p:nvPr/>
        </p:nvSpPr>
        <p:spPr bwMode="auto">
          <a:xfrm flipV="1">
            <a:off x="3124200" y="4740275"/>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304800" y="1320800"/>
            <a:ext cx="2552700" cy="2873375"/>
            <a:chOff x="192" y="958"/>
            <a:chExt cx="1608" cy="1810"/>
          </a:xfrm>
        </p:grpSpPr>
        <p:sp>
          <p:nvSpPr>
            <p:cNvPr id="150552" name="Freeform 38"/>
            <p:cNvSpPr>
              <a:spLocks/>
            </p:cNvSpPr>
            <p:nvPr/>
          </p:nvSpPr>
          <p:spPr bwMode="auto">
            <a:xfrm>
              <a:off x="336" y="1856"/>
              <a:ext cx="1432" cy="912"/>
            </a:xfrm>
            <a:custGeom>
              <a:avLst/>
              <a:gdLst>
                <a:gd name="T0" fmla="*/ 544 w 1432"/>
                <a:gd name="T1" fmla="*/ 912 h 912"/>
                <a:gd name="T2" fmla="*/ 0 w 1432"/>
                <a:gd name="T3" fmla="*/ 224 h 912"/>
                <a:gd name="T4" fmla="*/ 288 w 1432"/>
                <a:gd name="T5" fmla="*/ 400 h 912"/>
                <a:gd name="T6" fmla="*/ 672 w 1432"/>
                <a:gd name="T7" fmla="*/ 512 h 912"/>
                <a:gd name="T8" fmla="*/ 960 w 1432"/>
                <a:gd name="T9" fmla="*/ 464 h 912"/>
                <a:gd name="T10" fmla="*/ 1176 w 1432"/>
                <a:gd name="T11" fmla="*/ 336 h 912"/>
                <a:gd name="T12" fmla="*/ 1432 w 1432"/>
                <a:gd name="T13" fmla="*/ 0 h 912"/>
                <a:gd name="T14" fmla="*/ 1016 w 1432"/>
                <a:gd name="T15" fmla="*/ 896 h 912"/>
                <a:gd name="T16" fmla="*/ 544 w 1432"/>
                <a:gd name="T17" fmla="*/ 912 h 9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32"/>
                <a:gd name="T28" fmla="*/ 0 h 912"/>
                <a:gd name="T29" fmla="*/ 1432 w 1432"/>
                <a:gd name="T30" fmla="*/ 912 h 9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32" h="912">
                  <a:moveTo>
                    <a:pt x="544" y="912"/>
                  </a:moveTo>
                  <a:lnTo>
                    <a:pt x="0" y="224"/>
                  </a:lnTo>
                  <a:lnTo>
                    <a:pt x="288" y="400"/>
                  </a:lnTo>
                  <a:lnTo>
                    <a:pt x="672" y="512"/>
                  </a:lnTo>
                  <a:lnTo>
                    <a:pt x="960" y="464"/>
                  </a:lnTo>
                  <a:lnTo>
                    <a:pt x="1176" y="336"/>
                  </a:lnTo>
                  <a:lnTo>
                    <a:pt x="1432" y="0"/>
                  </a:lnTo>
                  <a:lnTo>
                    <a:pt x="1016" y="896"/>
                  </a:lnTo>
                  <a:lnTo>
                    <a:pt x="544" y="912"/>
                  </a:lnTo>
                  <a:close/>
                </a:path>
              </a:pathLst>
            </a:custGeom>
            <a:gradFill rotWithShape="1">
              <a:gsLst>
                <a:gs pos="0">
                  <a:schemeClr val="tx1"/>
                </a:gs>
                <a:gs pos="100000">
                  <a:schemeClr val="bg1"/>
                </a:gs>
              </a:gsLst>
              <a:lin ang="5400000" scaled="1"/>
            </a:gradFill>
            <a:ln w="3175" cmpd="sng">
              <a:noFill/>
              <a:round/>
              <a:headEnd/>
              <a:tailEnd/>
            </a:ln>
          </p:spPr>
          <p:txBody>
            <a:bodyPr/>
            <a:lstStyle/>
            <a:p>
              <a:endParaRPr lang="zh-CN" altLang="en-US"/>
            </a:p>
          </p:txBody>
        </p:sp>
        <p:sp>
          <p:nvSpPr>
            <p:cNvPr id="150553" name="Oval 39"/>
            <p:cNvSpPr>
              <a:spLocks noChangeArrowheads="1"/>
            </p:cNvSpPr>
            <p:nvPr/>
          </p:nvSpPr>
          <p:spPr bwMode="auto">
            <a:xfrm>
              <a:off x="192" y="968"/>
              <a:ext cx="1608" cy="1392"/>
            </a:xfrm>
            <a:prstGeom prst="ellipse">
              <a:avLst/>
            </a:prstGeom>
            <a:solidFill>
              <a:schemeClr val="bg1"/>
            </a:solidFill>
            <a:ln w="9525">
              <a:solidFill>
                <a:schemeClr val="tx1"/>
              </a:solidFill>
              <a:round/>
              <a:headEnd/>
              <a:tailEnd/>
            </a:ln>
          </p:spPr>
          <p:txBody>
            <a:bodyPr wrap="none" anchor="ctr"/>
            <a:lstStyle/>
            <a:p>
              <a:endParaRPr lang="zh-CN" altLang="en-US"/>
            </a:p>
          </p:txBody>
        </p:sp>
        <p:grpSp>
          <p:nvGrpSpPr>
            <p:cNvPr id="150554" name="Group 40"/>
            <p:cNvGrpSpPr>
              <a:grpSpLocks/>
            </p:cNvGrpSpPr>
            <p:nvPr/>
          </p:nvGrpSpPr>
          <p:grpSpPr bwMode="auto">
            <a:xfrm>
              <a:off x="399" y="958"/>
              <a:ext cx="1215" cy="1341"/>
              <a:chOff x="351" y="918"/>
              <a:chExt cx="1215" cy="1341"/>
            </a:xfrm>
          </p:grpSpPr>
          <p:sp>
            <p:nvSpPr>
              <p:cNvPr id="493609" name="Rectangle 41"/>
              <p:cNvSpPr>
                <a:spLocks noChangeArrowheads="1"/>
              </p:cNvSpPr>
              <p:nvPr/>
            </p:nvSpPr>
            <p:spPr bwMode="auto">
              <a:xfrm rot="5400000" flipH="1">
                <a:off x="714" y="1845"/>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610" name="Rectangle 42"/>
              <p:cNvSpPr>
                <a:spLocks noChangeArrowheads="1"/>
              </p:cNvSpPr>
              <p:nvPr/>
            </p:nvSpPr>
            <p:spPr bwMode="auto">
              <a:xfrm rot="5400000" flipH="1">
                <a:off x="538" y="1541"/>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3611" name="Rectangle 43"/>
              <p:cNvSpPr>
                <a:spLocks noChangeArrowheads="1"/>
              </p:cNvSpPr>
              <p:nvPr/>
            </p:nvSpPr>
            <p:spPr bwMode="auto">
              <a:xfrm rot="5400000" flipH="1">
                <a:off x="1074" y="1533"/>
                <a:ext cx="31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pic>
            <p:nvPicPr>
              <p:cNvPr id="150558" name="Picture 44" descr="pedge_6600"/>
              <p:cNvPicPr>
                <a:picLocks noChangeAspect="1" noChangeArrowheads="1"/>
              </p:cNvPicPr>
              <p:nvPr/>
            </p:nvPicPr>
            <p:blipFill>
              <a:blip r:embed="rId5" cstate="print"/>
              <a:srcRect/>
              <a:stretch>
                <a:fillRect/>
              </a:stretch>
            </p:blipFill>
            <p:spPr bwMode="auto">
              <a:xfrm>
                <a:off x="351" y="1126"/>
                <a:ext cx="461" cy="437"/>
              </a:xfrm>
              <a:prstGeom prst="rect">
                <a:avLst/>
              </a:prstGeom>
              <a:noFill/>
              <a:ln w="9525">
                <a:noFill/>
                <a:miter lim="800000"/>
                <a:headEnd/>
                <a:tailEnd/>
              </a:ln>
            </p:spPr>
          </p:pic>
          <p:pic>
            <p:nvPicPr>
              <p:cNvPr id="150559" name="Picture 45" descr="pedge_6600"/>
              <p:cNvPicPr>
                <a:picLocks noChangeAspect="1" noChangeArrowheads="1"/>
              </p:cNvPicPr>
              <p:nvPr/>
            </p:nvPicPr>
            <p:blipFill>
              <a:blip r:embed="rId5" cstate="print"/>
              <a:srcRect/>
              <a:stretch>
                <a:fillRect/>
              </a:stretch>
            </p:blipFill>
            <p:spPr bwMode="auto">
              <a:xfrm>
                <a:off x="1055" y="1150"/>
                <a:ext cx="461" cy="437"/>
              </a:xfrm>
              <a:prstGeom prst="rect">
                <a:avLst/>
              </a:prstGeom>
              <a:noFill/>
              <a:ln w="9525">
                <a:noFill/>
                <a:miter lim="800000"/>
                <a:headEnd/>
                <a:tailEnd/>
              </a:ln>
            </p:spPr>
          </p:pic>
          <p:pic>
            <p:nvPicPr>
              <p:cNvPr id="150560" name="Picture 46" descr="pedge_6600"/>
              <p:cNvPicPr>
                <a:picLocks noChangeAspect="1" noChangeArrowheads="1"/>
              </p:cNvPicPr>
              <p:nvPr/>
            </p:nvPicPr>
            <p:blipFill>
              <a:blip r:embed="rId5" cstate="print"/>
              <a:srcRect/>
              <a:stretch>
                <a:fillRect/>
              </a:stretch>
            </p:blipFill>
            <p:spPr bwMode="auto">
              <a:xfrm>
                <a:off x="591" y="1822"/>
                <a:ext cx="461" cy="437"/>
              </a:xfrm>
              <a:prstGeom prst="rect">
                <a:avLst/>
              </a:prstGeom>
              <a:noFill/>
              <a:ln w="9525">
                <a:noFill/>
                <a:miter lim="800000"/>
                <a:headEnd/>
                <a:tailEnd/>
              </a:ln>
            </p:spPr>
          </p:pic>
          <p:sp>
            <p:nvSpPr>
              <p:cNvPr id="493615" name="Rectangle 47"/>
              <p:cNvSpPr>
                <a:spLocks noChangeArrowheads="1"/>
              </p:cNvSpPr>
              <p:nvPr/>
            </p:nvSpPr>
            <p:spPr bwMode="auto">
              <a:xfrm flipV="1">
                <a:off x="454" y="1685"/>
                <a:ext cx="1112" cy="27"/>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50562" name="Text Box 48"/>
              <p:cNvSpPr txBox="1">
                <a:spLocks noChangeArrowheads="1"/>
              </p:cNvSpPr>
              <p:nvPr/>
            </p:nvSpPr>
            <p:spPr bwMode="auto">
              <a:xfrm>
                <a:off x="710" y="918"/>
                <a:ext cx="622" cy="212"/>
              </a:xfrm>
              <a:prstGeom prst="rect">
                <a:avLst/>
              </a:prstGeom>
              <a:noFill/>
              <a:ln w="9525">
                <a:noFill/>
                <a:miter lim="800000"/>
                <a:headEnd/>
                <a:tailEnd/>
              </a:ln>
            </p:spPr>
            <p:txBody>
              <a:bodyPr wrap="none">
                <a:spAutoFit/>
              </a:bodyPr>
              <a:lstStyle/>
              <a:p>
                <a:pPr algn="l"/>
                <a:r>
                  <a:rPr lang="en-US" altLang="zh-TW" sz="1600">
                    <a:latin typeface="Arial" pitchFamily="34" charset="0"/>
                    <a:ea typeface="PMingLiU" pitchFamily="18" charset="-120"/>
                  </a:rPr>
                  <a:t>server(s)</a:t>
                </a:r>
              </a:p>
            </p:txBody>
          </p:sp>
        </p:grpSp>
      </p:grpSp>
      <p:sp>
        <p:nvSpPr>
          <p:cNvPr id="150551" name="Rectangle 49"/>
          <p:cNvSpPr>
            <a:spLocks noGrp="1" noChangeArrowheads="1"/>
          </p:cNvSpPr>
          <p:nvPr>
            <p:ph type="title"/>
          </p:nvPr>
        </p:nvSpPr>
        <p:spPr/>
        <p:txBody>
          <a:bodyPr/>
          <a:lstStyle/>
          <a:p>
            <a:pPr eaLnBrk="1" hangingPunct="1"/>
            <a:r>
              <a:rPr lang="en-US" altLang="zh-TW" dirty="0">
                <a:ea typeface="PMingLiU" pitchFamily="18" charset="-120"/>
              </a:rPr>
              <a:t>Cable Network Architecture: Overview</a:t>
            </a:r>
            <a:endParaRPr lang="en-US" altLang="zh-CN" dirty="0">
              <a:ea typeface="PMingLiU" pitchFamily="18"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1490" name="Rectangle 2"/>
          <p:cNvSpPr>
            <a:spLocks noGrp="1" noChangeArrowheads="1"/>
          </p:cNvSpPr>
          <p:nvPr>
            <p:ph type="title"/>
          </p:nvPr>
        </p:nvSpPr>
        <p:spPr/>
        <p:txBody>
          <a:bodyPr/>
          <a:lstStyle/>
          <a:p>
            <a:r>
              <a:rPr lang="en-US" altLang="zh-CN" kern="1200" dirty="0">
                <a:ea typeface="宋体" pitchFamily="2" charset="-122"/>
              </a:rPr>
              <a:t>Fourier transformation</a:t>
            </a:r>
            <a:endParaRPr lang="zh-CN" altLang="en-US" baseline="30000" dirty="0">
              <a:solidFill>
                <a:schemeClr val="hlink"/>
              </a:solidFill>
            </a:endParaRPr>
          </a:p>
        </p:txBody>
      </p:sp>
      <p:graphicFrame>
        <p:nvGraphicFramePr>
          <p:cNvPr id="1471491" name="Object 3"/>
          <p:cNvGraphicFramePr>
            <a:graphicFrameLocks noGrp="1" noChangeAspect="1"/>
          </p:cNvGraphicFramePr>
          <p:nvPr>
            <p:ph idx="1"/>
            <p:extLst>
              <p:ext uri="{D42A27DB-BD31-4B8C-83A1-F6EECF244321}">
                <p14:modId xmlns="" xmlns:p14="http://schemas.microsoft.com/office/powerpoint/2010/main" val="1066329083"/>
              </p:ext>
            </p:extLst>
          </p:nvPr>
        </p:nvGraphicFramePr>
        <p:xfrm>
          <a:off x="467544" y="1066800"/>
          <a:ext cx="8247860" cy="5050221"/>
        </p:xfrm>
        <a:graphic>
          <a:graphicData uri="http://schemas.openxmlformats.org/presentationml/2006/ole">
            <p:oleObj spid="_x0000_s8310" name="Equation" r:id="rId4" imgW="156362400" imgH="81686400" progId="">
              <p:embed/>
            </p:oleObj>
          </a:graphicData>
        </a:graphic>
      </p:graphicFrame>
      <p:cxnSp>
        <p:nvCxnSpPr>
          <p:cNvPr id="3" name="直接连接符 2"/>
          <p:cNvCxnSpPr/>
          <p:nvPr/>
        </p:nvCxnSpPr>
        <p:spPr bwMode="auto">
          <a:xfrm>
            <a:off x="755576" y="2132856"/>
            <a:ext cx="792088" cy="0"/>
          </a:xfrm>
          <a:prstGeom prst="line">
            <a:avLst/>
          </a:prstGeom>
          <a:gradFill rotWithShape="0">
            <a:gsLst>
              <a:gs pos="0">
                <a:srgbClr val="99CCFF">
                  <a:gamma/>
                  <a:shade val="46275"/>
                  <a:invGamma/>
                </a:srgbClr>
              </a:gs>
              <a:gs pos="100000">
                <a:srgbClr val="99CCFF"/>
              </a:gs>
            </a:gsLst>
            <a:lin ang="0" scaled="1"/>
          </a:gradFill>
          <a:ln w="19050" cap="flat" cmpd="sng" algn="ctr">
            <a:solidFill>
              <a:srgbClr val="FF0000"/>
            </a:solidFill>
            <a:prstDash val="solid"/>
            <a:round/>
            <a:headEnd type="none" w="med" len="med"/>
            <a:tailEnd type="none" w="med" len="med"/>
          </a:ln>
          <a:effectLst/>
        </p:spPr>
      </p:cxnSp>
      <p:sp>
        <p:nvSpPr>
          <p:cNvPr id="8" name="矩形 7"/>
          <p:cNvSpPr/>
          <p:nvPr/>
        </p:nvSpPr>
        <p:spPr bwMode="auto">
          <a:xfrm>
            <a:off x="357158" y="4929198"/>
            <a:ext cx="3357586" cy="128588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ahoma" pitchFamily="34" charset="0"/>
              <a:ea typeface="宋体" pitchFamily="2" charset="-122"/>
            </a:endParaRPr>
          </a:p>
        </p:txBody>
      </p:sp>
      <p:graphicFrame>
        <p:nvGraphicFramePr>
          <p:cNvPr id="5" name="对象 4"/>
          <p:cNvGraphicFramePr>
            <a:graphicFrameLocks noChangeAspect="1"/>
          </p:cNvGraphicFramePr>
          <p:nvPr/>
        </p:nvGraphicFramePr>
        <p:xfrm>
          <a:off x="357158" y="5072074"/>
          <a:ext cx="3214710" cy="1121729"/>
        </p:xfrm>
        <a:graphic>
          <a:graphicData uri="http://schemas.openxmlformats.org/presentationml/2006/ole">
            <p:oleObj spid="_x0000_s8311" name="Equation" r:id="rId5" imgW="42976800" imgH="19507200" progId="Equation.DSMT4">
              <p:embed/>
            </p:oleObj>
          </a:graphicData>
        </a:graphic>
      </p:graphicFrame>
    </p:spTree>
    <p:extLst>
      <p:ext uri="{BB962C8B-B14F-4D97-AF65-F5344CB8AC3E}">
        <p14:creationId xmlns="" xmlns:p14="http://schemas.microsoft.com/office/powerpoint/2010/main" val="300382322"/>
      </p:ext>
    </p:extLst>
  </p:cSld>
  <p:clrMapOvr>
    <a:masterClrMapping/>
  </p:clrMapOvr>
  <p:transition/>
</p:sld>
</file>

<file path=ppt/slides/slide2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1554" name="Picture 3" descr="house_small"/>
          <p:cNvPicPr>
            <a:picLocks noChangeAspect="1" noChangeArrowheads="1"/>
          </p:cNvPicPr>
          <p:nvPr/>
        </p:nvPicPr>
        <p:blipFill>
          <a:blip r:embed="rId2" cstate="print"/>
          <a:srcRect/>
          <a:stretch>
            <a:fillRect/>
          </a:stretch>
        </p:blipFill>
        <p:spPr bwMode="auto">
          <a:xfrm>
            <a:off x="5416550" y="3927475"/>
            <a:ext cx="1019175" cy="279400"/>
          </a:xfrm>
          <a:prstGeom prst="rect">
            <a:avLst/>
          </a:prstGeom>
          <a:noFill/>
          <a:ln w="9525">
            <a:noFill/>
            <a:miter lim="800000"/>
            <a:headEnd/>
            <a:tailEnd/>
          </a:ln>
        </p:spPr>
      </p:pic>
      <p:pic>
        <p:nvPicPr>
          <p:cNvPr id="151555" name="Picture 4" descr="house_small"/>
          <p:cNvPicPr>
            <a:picLocks noChangeAspect="1" noChangeArrowheads="1"/>
          </p:cNvPicPr>
          <p:nvPr/>
        </p:nvPicPr>
        <p:blipFill>
          <a:blip r:embed="rId2" cstate="print"/>
          <a:srcRect/>
          <a:stretch>
            <a:fillRect/>
          </a:stretch>
        </p:blipFill>
        <p:spPr bwMode="auto">
          <a:xfrm>
            <a:off x="5916613" y="4362450"/>
            <a:ext cx="1019175" cy="279400"/>
          </a:xfrm>
          <a:prstGeom prst="rect">
            <a:avLst/>
          </a:prstGeom>
          <a:noFill/>
          <a:ln w="9525">
            <a:noFill/>
            <a:miter lim="800000"/>
            <a:headEnd/>
            <a:tailEnd/>
          </a:ln>
        </p:spPr>
      </p:pic>
      <p:pic>
        <p:nvPicPr>
          <p:cNvPr id="151556" name="Picture 5" descr="house_small"/>
          <p:cNvPicPr>
            <a:picLocks noChangeAspect="1" noChangeArrowheads="1"/>
          </p:cNvPicPr>
          <p:nvPr/>
        </p:nvPicPr>
        <p:blipFill>
          <a:blip r:embed="rId3" cstate="print"/>
          <a:srcRect/>
          <a:stretch>
            <a:fillRect/>
          </a:stretch>
        </p:blipFill>
        <p:spPr bwMode="auto">
          <a:xfrm>
            <a:off x="4097338" y="4117975"/>
            <a:ext cx="1000125" cy="274638"/>
          </a:xfrm>
          <a:prstGeom prst="rect">
            <a:avLst/>
          </a:prstGeom>
          <a:noFill/>
          <a:ln w="9525">
            <a:noFill/>
            <a:miter lim="800000"/>
            <a:headEnd/>
            <a:tailEnd/>
          </a:ln>
        </p:spPr>
      </p:pic>
      <p:grpSp>
        <p:nvGrpSpPr>
          <p:cNvPr id="151557" name="Group 6"/>
          <p:cNvGrpSpPr>
            <a:grpSpLocks/>
          </p:cNvGrpSpPr>
          <p:nvPr/>
        </p:nvGrpSpPr>
        <p:grpSpPr bwMode="auto">
          <a:xfrm>
            <a:off x="3916363" y="4281488"/>
            <a:ext cx="255587" cy="633412"/>
            <a:chOff x="2055" y="2297"/>
            <a:chExt cx="161" cy="399"/>
          </a:xfrm>
        </p:grpSpPr>
        <p:sp>
          <p:nvSpPr>
            <p:cNvPr id="494599" name="Rectangle 7"/>
            <p:cNvSpPr>
              <a:spLocks noChangeArrowheads="1"/>
            </p:cNvSpPr>
            <p:nvPr/>
          </p:nvSpPr>
          <p:spPr bwMode="auto">
            <a:xfrm rot="-5400000">
              <a:off x="1869" y="2484"/>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00" name="Rectangle 8"/>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pic>
        <p:nvPicPr>
          <p:cNvPr id="151558" name="Picture 9" descr="house_small"/>
          <p:cNvPicPr>
            <a:picLocks noChangeAspect="1" noChangeArrowheads="1"/>
          </p:cNvPicPr>
          <p:nvPr/>
        </p:nvPicPr>
        <p:blipFill>
          <a:blip r:embed="rId3" cstate="print"/>
          <a:srcRect/>
          <a:stretch>
            <a:fillRect/>
          </a:stretch>
        </p:blipFill>
        <p:spPr bwMode="auto">
          <a:xfrm>
            <a:off x="7323138" y="4130675"/>
            <a:ext cx="1000125" cy="274638"/>
          </a:xfrm>
          <a:prstGeom prst="rect">
            <a:avLst/>
          </a:prstGeom>
          <a:noFill/>
          <a:ln w="9525">
            <a:noFill/>
            <a:miter lim="800000"/>
            <a:headEnd/>
            <a:tailEnd/>
          </a:ln>
        </p:spPr>
      </p:pic>
      <p:pic>
        <p:nvPicPr>
          <p:cNvPr id="151559" name="Picture 10" descr="house_small"/>
          <p:cNvPicPr>
            <a:picLocks noChangeAspect="1" noChangeArrowheads="1"/>
          </p:cNvPicPr>
          <p:nvPr/>
        </p:nvPicPr>
        <p:blipFill>
          <a:blip r:embed="rId3" cstate="print"/>
          <a:srcRect/>
          <a:stretch>
            <a:fillRect/>
          </a:stretch>
        </p:blipFill>
        <p:spPr bwMode="auto">
          <a:xfrm>
            <a:off x="4262438" y="5387975"/>
            <a:ext cx="1000125" cy="274638"/>
          </a:xfrm>
          <a:prstGeom prst="rect">
            <a:avLst/>
          </a:prstGeom>
          <a:noFill/>
          <a:ln w="9525">
            <a:noFill/>
            <a:miter lim="800000"/>
            <a:headEnd/>
            <a:tailEnd/>
          </a:ln>
        </p:spPr>
      </p:pic>
      <p:pic>
        <p:nvPicPr>
          <p:cNvPr id="151560" name="Picture 11" descr="house_small"/>
          <p:cNvPicPr>
            <a:picLocks noChangeAspect="1" noChangeArrowheads="1"/>
          </p:cNvPicPr>
          <p:nvPr/>
        </p:nvPicPr>
        <p:blipFill>
          <a:blip r:embed="rId2" cstate="print"/>
          <a:srcRect/>
          <a:stretch>
            <a:fillRect/>
          </a:stretch>
        </p:blipFill>
        <p:spPr bwMode="auto">
          <a:xfrm>
            <a:off x="5738813" y="5124450"/>
            <a:ext cx="1019175" cy="279400"/>
          </a:xfrm>
          <a:prstGeom prst="rect">
            <a:avLst/>
          </a:prstGeom>
          <a:noFill/>
          <a:ln w="9525">
            <a:noFill/>
            <a:miter lim="800000"/>
            <a:headEnd/>
            <a:tailEnd/>
          </a:ln>
        </p:spPr>
      </p:pic>
      <p:pic>
        <p:nvPicPr>
          <p:cNvPr id="151561" name="Picture 12" descr="house_small"/>
          <p:cNvPicPr>
            <a:picLocks noChangeAspect="1" noChangeArrowheads="1"/>
          </p:cNvPicPr>
          <p:nvPr/>
        </p:nvPicPr>
        <p:blipFill>
          <a:blip r:embed="rId3" cstate="print"/>
          <a:srcRect/>
          <a:stretch>
            <a:fillRect/>
          </a:stretch>
        </p:blipFill>
        <p:spPr bwMode="auto">
          <a:xfrm>
            <a:off x="6954838" y="5578475"/>
            <a:ext cx="1000125" cy="274638"/>
          </a:xfrm>
          <a:prstGeom prst="rect">
            <a:avLst/>
          </a:prstGeom>
          <a:noFill/>
          <a:ln w="9525">
            <a:noFill/>
            <a:miter lim="800000"/>
            <a:headEnd/>
            <a:tailEnd/>
          </a:ln>
        </p:spPr>
      </p:pic>
      <p:grpSp>
        <p:nvGrpSpPr>
          <p:cNvPr id="151562" name="Group 13"/>
          <p:cNvGrpSpPr>
            <a:grpSpLocks/>
          </p:cNvGrpSpPr>
          <p:nvPr/>
        </p:nvGrpSpPr>
        <p:grpSpPr bwMode="auto">
          <a:xfrm flipV="1">
            <a:off x="6770688" y="4960938"/>
            <a:ext cx="255587" cy="820737"/>
            <a:chOff x="2459" y="2251"/>
            <a:chExt cx="161" cy="517"/>
          </a:xfrm>
        </p:grpSpPr>
        <p:sp>
          <p:nvSpPr>
            <p:cNvPr id="494606" name="Rectangle 14"/>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07" name="Rectangle 15"/>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1563" name="Group 16"/>
          <p:cNvGrpSpPr>
            <a:grpSpLocks/>
          </p:cNvGrpSpPr>
          <p:nvPr/>
        </p:nvGrpSpPr>
        <p:grpSpPr bwMode="auto">
          <a:xfrm flipV="1">
            <a:off x="5529263" y="4941888"/>
            <a:ext cx="255587" cy="379412"/>
            <a:chOff x="2315" y="2599"/>
            <a:chExt cx="161" cy="239"/>
          </a:xfrm>
        </p:grpSpPr>
        <p:sp>
          <p:nvSpPr>
            <p:cNvPr id="494609" name="Rectangle 17"/>
            <p:cNvSpPr>
              <a:spLocks noChangeArrowheads="1"/>
            </p:cNvSpPr>
            <p:nvPr/>
          </p:nvSpPr>
          <p:spPr bwMode="auto">
            <a:xfrm rot="-5400000">
              <a:off x="2209" y="2705"/>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10" name="Rectangle 18"/>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1564" name="Group 19"/>
          <p:cNvGrpSpPr>
            <a:grpSpLocks/>
          </p:cNvGrpSpPr>
          <p:nvPr/>
        </p:nvGrpSpPr>
        <p:grpSpPr bwMode="auto">
          <a:xfrm flipV="1">
            <a:off x="4094163" y="4954588"/>
            <a:ext cx="255587" cy="633412"/>
            <a:chOff x="2055" y="2297"/>
            <a:chExt cx="161" cy="399"/>
          </a:xfrm>
        </p:grpSpPr>
        <p:sp>
          <p:nvSpPr>
            <p:cNvPr id="494612" name="Rectangle 20"/>
            <p:cNvSpPr>
              <a:spLocks noChangeArrowheads="1"/>
            </p:cNvSpPr>
            <p:nvPr/>
          </p:nvSpPr>
          <p:spPr bwMode="auto">
            <a:xfrm rot="-5400000">
              <a:off x="1869" y="2483"/>
              <a:ext cx="39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13" name="Rectangle 21"/>
            <p:cNvSpPr>
              <a:spLocks noChangeArrowheads="1"/>
            </p:cNvSpPr>
            <p:nvPr/>
          </p:nvSpPr>
          <p:spPr bwMode="auto">
            <a:xfrm>
              <a:off x="2056" y="2297"/>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1565" name="Group 22"/>
          <p:cNvGrpSpPr>
            <a:grpSpLocks/>
          </p:cNvGrpSpPr>
          <p:nvPr/>
        </p:nvGrpSpPr>
        <p:grpSpPr bwMode="auto">
          <a:xfrm>
            <a:off x="7126288" y="4300538"/>
            <a:ext cx="255587" cy="630237"/>
            <a:chOff x="3561" y="2643"/>
            <a:chExt cx="161" cy="397"/>
          </a:xfrm>
        </p:grpSpPr>
        <p:sp>
          <p:nvSpPr>
            <p:cNvPr id="494615" name="Rectangle 23"/>
            <p:cNvSpPr>
              <a:spLocks noChangeArrowheads="1"/>
            </p:cNvSpPr>
            <p:nvPr/>
          </p:nvSpPr>
          <p:spPr bwMode="auto">
            <a:xfrm rot="-5400000">
              <a:off x="3376" y="2828"/>
              <a:ext cx="39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16" name="Rectangle 24"/>
            <p:cNvSpPr>
              <a:spLocks noChangeArrowheads="1"/>
            </p:cNvSpPr>
            <p:nvPr/>
          </p:nvSpPr>
          <p:spPr bwMode="auto">
            <a:xfrm>
              <a:off x="3562" y="2643"/>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1566" name="Group 25"/>
          <p:cNvGrpSpPr>
            <a:grpSpLocks/>
          </p:cNvGrpSpPr>
          <p:nvPr/>
        </p:nvGrpSpPr>
        <p:grpSpPr bwMode="auto">
          <a:xfrm>
            <a:off x="5757863" y="4522788"/>
            <a:ext cx="255587" cy="379412"/>
            <a:chOff x="2315" y="2599"/>
            <a:chExt cx="161" cy="239"/>
          </a:xfrm>
        </p:grpSpPr>
        <p:sp>
          <p:nvSpPr>
            <p:cNvPr id="494618" name="Rectangle 26"/>
            <p:cNvSpPr>
              <a:spLocks noChangeArrowheads="1"/>
            </p:cNvSpPr>
            <p:nvPr/>
          </p:nvSpPr>
          <p:spPr bwMode="auto">
            <a:xfrm rot="-5400000">
              <a:off x="2209" y="2706"/>
              <a:ext cx="238"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19" name="Rectangle 27"/>
            <p:cNvSpPr>
              <a:spLocks noChangeArrowheads="1"/>
            </p:cNvSpPr>
            <p:nvPr/>
          </p:nvSpPr>
          <p:spPr bwMode="auto">
            <a:xfrm>
              <a:off x="2316" y="2599"/>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grpSp>
        <p:nvGrpSpPr>
          <p:cNvPr id="151567" name="Group 28"/>
          <p:cNvGrpSpPr>
            <a:grpSpLocks/>
          </p:cNvGrpSpPr>
          <p:nvPr/>
        </p:nvGrpSpPr>
        <p:grpSpPr bwMode="auto">
          <a:xfrm>
            <a:off x="5221288" y="4084638"/>
            <a:ext cx="255587" cy="820737"/>
            <a:chOff x="2459" y="2251"/>
            <a:chExt cx="161" cy="517"/>
          </a:xfrm>
        </p:grpSpPr>
        <p:sp>
          <p:nvSpPr>
            <p:cNvPr id="494621" name="Rectangle 29"/>
            <p:cNvSpPr>
              <a:spLocks noChangeArrowheads="1"/>
            </p:cNvSpPr>
            <p:nvPr/>
          </p:nvSpPr>
          <p:spPr bwMode="auto">
            <a:xfrm rot="-5400000">
              <a:off x="2214" y="2496"/>
              <a:ext cx="516"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sp>
          <p:nvSpPr>
            <p:cNvPr id="494622" name="Rectangle 30"/>
            <p:cNvSpPr>
              <a:spLocks noChangeArrowheads="1"/>
            </p:cNvSpPr>
            <p:nvPr/>
          </p:nvSpPr>
          <p:spPr bwMode="auto">
            <a:xfrm>
              <a:off x="2460" y="2251"/>
              <a:ext cx="160" cy="27"/>
            </a:xfrm>
            <a:prstGeom prst="rect">
              <a:avLst/>
            </a:prstGeom>
            <a:gradFill rotWithShape="1">
              <a:gsLst>
                <a:gs pos="0">
                  <a:schemeClr val="tx1"/>
                </a:gs>
                <a:gs pos="50000">
                  <a:schemeClr val="bg1"/>
                </a:gs>
                <a:gs pos="100000">
                  <a:schemeClr val="tx1"/>
                </a:gs>
              </a:gsLst>
              <a:lin ang="5400000" scaled="1"/>
            </a:gradFill>
            <a:ln w="6350">
              <a:solidFill>
                <a:schemeClr val="tx1"/>
              </a:solidFill>
              <a:miter lim="800000"/>
              <a:headEnd/>
              <a:tailEnd/>
            </a:ln>
            <a:effectLst/>
          </p:spPr>
          <p:txBody>
            <a:bodyPr wrap="none" anchor="ctr"/>
            <a:lstStyle/>
            <a:p>
              <a:pPr>
                <a:defRPr/>
              </a:pPr>
              <a:endParaRPr lang="zh-CN" altLang="en-US"/>
            </a:p>
          </p:txBody>
        </p:sp>
      </p:grpSp>
      <p:sp>
        <p:nvSpPr>
          <p:cNvPr id="494623" name="Rectangle 31"/>
          <p:cNvSpPr>
            <a:spLocks noChangeArrowheads="1"/>
          </p:cNvSpPr>
          <p:nvPr/>
        </p:nvSpPr>
        <p:spPr bwMode="auto">
          <a:xfrm flipV="1">
            <a:off x="2613025" y="4900613"/>
            <a:ext cx="5092700" cy="42862"/>
          </a:xfrm>
          <a:prstGeom prst="rect">
            <a:avLst/>
          </a:prstGeom>
          <a:gradFill rotWithShape="1">
            <a:gsLst>
              <a:gs pos="0">
                <a:schemeClr val="tx1"/>
              </a:gs>
              <a:gs pos="50000">
                <a:schemeClr val="bg1"/>
              </a:gs>
              <a:gs pos="100000">
                <a:schemeClr val="tx1"/>
              </a:gs>
            </a:gsLst>
            <a:lin ang="5400000" scaled="1"/>
          </a:gradFill>
          <a:ln w="9525">
            <a:solidFill>
              <a:schemeClr val="tx1"/>
            </a:solidFill>
            <a:miter lim="800000"/>
            <a:headEnd/>
            <a:tailEnd/>
          </a:ln>
          <a:effectLst/>
        </p:spPr>
        <p:txBody>
          <a:bodyPr wrap="none" anchor="ctr"/>
          <a:lstStyle/>
          <a:p>
            <a:pPr>
              <a:defRPr/>
            </a:pPr>
            <a:endParaRPr lang="zh-CN" altLang="en-US"/>
          </a:p>
        </p:txBody>
      </p:sp>
      <p:sp>
        <p:nvSpPr>
          <p:cNvPr id="151569" name="Text Box 32"/>
          <p:cNvSpPr txBox="1">
            <a:spLocks noChangeArrowheads="1"/>
          </p:cNvSpPr>
          <p:nvPr/>
        </p:nvSpPr>
        <p:spPr bwMode="auto">
          <a:xfrm>
            <a:off x="4416425" y="5638800"/>
            <a:ext cx="692150" cy="336550"/>
          </a:xfrm>
          <a:prstGeom prst="rect">
            <a:avLst/>
          </a:prstGeom>
          <a:noFill/>
          <a:ln w="9525">
            <a:noFill/>
            <a:miter lim="800000"/>
            <a:headEnd/>
            <a:tailEnd/>
          </a:ln>
        </p:spPr>
        <p:txBody>
          <a:bodyPr wrap="none">
            <a:spAutoFit/>
          </a:bodyPr>
          <a:lstStyle/>
          <a:p>
            <a:pPr algn="l"/>
            <a:r>
              <a:rPr lang="en-US" altLang="zh-TW" sz="1600">
                <a:latin typeface="Arial" pitchFamily="34" charset="0"/>
                <a:ea typeface="PMingLiU" pitchFamily="18" charset="-120"/>
              </a:rPr>
              <a:t>home</a:t>
            </a:r>
          </a:p>
        </p:txBody>
      </p:sp>
      <p:pic>
        <p:nvPicPr>
          <p:cNvPr id="151570" name="Picture 33" descr="building2"/>
          <p:cNvPicPr>
            <a:picLocks noChangeAspect="1" noChangeArrowheads="1"/>
          </p:cNvPicPr>
          <p:nvPr/>
        </p:nvPicPr>
        <p:blipFill>
          <a:blip r:embed="rId4" cstate="print"/>
          <a:srcRect/>
          <a:stretch>
            <a:fillRect/>
          </a:stretch>
        </p:blipFill>
        <p:spPr bwMode="auto">
          <a:xfrm>
            <a:off x="1127125" y="4410075"/>
            <a:ext cx="1504950" cy="782638"/>
          </a:xfrm>
          <a:prstGeom prst="rect">
            <a:avLst/>
          </a:prstGeom>
          <a:noFill/>
          <a:ln w="9525">
            <a:noFill/>
            <a:miter lim="800000"/>
            <a:headEnd/>
            <a:tailEnd/>
          </a:ln>
        </p:spPr>
      </p:pic>
      <p:sp>
        <p:nvSpPr>
          <p:cNvPr id="151571" name="Text Box 34"/>
          <p:cNvSpPr txBox="1">
            <a:spLocks noChangeArrowheads="1"/>
          </p:cNvSpPr>
          <p:nvPr/>
        </p:nvSpPr>
        <p:spPr bwMode="auto">
          <a:xfrm>
            <a:off x="1127125" y="5194300"/>
            <a:ext cx="1514475" cy="336550"/>
          </a:xfrm>
          <a:prstGeom prst="rect">
            <a:avLst/>
          </a:prstGeom>
          <a:noFill/>
          <a:ln w="9525">
            <a:noFill/>
            <a:miter lim="800000"/>
            <a:headEnd/>
            <a:tailEnd/>
          </a:ln>
        </p:spPr>
        <p:txBody>
          <a:bodyPr wrap="none">
            <a:spAutoFit/>
          </a:bodyPr>
          <a:lstStyle/>
          <a:p>
            <a:pPr algn="l"/>
            <a:r>
              <a:rPr lang="en-US" altLang="zh-TW" sz="1600" dirty="0">
                <a:latin typeface="Arial" pitchFamily="34" charset="0"/>
                <a:ea typeface="PMingLiU" pitchFamily="18" charset="-120"/>
              </a:rPr>
              <a:t>cable headend</a:t>
            </a:r>
          </a:p>
        </p:txBody>
      </p:sp>
      <p:sp>
        <p:nvSpPr>
          <p:cNvPr id="151572" name="Text Box 35"/>
          <p:cNvSpPr txBox="1">
            <a:spLocks noChangeArrowheads="1"/>
          </p:cNvSpPr>
          <p:nvPr/>
        </p:nvSpPr>
        <p:spPr bwMode="auto">
          <a:xfrm>
            <a:off x="1500166" y="5765800"/>
            <a:ext cx="2786081" cy="338554"/>
          </a:xfrm>
          <a:prstGeom prst="rect">
            <a:avLst/>
          </a:prstGeom>
          <a:noFill/>
          <a:ln w="9525">
            <a:noFill/>
            <a:miter lim="800000"/>
            <a:headEnd/>
            <a:tailEnd/>
          </a:ln>
        </p:spPr>
        <p:txBody>
          <a:bodyPr wrap="square">
            <a:spAutoFit/>
          </a:bodyPr>
          <a:lstStyle/>
          <a:p>
            <a:r>
              <a:rPr lang="en-US" altLang="zh-TW" sz="1600" dirty="0">
                <a:latin typeface="Arial" pitchFamily="34" charset="0"/>
                <a:ea typeface="PMingLiU" pitchFamily="18" charset="-120"/>
              </a:rPr>
              <a:t>cable distribution network</a:t>
            </a:r>
          </a:p>
        </p:txBody>
      </p:sp>
      <p:sp>
        <p:nvSpPr>
          <p:cNvPr id="151573" name="Line 36"/>
          <p:cNvSpPr>
            <a:spLocks noChangeShapeType="1"/>
          </p:cNvSpPr>
          <p:nvPr/>
        </p:nvSpPr>
        <p:spPr bwMode="auto">
          <a:xfrm flipV="1">
            <a:off x="3124200" y="4994275"/>
            <a:ext cx="406400" cy="762000"/>
          </a:xfrm>
          <a:prstGeom prst="line">
            <a:avLst/>
          </a:prstGeom>
          <a:noFill/>
          <a:ln w="9525">
            <a:solidFill>
              <a:schemeClr val="tx1"/>
            </a:solidFill>
            <a:round/>
            <a:headEnd/>
            <a:tailEnd type="triangle" w="med" len="med"/>
          </a:ln>
        </p:spPr>
        <p:txBody>
          <a:bodyPr/>
          <a:lstStyle/>
          <a:p>
            <a:endParaRPr lang="zh-CN" altLang="en-US"/>
          </a:p>
        </p:txBody>
      </p:sp>
      <p:grpSp>
        <p:nvGrpSpPr>
          <p:cNvPr id="9" name="Group 37"/>
          <p:cNvGrpSpPr>
            <a:grpSpLocks/>
          </p:cNvGrpSpPr>
          <p:nvPr/>
        </p:nvGrpSpPr>
        <p:grpSpPr bwMode="auto">
          <a:xfrm>
            <a:off x="4846638" y="1406525"/>
            <a:ext cx="2043112" cy="958850"/>
            <a:chOff x="2505" y="826"/>
            <a:chExt cx="1287" cy="604"/>
          </a:xfrm>
        </p:grpSpPr>
        <p:sp>
          <p:nvSpPr>
            <p:cNvPr id="151615"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151616"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51617" name="Freeform 40"/>
            <p:cNvSpPr>
              <a:spLocks/>
            </p:cNvSpPr>
            <p:nvPr/>
          </p:nvSpPr>
          <p:spPr bwMode="auto">
            <a:xfrm>
              <a:off x="3523" y="830"/>
              <a:ext cx="269"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51618"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0" name="Group 42"/>
          <p:cNvGrpSpPr>
            <a:grpSpLocks/>
          </p:cNvGrpSpPr>
          <p:nvPr/>
        </p:nvGrpSpPr>
        <p:grpSpPr bwMode="auto">
          <a:xfrm>
            <a:off x="4137025" y="1563688"/>
            <a:ext cx="3021013" cy="2114550"/>
            <a:chOff x="2606" y="951"/>
            <a:chExt cx="1903" cy="1332"/>
          </a:xfrm>
        </p:grpSpPr>
        <p:sp>
          <p:nvSpPr>
            <p:cNvPr id="151585" name="Text Box 43"/>
            <p:cNvSpPr txBox="1">
              <a:spLocks noChangeArrowheads="1"/>
            </p:cNvSpPr>
            <p:nvPr/>
          </p:nvSpPr>
          <p:spPr bwMode="auto">
            <a:xfrm>
              <a:off x="3378" y="2071"/>
              <a:ext cx="655" cy="212"/>
            </a:xfrm>
            <a:prstGeom prst="rect">
              <a:avLst/>
            </a:prstGeom>
            <a:noFill/>
            <a:ln w="9525">
              <a:noFill/>
              <a:miter lim="800000"/>
              <a:headEnd/>
              <a:tailEnd/>
            </a:ln>
          </p:spPr>
          <p:txBody>
            <a:bodyPr wrap="none">
              <a:spAutoFit/>
            </a:bodyPr>
            <a:lstStyle/>
            <a:p>
              <a:r>
                <a:rPr lang="en-US" altLang="zh-TW" sz="1600">
                  <a:latin typeface="Arial" pitchFamily="34" charset="0"/>
                  <a:ea typeface="PMingLiU" pitchFamily="18" charset="-120"/>
                </a:rPr>
                <a:t>Channels</a:t>
              </a:r>
            </a:p>
          </p:txBody>
        </p:sp>
        <p:sp>
          <p:nvSpPr>
            <p:cNvPr id="151586"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151587"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151588"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89"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151590"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91"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92"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93"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94"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V</a:t>
              </a:r>
            </a:p>
            <a:p>
              <a:r>
                <a:rPr lang="en-US" altLang="zh-TW" sz="1000">
                  <a:latin typeface="Arial" pitchFamily="34" charset="0"/>
                  <a:ea typeface="PMingLiU" pitchFamily="18" charset="-120"/>
                </a:rPr>
                <a:t>I</a:t>
              </a: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E</a:t>
              </a:r>
            </a:p>
            <a:p>
              <a:r>
                <a:rPr lang="en-US" altLang="zh-TW" sz="1000">
                  <a:latin typeface="Arial" pitchFamily="34" charset="0"/>
                  <a:ea typeface="PMingLiU" pitchFamily="18" charset="-120"/>
                </a:rPr>
                <a:t>O</a:t>
              </a:r>
            </a:p>
          </p:txBody>
        </p:sp>
        <p:sp>
          <p:nvSpPr>
            <p:cNvPr id="151595"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endParaRPr lang="zh-TW" altLang="en-US" sz="1000">
                <a:latin typeface="Arial" pitchFamily="34" charset="0"/>
                <a:ea typeface="PMingLiU" pitchFamily="18" charset="-120"/>
              </a:endParaRP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A</a:t>
              </a:r>
            </a:p>
            <a:p>
              <a:r>
                <a:rPr lang="en-US" altLang="zh-TW" sz="1000">
                  <a:latin typeface="Arial" pitchFamily="34" charset="0"/>
                  <a:ea typeface="PMingLiU" pitchFamily="18" charset="-120"/>
                </a:rPr>
                <a:t>T</a:t>
              </a:r>
            </a:p>
            <a:p>
              <a:r>
                <a:rPr lang="en-US" altLang="zh-TW" sz="1000">
                  <a:latin typeface="Arial" pitchFamily="34" charset="0"/>
                  <a:ea typeface="PMingLiU" pitchFamily="18" charset="-120"/>
                </a:rPr>
                <a:t>A</a:t>
              </a:r>
            </a:p>
          </p:txBody>
        </p:sp>
        <p:sp>
          <p:nvSpPr>
            <p:cNvPr id="151596"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endParaRPr lang="zh-TW" altLang="en-US" sz="1000">
                <a:latin typeface="Arial" pitchFamily="34" charset="0"/>
                <a:ea typeface="PMingLiU" pitchFamily="18" charset="-120"/>
              </a:endParaRPr>
            </a:p>
            <a:p>
              <a:r>
                <a:rPr lang="en-US" altLang="zh-TW" sz="1000">
                  <a:latin typeface="Arial" pitchFamily="34" charset="0"/>
                  <a:ea typeface="PMingLiU" pitchFamily="18" charset="-120"/>
                </a:rPr>
                <a:t>D</a:t>
              </a:r>
            </a:p>
            <a:p>
              <a:r>
                <a:rPr lang="en-US" altLang="zh-TW" sz="1000">
                  <a:latin typeface="Arial" pitchFamily="34" charset="0"/>
                  <a:ea typeface="PMingLiU" pitchFamily="18" charset="-120"/>
                </a:rPr>
                <a:t>A</a:t>
              </a:r>
            </a:p>
            <a:p>
              <a:r>
                <a:rPr lang="en-US" altLang="zh-TW" sz="1000">
                  <a:latin typeface="Arial" pitchFamily="34" charset="0"/>
                  <a:ea typeface="PMingLiU" pitchFamily="18" charset="-120"/>
                </a:rPr>
                <a:t>T</a:t>
              </a:r>
            </a:p>
            <a:p>
              <a:r>
                <a:rPr lang="en-US" altLang="zh-TW" sz="1000">
                  <a:latin typeface="Arial" pitchFamily="34" charset="0"/>
                  <a:ea typeface="PMingLiU" pitchFamily="18" charset="-120"/>
                </a:rPr>
                <a:t>A</a:t>
              </a:r>
            </a:p>
          </p:txBody>
        </p:sp>
        <p:sp>
          <p:nvSpPr>
            <p:cNvPr id="151597"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endParaRPr lang="zh-TW" altLang="en-US" sz="1000">
                <a:latin typeface="Arial" pitchFamily="34" charset="0"/>
                <a:ea typeface="PMingLiU" pitchFamily="18" charset="-120"/>
              </a:endParaRPr>
            </a:p>
            <a:p>
              <a:r>
                <a:rPr lang="en-US" altLang="zh-TW" sz="1000">
                  <a:latin typeface="Arial" pitchFamily="34" charset="0"/>
                  <a:ea typeface="PMingLiU" pitchFamily="18" charset="-120"/>
                </a:rPr>
                <a:t>C</a:t>
              </a:r>
            </a:p>
            <a:p>
              <a:r>
                <a:rPr lang="en-US" altLang="zh-TW" sz="1000">
                  <a:latin typeface="Arial" pitchFamily="34" charset="0"/>
                  <a:ea typeface="PMingLiU" pitchFamily="18" charset="-120"/>
                </a:rPr>
                <a:t>O</a:t>
              </a:r>
            </a:p>
            <a:p>
              <a:r>
                <a:rPr lang="en-US" altLang="zh-TW" sz="1000">
                  <a:latin typeface="Arial" pitchFamily="34" charset="0"/>
                  <a:ea typeface="PMingLiU" pitchFamily="18" charset="-120"/>
                </a:rPr>
                <a:t>N</a:t>
              </a:r>
            </a:p>
            <a:p>
              <a:r>
                <a:rPr lang="en-US" altLang="zh-TW" sz="1000">
                  <a:latin typeface="Arial" pitchFamily="34" charset="0"/>
                  <a:ea typeface="PMingLiU" pitchFamily="18" charset="-120"/>
                </a:rPr>
                <a:t>T</a:t>
              </a:r>
            </a:p>
            <a:p>
              <a:r>
                <a:rPr lang="en-US" altLang="zh-TW" sz="1000">
                  <a:latin typeface="Arial" pitchFamily="34" charset="0"/>
                  <a:ea typeface="PMingLiU" pitchFamily="18" charset="-120"/>
                </a:rPr>
                <a:t>R</a:t>
              </a:r>
            </a:p>
            <a:p>
              <a:r>
                <a:rPr lang="en-US" altLang="zh-TW" sz="1000">
                  <a:latin typeface="Arial" pitchFamily="34" charset="0"/>
                  <a:ea typeface="PMingLiU" pitchFamily="18" charset="-120"/>
                </a:rPr>
                <a:t>O</a:t>
              </a:r>
            </a:p>
            <a:p>
              <a:r>
                <a:rPr lang="en-US" altLang="zh-TW" sz="1000">
                  <a:latin typeface="Arial" pitchFamily="34" charset="0"/>
                  <a:ea typeface="PMingLiU" pitchFamily="18" charset="-120"/>
                </a:rPr>
                <a:t>L</a:t>
              </a:r>
            </a:p>
          </p:txBody>
        </p:sp>
        <p:sp>
          <p:nvSpPr>
            <p:cNvPr id="151598"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151599"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151600"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151601"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151602"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151603"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151604"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151605"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1</a:t>
              </a:r>
            </a:p>
          </p:txBody>
        </p:sp>
        <p:sp>
          <p:nvSpPr>
            <p:cNvPr id="151606"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2</a:t>
              </a:r>
            </a:p>
          </p:txBody>
        </p:sp>
        <p:sp>
          <p:nvSpPr>
            <p:cNvPr id="151607"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3</a:t>
              </a:r>
            </a:p>
          </p:txBody>
        </p:sp>
        <p:sp>
          <p:nvSpPr>
            <p:cNvPr id="151608"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4</a:t>
              </a:r>
            </a:p>
          </p:txBody>
        </p:sp>
        <p:sp>
          <p:nvSpPr>
            <p:cNvPr id="151609"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5</a:t>
              </a:r>
            </a:p>
          </p:txBody>
        </p:sp>
        <p:sp>
          <p:nvSpPr>
            <p:cNvPr id="151610"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6</a:t>
              </a:r>
            </a:p>
          </p:txBody>
        </p:sp>
        <p:sp>
          <p:nvSpPr>
            <p:cNvPr id="151611"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7</a:t>
              </a:r>
            </a:p>
          </p:txBody>
        </p:sp>
        <p:sp>
          <p:nvSpPr>
            <p:cNvPr id="151612"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8</a:t>
              </a:r>
            </a:p>
          </p:txBody>
        </p:sp>
        <p:sp>
          <p:nvSpPr>
            <p:cNvPr id="151613"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r>
                <a:rPr lang="en-US" altLang="zh-TW" sz="1000">
                  <a:latin typeface="Arial" pitchFamily="34" charset="0"/>
                  <a:ea typeface="PMingLiU" pitchFamily="18" charset="-120"/>
                </a:rPr>
                <a:t>9</a:t>
              </a:r>
            </a:p>
          </p:txBody>
        </p:sp>
        <p:sp>
          <p:nvSpPr>
            <p:cNvPr id="151614"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cmpd="sng">
              <a:noFill/>
              <a:round/>
              <a:headEnd/>
              <a:tailEnd/>
            </a:ln>
          </p:spPr>
          <p:txBody>
            <a:bodyPr/>
            <a:lstStyle/>
            <a:p>
              <a:endParaRPr lang="zh-CN" altLang="en-US"/>
            </a:p>
          </p:txBody>
        </p:sp>
      </p:grpSp>
      <p:grpSp>
        <p:nvGrpSpPr>
          <p:cNvPr id="11" name="Group 73"/>
          <p:cNvGrpSpPr>
            <a:grpSpLocks/>
          </p:cNvGrpSpPr>
          <p:nvPr/>
        </p:nvGrpSpPr>
        <p:grpSpPr bwMode="auto">
          <a:xfrm>
            <a:off x="2398713" y="2230438"/>
            <a:ext cx="1666875" cy="2062162"/>
            <a:chOff x="1511" y="1371"/>
            <a:chExt cx="1050" cy="1299"/>
          </a:xfrm>
        </p:grpSpPr>
        <p:grpSp>
          <p:nvGrpSpPr>
            <p:cNvPr id="151579" name="Group 74"/>
            <p:cNvGrpSpPr>
              <a:grpSpLocks/>
            </p:cNvGrpSpPr>
            <p:nvPr/>
          </p:nvGrpSpPr>
          <p:grpSpPr bwMode="auto">
            <a:xfrm>
              <a:off x="1511" y="1371"/>
              <a:ext cx="1050" cy="198"/>
              <a:chOff x="1614" y="1494"/>
              <a:chExt cx="1050" cy="198"/>
            </a:xfrm>
          </p:grpSpPr>
          <p:sp>
            <p:nvSpPr>
              <p:cNvPr id="15158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wrap="none" anchor="ctr"/>
              <a:lstStyle/>
              <a:p>
                <a:endParaRPr lang="zh-CN" altLang="en-US"/>
              </a:p>
            </p:txBody>
          </p:sp>
          <p:sp>
            <p:nvSpPr>
              <p:cNvPr id="494668" name="Freeform 76"/>
              <p:cNvSpPr>
                <a:spLocks/>
              </p:cNvSpPr>
              <p:nvPr/>
            </p:nvSpPr>
            <p:spPr bwMode="auto">
              <a:xfrm>
                <a:off x="1614" y="1494"/>
                <a:ext cx="896" cy="198"/>
              </a:xfrm>
              <a:custGeom>
                <a:avLst/>
                <a:gdLst/>
                <a:ahLst/>
                <a:cxnLst>
                  <a:cxn ang="0">
                    <a:pos x="18" y="0"/>
                  </a:cxn>
                  <a:cxn ang="0">
                    <a:pos x="0" y="96"/>
                  </a:cxn>
                  <a:cxn ang="0">
                    <a:pos x="18" y="198"/>
                  </a:cxn>
                  <a:cxn ang="0">
                    <a:pos x="774" y="198"/>
                  </a:cxn>
                  <a:cxn ang="0">
                    <a:pos x="750" y="90"/>
                  </a:cxn>
                  <a:cxn ang="0">
                    <a:pos x="774" y="0"/>
                  </a:cxn>
                  <a:cxn ang="0">
                    <a:pos x="18" y="0"/>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a:effectLst/>
            </p:spPr>
            <p:txBody>
              <a:bodyPr/>
              <a:lstStyle/>
              <a:p>
                <a:pPr>
                  <a:defRPr/>
                </a:pPr>
                <a:endParaRPr lang="zh-CN" altLang="en-US"/>
              </a:p>
            </p:txBody>
          </p:sp>
          <p:sp>
            <p:nvSpPr>
              <p:cNvPr id="15158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151584"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15158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a:lstStyle/>
            <a:p>
              <a:endParaRPr lang="zh-CN" altLang="en-US"/>
            </a:p>
          </p:txBody>
        </p:sp>
      </p:grpSp>
      <p:sp>
        <p:nvSpPr>
          <p:cNvPr id="151577" name="Text Box 80"/>
          <p:cNvSpPr txBox="1">
            <a:spLocks noChangeArrowheads="1"/>
          </p:cNvSpPr>
          <p:nvPr/>
        </p:nvSpPr>
        <p:spPr bwMode="auto">
          <a:xfrm>
            <a:off x="2214546" y="1500174"/>
            <a:ext cx="899605" cy="461665"/>
          </a:xfrm>
          <a:prstGeom prst="rect">
            <a:avLst/>
          </a:prstGeom>
          <a:noFill/>
          <a:ln w="9525">
            <a:noFill/>
            <a:miter lim="800000"/>
            <a:headEnd/>
            <a:tailEnd/>
          </a:ln>
        </p:spPr>
        <p:txBody>
          <a:bodyPr wrap="none">
            <a:spAutoFit/>
          </a:bodyPr>
          <a:lstStyle/>
          <a:p>
            <a:pPr algn="l" eaLnBrk="0" hangingPunct="0"/>
            <a:r>
              <a:rPr lang="en-US" altLang="zh-TW" dirty="0">
                <a:latin typeface="+mj-lt"/>
                <a:ea typeface="PMingLiU" pitchFamily="18" charset="-120"/>
              </a:rPr>
              <a:t>FDM:</a:t>
            </a:r>
          </a:p>
        </p:txBody>
      </p:sp>
      <p:sp>
        <p:nvSpPr>
          <p:cNvPr id="151578" name="Rectangle 81"/>
          <p:cNvSpPr>
            <a:spLocks noGrp="1" noChangeArrowheads="1"/>
          </p:cNvSpPr>
          <p:nvPr>
            <p:ph type="title"/>
          </p:nvPr>
        </p:nvSpPr>
        <p:spPr/>
        <p:txBody>
          <a:bodyPr/>
          <a:lstStyle/>
          <a:p>
            <a:pPr eaLnBrk="1" hangingPunct="1"/>
            <a:r>
              <a:rPr lang="en-US" altLang="zh-TW" dirty="0">
                <a:ea typeface="PMingLiU" pitchFamily="18" charset="-120"/>
              </a:rPr>
              <a:t>Cable Network Architecture: Overview</a:t>
            </a:r>
            <a:endParaRPr lang="en-US" altLang="zh-CN" dirty="0">
              <a:ea typeface="PMingLiU" pitchFamily="18" charset="-12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p:cNvSpPr>
            <a:spLocks noGrp="1" noChangeArrowheads="1"/>
          </p:cNvSpPr>
          <p:nvPr>
            <p:ph type="title"/>
          </p:nvPr>
        </p:nvSpPr>
        <p:spPr/>
        <p:txBody>
          <a:bodyPr/>
          <a:lstStyle/>
          <a:p>
            <a:pPr eaLnBrk="1" hangingPunct="1"/>
            <a:r>
              <a:rPr lang="en-US" altLang="zh-CN" dirty="0">
                <a:latin typeface="+mn-lt"/>
              </a:rPr>
              <a:t>(4) </a:t>
            </a:r>
            <a:r>
              <a:rPr lang="zh-CN" altLang="en-US" dirty="0">
                <a:latin typeface="+mn-lt"/>
              </a:rPr>
              <a:t>每个家庭要安装一个用户接口盒</a:t>
            </a:r>
          </a:p>
        </p:txBody>
      </p:sp>
      <p:sp>
        <p:nvSpPr>
          <p:cNvPr id="153603" name="Rectangle 5"/>
          <p:cNvSpPr>
            <a:spLocks noGrp="1" noChangeArrowheads="1"/>
          </p:cNvSpPr>
          <p:nvPr>
            <p:ph type="body" idx="1"/>
          </p:nvPr>
        </p:nvSpPr>
        <p:spPr>
          <a:xfrm>
            <a:off x="330200" y="1028700"/>
            <a:ext cx="8445500" cy="5148263"/>
          </a:xfrm>
        </p:spPr>
        <p:txBody>
          <a:bodyPr/>
          <a:lstStyle/>
          <a:p>
            <a:pPr marL="342000" indent="-342000" eaLnBrk="1" hangingPunct="1">
              <a:spcBef>
                <a:spcPts val="600"/>
              </a:spcBef>
            </a:pPr>
            <a:r>
              <a:rPr lang="zh-CN" altLang="en-US" dirty="0">
                <a:solidFill>
                  <a:schemeClr val="hlink"/>
                </a:solidFill>
              </a:rPr>
              <a:t>用户接口盒 </a:t>
            </a:r>
            <a:r>
              <a:rPr lang="en-US" altLang="zh-CN" dirty="0">
                <a:solidFill>
                  <a:schemeClr val="hlink"/>
                </a:solidFill>
              </a:rPr>
              <a:t>UIB</a:t>
            </a:r>
            <a:r>
              <a:rPr lang="en-US" altLang="zh-CN" dirty="0"/>
              <a:t> (User Interface Box) </a:t>
            </a:r>
            <a:r>
              <a:rPr lang="zh-CN" altLang="en-US" dirty="0"/>
              <a:t>要提供三种连接，即：</a:t>
            </a:r>
          </a:p>
          <a:p>
            <a:pPr marL="342000" indent="-342000" eaLnBrk="1" hangingPunct="1">
              <a:spcBef>
                <a:spcPts val="600"/>
              </a:spcBef>
              <a:buNone/>
            </a:pPr>
            <a:endParaRPr lang="zh-CN" altLang="en-US" dirty="0">
              <a:solidFill>
                <a:schemeClr val="hlink"/>
              </a:solidFill>
            </a:endParaRPr>
          </a:p>
          <a:p>
            <a:pPr marL="342000" indent="-342000" eaLnBrk="1" hangingPunct="1">
              <a:spcBef>
                <a:spcPts val="600"/>
              </a:spcBef>
              <a:buFont typeface="+mj-ea"/>
              <a:buAutoNum type="circleNumDbPlain"/>
            </a:pPr>
            <a:r>
              <a:rPr lang="zh-CN" altLang="en-US" dirty="0"/>
              <a:t> 使用同轴电缆连接到机顶盒</a:t>
            </a:r>
            <a:r>
              <a:rPr lang="en-US" altLang="zh-CN" dirty="0"/>
              <a:t>(set-top box)</a:t>
            </a:r>
            <a:r>
              <a:rPr lang="zh-CN" altLang="en-US" dirty="0"/>
              <a:t>，然后再连接到用户的电视机。</a:t>
            </a:r>
          </a:p>
          <a:p>
            <a:pPr marL="342000" indent="-342000" eaLnBrk="1" hangingPunct="1">
              <a:spcBef>
                <a:spcPts val="600"/>
              </a:spcBef>
              <a:buFont typeface="+mj-ea"/>
              <a:buAutoNum type="circleNumDbPlain"/>
            </a:pPr>
            <a:endParaRPr lang="zh-CN" altLang="en-US" dirty="0"/>
          </a:p>
          <a:p>
            <a:pPr marL="342000" indent="-342000" eaLnBrk="1" hangingPunct="1">
              <a:spcBef>
                <a:spcPts val="600"/>
              </a:spcBef>
              <a:buFont typeface="+mj-ea"/>
              <a:buAutoNum type="circleNumDbPlain"/>
            </a:pPr>
            <a:r>
              <a:rPr lang="zh-CN" altLang="en-US" dirty="0"/>
              <a:t> 使用双绞线连接到用户的电话机。</a:t>
            </a:r>
          </a:p>
          <a:p>
            <a:pPr marL="342000" indent="-342000" eaLnBrk="1" hangingPunct="1">
              <a:spcBef>
                <a:spcPts val="600"/>
              </a:spcBef>
              <a:buFont typeface="+mj-ea"/>
              <a:buAutoNum type="circleNumDbPlain"/>
            </a:pPr>
            <a:endParaRPr lang="zh-CN" altLang="en-US" dirty="0"/>
          </a:p>
          <a:p>
            <a:pPr marL="342000" indent="-342000" eaLnBrk="1" hangingPunct="1">
              <a:spcBef>
                <a:spcPts val="600"/>
              </a:spcBef>
              <a:buFont typeface="+mj-ea"/>
              <a:buAutoNum type="circleNumDbPlain"/>
            </a:pPr>
            <a:r>
              <a:rPr lang="zh-CN" altLang="en-US" dirty="0"/>
              <a:t> 使用</a:t>
            </a:r>
            <a:r>
              <a:rPr lang="zh-CN" altLang="en-US" dirty="0">
                <a:solidFill>
                  <a:srgbClr val="FF0000"/>
                </a:solidFill>
              </a:rPr>
              <a:t>电缆调制解调器</a:t>
            </a:r>
            <a:r>
              <a:rPr lang="zh-CN" altLang="en-US" dirty="0"/>
              <a:t>连接到用户的计算机。</a:t>
            </a:r>
          </a:p>
          <a:p>
            <a:pPr marL="342000" indent="-342000" eaLnBrk="1" hangingPunct="1">
              <a:spcBef>
                <a:spcPts val="600"/>
              </a:spcBef>
              <a:buFont typeface="+mj-ea"/>
              <a:buAutoNum type="circleNumDbPlain"/>
            </a:pPr>
            <a:endParaRPr lang="en-US" altLang="zh-CN" dirty="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title"/>
          </p:nvPr>
        </p:nvSpPr>
        <p:spPr/>
        <p:txBody>
          <a:bodyPr/>
          <a:lstStyle/>
          <a:p>
            <a:pPr eaLnBrk="1" hangingPunct="1"/>
            <a:r>
              <a:rPr lang="zh-CN" altLang="en-US" dirty="0"/>
              <a:t>电缆调制解调器 </a:t>
            </a:r>
            <a:r>
              <a:rPr lang="en-US" altLang="zh-CN" dirty="0"/>
              <a:t>(cable modem)</a:t>
            </a:r>
          </a:p>
        </p:txBody>
      </p:sp>
      <p:sp>
        <p:nvSpPr>
          <p:cNvPr id="154627" name="Rectangle 5"/>
          <p:cNvSpPr>
            <a:spLocks noGrp="1" noChangeArrowheads="1"/>
          </p:cNvSpPr>
          <p:nvPr>
            <p:ph type="body" idx="1"/>
          </p:nvPr>
        </p:nvSpPr>
        <p:spPr/>
        <p:txBody>
          <a:bodyPr/>
          <a:lstStyle/>
          <a:p>
            <a:pPr eaLnBrk="1" hangingPunct="1"/>
            <a:r>
              <a:rPr lang="zh-CN" altLang="en-US" dirty="0">
                <a:solidFill>
                  <a:srgbClr val="FF0000"/>
                </a:solidFill>
              </a:rPr>
              <a:t>电缆</a:t>
            </a:r>
            <a:r>
              <a:rPr lang="zh-CN" altLang="en-US" dirty="0"/>
              <a:t>调制解调器</a:t>
            </a:r>
            <a:r>
              <a:rPr lang="en-US" altLang="zh-CN" dirty="0"/>
              <a:t>cable modem </a:t>
            </a:r>
            <a:r>
              <a:rPr lang="zh-CN" altLang="en-US" dirty="0"/>
              <a:t>是为 </a:t>
            </a:r>
            <a:r>
              <a:rPr lang="en-US" altLang="zh-CN" dirty="0"/>
              <a:t>HFC </a:t>
            </a:r>
            <a:r>
              <a:rPr lang="zh-CN" altLang="en-US" dirty="0"/>
              <a:t>网而使用的调制解调器。</a:t>
            </a:r>
          </a:p>
          <a:p>
            <a:pPr eaLnBrk="1" hangingPunct="1"/>
            <a:endParaRPr lang="zh-CN" altLang="en-US" dirty="0"/>
          </a:p>
          <a:p>
            <a:pPr eaLnBrk="1" hangingPunct="1"/>
            <a:r>
              <a:rPr lang="zh-CN" altLang="en-US" dirty="0"/>
              <a:t>电缆调制解调器最大的特点就是传输速率高。</a:t>
            </a:r>
            <a:endParaRPr lang="en-US" altLang="zh-CN" dirty="0"/>
          </a:p>
          <a:p>
            <a:pPr eaLnBrk="1" hangingPunct="1"/>
            <a:endParaRPr lang="en-US" altLang="zh-CN" dirty="0"/>
          </a:p>
          <a:p>
            <a:pPr eaLnBrk="1" hangingPunct="1"/>
            <a:r>
              <a:rPr lang="zh-CN" altLang="en-US" dirty="0"/>
              <a:t>其下行速率一般在 </a:t>
            </a:r>
            <a:r>
              <a:rPr lang="en-US" altLang="zh-CN" dirty="0"/>
              <a:t>3 </a:t>
            </a:r>
            <a:r>
              <a:rPr lang="en-US" altLang="zh-CN" dirty="0">
                <a:sym typeface="Symbol" pitchFamily="18" charset="2"/>
              </a:rPr>
              <a:t> </a:t>
            </a:r>
            <a:r>
              <a:rPr lang="en-US" altLang="zh-CN" dirty="0"/>
              <a:t>10Mb/s</a:t>
            </a:r>
            <a:r>
              <a:rPr lang="zh-CN" altLang="en-US" dirty="0"/>
              <a:t>之间，最高可达 </a:t>
            </a:r>
            <a:r>
              <a:rPr lang="en-US" altLang="zh-CN" dirty="0"/>
              <a:t>30 Mb/s</a:t>
            </a:r>
            <a:r>
              <a:rPr lang="zh-CN" altLang="en-US" dirty="0"/>
              <a:t>，而上行速率一般为 </a:t>
            </a:r>
            <a:r>
              <a:rPr lang="en-US" altLang="zh-CN" dirty="0"/>
              <a:t>0.2 </a:t>
            </a:r>
            <a:r>
              <a:rPr lang="en-US" altLang="zh-CN" dirty="0">
                <a:sym typeface="Symbol" pitchFamily="18" charset="2"/>
              </a:rPr>
              <a:t> </a:t>
            </a:r>
            <a:r>
              <a:rPr lang="en-US" altLang="zh-CN" dirty="0"/>
              <a:t>2 Mb/s</a:t>
            </a:r>
            <a:r>
              <a:rPr lang="zh-CN" altLang="en-US" dirty="0"/>
              <a:t>，最高可达</a:t>
            </a:r>
            <a:r>
              <a:rPr lang="en-US" altLang="zh-CN" dirty="0"/>
              <a:t>10Mb/s</a:t>
            </a:r>
            <a:r>
              <a:rPr lang="zh-CN" altLang="en-US" dirty="0"/>
              <a:t>。</a:t>
            </a:r>
          </a:p>
          <a:p>
            <a:pPr eaLnBrk="1" hangingPunct="1"/>
            <a:endParaRPr lang="zh-CN" altLang="en-US" dirty="0"/>
          </a:p>
          <a:p>
            <a:pPr eaLnBrk="1" hangingPunct="1"/>
            <a:r>
              <a:rPr lang="zh-CN" altLang="en-US" dirty="0"/>
              <a:t>电缆调制解调器比在普通电话线上使用的调制解调器要复杂得多，</a:t>
            </a:r>
            <a:r>
              <a:rPr lang="zh-CN" altLang="en-US" dirty="0">
                <a:solidFill>
                  <a:srgbClr val="FF0000"/>
                </a:solidFill>
              </a:rPr>
              <a:t>并且不是成对使用</a:t>
            </a:r>
            <a:r>
              <a:rPr lang="zh-CN" altLang="en-US" dirty="0"/>
              <a:t>，而是只安装在用户端。 </a:t>
            </a:r>
          </a:p>
          <a:p>
            <a:pPr eaLnBrk="1" hangingPunct="1"/>
            <a:endParaRPr lang="en-US" altLang="zh-CN"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a:xfrm>
            <a:off x="330200" y="1071546"/>
            <a:ext cx="4165600" cy="5105417"/>
          </a:xfrm>
        </p:spPr>
        <p:txBody>
          <a:bodyPr/>
          <a:lstStyle/>
          <a:p>
            <a:pPr eaLnBrk="1" hangingPunct="1">
              <a:lnSpc>
                <a:spcPct val="80000"/>
              </a:lnSpc>
              <a:buFontTx/>
              <a:buNone/>
            </a:pPr>
            <a:r>
              <a:rPr lang="en-US" altLang="zh-CN" sz="2400" dirty="0"/>
              <a:t>2.1 </a:t>
            </a:r>
            <a:r>
              <a:rPr lang="zh-CN" altLang="en-US" sz="2400" dirty="0"/>
              <a:t>物理层的基本概念</a:t>
            </a:r>
          </a:p>
          <a:p>
            <a:pPr eaLnBrk="1" hangingPunct="1">
              <a:lnSpc>
                <a:spcPct val="80000"/>
              </a:lnSpc>
              <a:buFontTx/>
              <a:buNone/>
            </a:pPr>
            <a:endParaRPr lang="zh-CN" altLang="en-US" sz="2400" dirty="0"/>
          </a:p>
          <a:p>
            <a:pPr eaLnBrk="1" hangingPunct="1">
              <a:lnSpc>
                <a:spcPct val="80000"/>
              </a:lnSpc>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lnSpc>
                <a:spcPct val="80000"/>
              </a:lnSpc>
            </a:pPr>
            <a:endParaRPr lang="en-US" altLang="zh-CN" sz="2200" dirty="0"/>
          </a:p>
          <a:p>
            <a:pPr eaLnBrk="1" hangingPunct="1">
              <a:lnSpc>
                <a:spcPct val="80000"/>
              </a:lnSpc>
            </a:pPr>
            <a:endParaRPr lang="en-US" altLang="zh-CN" sz="2400" dirty="0"/>
          </a:p>
          <a:p>
            <a:pPr marL="0" indent="0" eaLnBrk="1" hangingPunct="1">
              <a:lnSpc>
                <a:spcPct val="80000"/>
              </a:lnSpc>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lnSpc>
                <a:spcPct val="80000"/>
              </a:lnSpc>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r>
              <a:rPr lang="en-US" altLang="zh-CN" dirty="0">
                <a:solidFill>
                  <a:srgbClr val="FF0000"/>
                </a:solidFill>
                <a:cs typeface="+mn-cs"/>
              </a:rPr>
              <a:t>FTTx </a:t>
            </a:r>
            <a:r>
              <a:rPr lang="zh-CN" altLang="en-US" dirty="0">
                <a:solidFill>
                  <a:srgbClr val="FF0000"/>
                </a:solidFill>
                <a:cs typeface="+mn-cs"/>
              </a:rPr>
              <a:t>技术</a:t>
            </a:r>
          </a:p>
          <a:p>
            <a:pPr eaLnBrk="1" hangingPunct="1"/>
            <a:endParaRPr lang="en-US" altLang="zh-CN" sz="2000" dirty="0"/>
          </a:p>
        </p:txBody>
      </p:sp>
    </p:spTree>
    <p:extLst>
      <p:ext uri="{BB962C8B-B14F-4D97-AF65-F5344CB8AC3E}">
        <p14:creationId xmlns="" xmlns:p14="http://schemas.microsoft.com/office/powerpoint/2010/main" val="24150859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4"/>
          <p:cNvSpPr>
            <a:spLocks noGrp="1" noChangeArrowheads="1"/>
          </p:cNvSpPr>
          <p:nvPr>
            <p:ph type="body" idx="1"/>
          </p:nvPr>
        </p:nvSpPr>
        <p:spPr/>
        <p:txBody>
          <a:bodyPr/>
          <a:lstStyle/>
          <a:p>
            <a:pPr eaLnBrk="1" hangingPunct="1">
              <a:spcBef>
                <a:spcPts val="600"/>
              </a:spcBef>
            </a:pPr>
            <a:r>
              <a:rPr lang="en-US" altLang="zh-CN" dirty="0"/>
              <a:t>FTTx (</a:t>
            </a:r>
            <a:r>
              <a:rPr lang="zh-CN" altLang="en-US" dirty="0"/>
              <a:t>光纤到</a:t>
            </a:r>
            <a:r>
              <a:rPr lang="en-US" altLang="zh-CN" dirty="0"/>
              <a:t>……) </a:t>
            </a:r>
            <a:r>
              <a:rPr lang="zh-CN" altLang="en-US" dirty="0"/>
              <a:t>也是一种实现宽带居民接入网的方案。这里字母 </a:t>
            </a:r>
            <a:r>
              <a:rPr lang="en-US" altLang="zh-CN" dirty="0"/>
              <a:t>x </a:t>
            </a:r>
            <a:r>
              <a:rPr lang="zh-CN" altLang="en-US" dirty="0"/>
              <a:t>可代表不同意思。</a:t>
            </a:r>
          </a:p>
          <a:p>
            <a:pPr eaLnBrk="1" hangingPunct="1">
              <a:spcBef>
                <a:spcPts val="600"/>
              </a:spcBef>
            </a:pPr>
            <a:endParaRPr lang="zh-CN" altLang="en-US" dirty="0">
              <a:solidFill>
                <a:schemeClr val="hlink"/>
              </a:solidFill>
            </a:endParaRPr>
          </a:p>
          <a:p>
            <a:pPr eaLnBrk="1" hangingPunct="1">
              <a:spcBef>
                <a:spcPts val="600"/>
              </a:spcBef>
            </a:pPr>
            <a:r>
              <a:rPr lang="zh-CN" altLang="en-US" dirty="0">
                <a:solidFill>
                  <a:schemeClr val="hlink"/>
                </a:solidFill>
              </a:rPr>
              <a:t>光纤到家</a:t>
            </a:r>
            <a:r>
              <a:rPr lang="zh-CN" altLang="en-US" dirty="0"/>
              <a:t> </a:t>
            </a:r>
            <a:r>
              <a:rPr lang="en-US" altLang="zh-CN" dirty="0">
                <a:solidFill>
                  <a:schemeClr val="hlink"/>
                </a:solidFill>
              </a:rPr>
              <a:t>FTT</a:t>
            </a:r>
            <a:r>
              <a:rPr lang="en-US" altLang="zh-CN" dirty="0"/>
              <a:t>H (</a:t>
            </a:r>
            <a:r>
              <a:rPr lang="en-US" altLang="zh-CN" dirty="0">
                <a:solidFill>
                  <a:schemeClr val="hlink"/>
                </a:solidFill>
              </a:rPr>
              <a:t>F</a:t>
            </a:r>
            <a:r>
              <a:rPr lang="en-US" altLang="zh-CN" dirty="0"/>
              <a:t>iber </a:t>
            </a:r>
            <a:r>
              <a:rPr lang="en-US" altLang="zh-CN" dirty="0">
                <a:solidFill>
                  <a:schemeClr val="hlink"/>
                </a:solidFill>
              </a:rPr>
              <a:t>T</a:t>
            </a:r>
            <a:r>
              <a:rPr lang="en-US" altLang="zh-CN" dirty="0"/>
              <a:t>o </a:t>
            </a:r>
            <a:r>
              <a:rPr lang="en-US" altLang="zh-CN" dirty="0">
                <a:solidFill>
                  <a:schemeClr val="hlink"/>
                </a:solidFill>
              </a:rPr>
              <a:t>T</a:t>
            </a:r>
            <a:r>
              <a:rPr lang="en-US" altLang="zh-CN" dirty="0"/>
              <a:t>he </a:t>
            </a:r>
            <a:r>
              <a:rPr lang="en-US" altLang="zh-CN" dirty="0">
                <a:solidFill>
                  <a:srgbClr val="FF0000"/>
                </a:solidFill>
              </a:rPr>
              <a:t>Home</a:t>
            </a:r>
            <a:r>
              <a:rPr lang="en-US" altLang="zh-CN" dirty="0"/>
              <a:t>)</a:t>
            </a:r>
            <a:r>
              <a:rPr lang="zh-CN" altLang="en-US" dirty="0"/>
              <a:t>：光纤一直铺设到用户家庭，可能是居民接入网最后的解决方法。</a:t>
            </a:r>
          </a:p>
          <a:p>
            <a:pPr eaLnBrk="1" hangingPunct="1">
              <a:spcBef>
                <a:spcPts val="600"/>
              </a:spcBef>
            </a:pPr>
            <a:endParaRPr lang="zh-CN" altLang="en-US" dirty="0">
              <a:solidFill>
                <a:schemeClr val="hlink"/>
              </a:solidFill>
            </a:endParaRPr>
          </a:p>
          <a:p>
            <a:pPr eaLnBrk="1" hangingPunct="1">
              <a:spcBef>
                <a:spcPts val="600"/>
              </a:spcBef>
            </a:pPr>
            <a:r>
              <a:rPr lang="zh-CN" altLang="en-US" dirty="0">
                <a:solidFill>
                  <a:schemeClr val="hlink"/>
                </a:solidFill>
              </a:rPr>
              <a:t>光纤到大楼</a:t>
            </a:r>
            <a:r>
              <a:rPr lang="zh-CN" altLang="en-US" dirty="0"/>
              <a:t> </a:t>
            </a:r>
            <a:r>
              <a:rPr lang="en-US" altLang="zh-CN" dirty="0"/>
              <a:t>FTTB (Fiber To The </a:t>
            </a:r>
            <a:r>
              <a:rPr lang="en-US" altLang="zh-CN" dirty="0">
                <a:solidFill>
                  <a:srgbClr val="FF0000"/>
                </a:solidFill>
              </a:rPr>
              <a:t>Building</a:t>
            </a:r>
            <a:r>
              <a:rPr lang="en-US" altLang="zh-CN" dirty="0"/>
              <a:t>)</a:t>
            </a:r>
            <a:r>
              <a:rPr lang="zh-CN" altLang="en-US" dirty="0"/>
              <a:t>：光纤进入大楼后就转换为电信号，然后用电缆或双绞线分配到各用户。</a:t>
            </a:r>
          </a:p>
          <a:p>
            <a:pPr eaLnBrk="1" hangingPunct="1">
              <a:spcBef>
                <a:spcPts val="600"/>
              </a:spcBef>
            </a:pPr>
            <a:endParaRPr lang="zh-CN" altLang="en-US" dirty="0">
              <a:solidFill>
                <a:schemeClr val="hlink"/>
              </a:solidFill>
            </a:endParaRPr>
          </a:p>
          <a:p>
            <a:pPr eaLnBrk="1" hangingPunct="1">
              <a:spcBef>
                <a:spcPts val="600"/>
              </a:spcBef>
            </a:pPr>
            <a:r>
              <a:rPr lang="zh-CN" altLang="en-US" dirty="0">
                <a:solidFill>
                  <a:schemeClr val="hlink"/>
                </a:solidFill>
              </a:rPr>
              <a:t>光纤到路边</a:t>
            </a:r>
            <a:r>
              <a:rPr lang="zh-CN" altLang="en-US" dirty="0"/>
              <a:t> </a:t>
            </a:r>
            <a:r>
              <a:rPr lang="en-US" altLang="zh-CN" dirty="0"/>
              <a:t>FTTC (Fiber To The </a:t>
            </a:r>
            <a:r>
              <a:rPr lang="en-US" altLang="zh-CN" dirty="0">
                <a:solidFill>
                  <a:srgbClr val="FF0000"/>
                </a:solidFill>
              </a:rPr>
              <a:t>Curb</a:t>
            </a:r>
            <a:r>
              <a:rPr lang="en-US" altLang="zh-CN" dirty="0"/>
              <a:t>)</a:t>
            </a:r>
            <a:r>
              <a:rPr lang="zh-CN" altLang="en-US" dirty="0"/>
              <a:t>：光纤铺到路边，从路边到各用户可使用星形结构双绞线作为传输媒体。    </a:t>
            </a:r>
          </a:p>
        </p:txBody>
      </p:sp>
      <p:sp>
        <p:nvSpPr>
          <p:cNvPr id="156675" name="Rectangle 5"/>
          <p:cNvSpPr>
            <a:spLocks noGrp="1" noChangeArrowheads="1"/>
          </p:cNvSpPr>
          <p:nvPr>
            <p:ph type="title"/>
          </p:nvPr>
        </p:nvSpPr>
        <p:spPr/>
        <p:txBody>
          <a:bodyPr/>
          <a:lstStyle/>
          <a:p>
            <a:pPr eaLnBrk="1" hangingPunct="1"/>
            <a:r>
              <a:rPr lang="en-US" altLang="zh-CN" dirty="0"/>
              <a:t>FTTx </a:t>
            </a:r>
            <a:r>
              <a:rPr lang="zh-CN" altLang="en-US" dirty="0"/>
              <a:t>技术</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8468" name="Group 4"/>
          <p:cNvGrpSpPr>
            <a:grpSpLocks/>
          </p:cNvGrpSpPr>
          <p:nvPr/>
        </p:nvGrpSpPr>
        <p:grpSpPr bwMode="auto">
          <a:xfrm>
            <a:off x="6443663" y="1182688"/>
            <a:ext cx="1584325" cy="1751012"/>
            <a:chOff x="3606" y="1238"/>
            <a:chExt cx="1270" cy="1103"/>
          </a:xfrm>
        </p:grpSpPr>
        <p:sp>
          <p:nvSpPr>
            <p:cNvPr id="318469" name="Line 5"/>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0" name="Line 6"/>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1" name="Line 7"/>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8472" name="Text Box 8"/>
          <p:cNvSpPr txBox="1">
            <a:spLocks noChangeArrowheads="1"/>
          </p:cNvSpPr>
          <p:nvPr/>
        </p:nvSpPr>
        <p:spPr bwMode="auto">
          <a:xfrm>
            <a:off x="2012950" y="1446213"/>
            <a:ext cx="5905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头端</a:t>
            </a:r>
          </a:p>
        </p:txBody>
      </p:sp>
      <p:sp>
        <p:nvSpPr>
          <p:cNvPr id="318473" name="Rectangle 9"/>
          <p:cNvSpPr>
            <a:spLocks noChangeArrowheads="1"/>
          </p:cNvSpPr>
          <p:nvPr/>
        </p:nvSpPr>
        <p:spPr bwMode="auto">
          <a:xfrm>
            <a:off x="3922713"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1:N</a:t>
            </a:r>
          </a:p>
        </p:txBody>
      </p:sp>
      <p:sp>
        <p:nvSpPr>
          <p:cNvPr id="318474" name="Rectangle 10"/>
          <p:cNvSpPr>
            <a:spLocks noChangeArrowheads="1"/>
          </p:cNvSpPr>
          <p:nvPr/>
        </p:nvSpPr>
        <p:spPr bwMode="auto">
          <a:xfrm>
            <a:off x="6299200" y="2717800"/>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475" name="Rectangle 11"/>
          <p:cNvSpPr>
            <a:spLocks noChangeArrowheads="1"/>
          </p:cNvSpPr>
          <p:nvPr/>
        </p:nvSpPr>
        <p:spPr bwMode="auto">
          <a:xfrm>
            <a:off x="6299200"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476" name="Line 12"/>
          <p:cNvSpPr>
            <a:spLocks noChangeShapeType="1"/>
          </p:cNvSpPr>
          <p:nvPr/>
        </p:nvSpPr>
        <p:spPr bwMode="auto">
          <a:xfrm>
            <a:off x="803275" y="1998663"/>
            <a:ext cx="11509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77" name="Rectangle 13"/>
          <p:cNvSpPr>
            <a:spLocks noChangeArrowheads="1"/>
          </p:cNvSpPr>
          <p:nvPr/>
        </p:nvSpPr>
        <p:spPr bwMode="auto">
          <a:xfrm>
            <a:off x="1955800" y="1782763"/>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dirty="0">
                <a:latin typeface="Times New Roman" panose="02020603050405020304" pitchFamily="18" charset="0"/>
              </a:rPr>
              <a:t>OLT</a:t>
            </a:r>
          </a:p>
        </p:txBody>
      </p:sp>
      <p:sp>
        <p:nvSpPr>
          <p:cNvPr id="318478" name="Text Box 14"/>
          <p:cNvSpPr txBox="1">
            <a:spLocks noChangeArrowheads="1"/>
          </p:cNvSpPr>
          <p:nvPr/>
        </p:nvSpPr>
        <p:spPr bwMode="auto">
          <a:xfrm>
            <a:off x="754063" y="1638300"/>
            <a:ext cx="996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dirty="0">
                <a:latin typeface="Arial" panose="020B0604020202020204" pitchFamily="34" charset="0"/>
              </a:rPr>
              <a:t>光纤干线</a:t>
            </a:r>
          </a:p>
        </p:txBody>
      </p:sp>
      <p:sp>
        <p:nvSpPr>
          <p:cNvPr id="318479" name="Line 15"/>
          <p:cNvSpPr>
            <a:spLocks noChangeShapeType="1"/>
          </p:cNvSpPr>
          <p:nvPr/>
        </p:nvSpPr>
        <p:spPr bwMode="auto">
          <a:xfrm>
            <a:off x="2627313" y="1998663"/>
            <a:ext cx="12954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0" name="Line 16"/>
          <p:cNvSpPr>
            <a:spLocks noChangeShapeType="1"/>
          </p:cNvSpPr>
          <p:nvPr/>
        </p:nvSpPr>
        <p:spPr bwMode="auto">
          <a:xfrm flipV="1">
            <a:off x="4570413" y="1171575"/>
            <a:ext cx="1725612" cy="6826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1" name="Line 17"/>
          <p:cNvSpPr>
            <a:spLocks noChangeShapeType="1"/>
          </p:cNvSpPr>
          <p:nvPr/>
        </p:nvSpPr>
        <p:spPr bwMode="auto">
          <a:xfrm>
            <a:off x="4570413" y="2141538"/>
            <a:ext cx="1728787" cy="79216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2" name="Line 18"/>
          <p:cNvSpPr>
            <a:spLocks noChangeShapeType="1"/>
          </p:cNvSpPr>
          <p:nvPr/>
        </p:nvSpPr>
        <p:spPr bwMode="auto">
          <a:xfrm>
            <a:off x="4570413" y="1998663"/>
            <a:ext cx="172878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83" name="Text Box 19"/>
          <p:cNvSpPr txBox="1">
            <a:spLocks noChangeArrowheads="1"/>
          </p:cNvSpPr>
          <p:nvPr/>
        </p:nvSpPr>
        <p:spPr bwMode="auto">
          <a:xfrm rot="5400000">
            <a:off x="6485732" y="2328068"/>
            <a:ext cx="412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sym typeface="Symbol" panose="05050102010706020507" pitchFamily="18" charset="2"/>
              </a:rPr>
              <a:t></a:t>
            </a:r>
          </a:p>
        </p:txBody>
      </p:sp>
      <p:sp>
        <p:nvSpPr>
          <p:cNvPr id="318484" name="Text Box 20"/>
          <p:cNvSpPr txBox="1">
            <a:spLocks noChangeArrowheads="1"/>
          </p:cNvSpPr>
          <p:nvPr/>
        </p:nvSpPr>
        <p:spPr bwMode="auto">
          <a:xfrm>
            <a:off x="3717925" y="1422400"/>
            <a:ext cx="99695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光分路器</a:t>
            </a:r>
            <a:endParaRPr lang="zh-CN" altLang="en-US" sz="1600">
              <a:latin typeface="Times New Roman" panose="02020603050405020304" pitchFamily="18" charset="0"/>
            </a:endParaRPr>
          </a:p>
        </p:txBody>
      </p:sp>
      <p:sp>
        <p:nvSpPr>
          <p:cNvPr id="318485" name="Text Box 21"/>
          <p:cNvSpPr txBox="1">
            <a:spLocks noChangeArrowheads="1"/>
          </p:cNvSpPr>
          <p:nvPr/>
        </p:nvSpPr>
        <p:spPr bwMode="auto">
          <a:xfrm>
            <a:off x="6011863" y="630238"/>
            <a:ext cx="1200150" cy="3365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光网络单元</a:t>
            </a:r>
            <a:endParaRPr lang="zh-CN" altLang="en-US" sz="1600">
              <a:latin typeface="Times New Roman" panose="02020603050405020304" pitchFamily="18" charset="0"/>
            </a:endParaRPr>
          </a:p>
        </p:txBody>
      </p:sp>
      <p:sp>
        <p:nvSpPr>
          <p:cNvPr id="318486" name="Rectangle 22"/>
          <p:cNvSpPr>
            <a:spLocks noChangeArrowheads="1"/>
          </p:cNvSpPr>
          <p:nvPr/>
        </p:nvSpPr>
        <p:spPr bwMode="auto">
          <a:xfrm>
            <a:off x="6299200" y="966788"/>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dirty="0">
                <a:latin typeface="Times New Roman" panose="02020603050405020304" pitchFamily="18" charset="0"/>
              </a:rPr>
              <a:t>ONU</a:t>
            </a:r>
          </a:p>
        </p:txBody>
      </p:sp>
      <p:sp>
        <p:nvSpPr>
          <p:cNvPr id="318487" name="Text Box 23"/>
          <p:cNvSpPr txBox="1">
            <a:spLocks noChangeArrowheads="1"/>
          </p:cNvSpPr>
          <p:nvPr/>
        </p:nvSpPr>
        <p:spPr bwMode="auto">
          <a:xfrm>
            <a:off x="2627313" y="1655763"/>
            <a:ext cx="8667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88" name="Text Box 24"/>
          <p:cNvSpPr txBox="1">
            <a:spLocks noChangeArrowheads="1"/>
          </p:cNvSpPr>
          <p:nvPr/>
        </p:nvSpPr>
        <p:spPr bwMode="auto">
          <a:xfrm>
            <a:off x="4924425" y="1665288"/>
            <a:ext cx="8667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89" name="Text Box 25"/>
          <p:cNvSpPr txBox="1">
            <a:spLocks noChangeArrowheads="1"/>
          </p:cNvSpPr>
          <p:nvPr/>
        </p:nvSpPr>
        <p:spPr bwMode="auto">
          <a:xfrm>
            <a:off x="7235825" y="2574925"/>
            <a:ext cx="412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490" name="Text Box 26"/>
          <p:cNvSpPr txBox="1">
            <a:spLocks noChangeArrowheads="1"/>
          </p:cNvSpPr>
          <p:nvPr/>
        </p:nvSpPr>
        <p:spPr bwMode="auto">
          <a:xfrm rot="1462546">
            <a:off x="4859338" y="2141538"/>
            <a:ext cx="8667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91" name="Text Box 27"/>
          <p:cNvSpPr txBox="1">
            <a:spLocks noChangeArrowheads="1"/>
          </p:cNvSpPr>
          <p:nvPr/>
        </p:nvSpPr>
        <p:spPr bwMode="auto">
          <a:xfrm rot="-1261310">
            <a:off x="4859338" y="1200150"/>
            <a:ext cx="8667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rPr>
              <a:t>●</a:t>
            </a:r>
            <a:r>
              <a:rPr lang="en-US" altLang="zh-CN" sz="1800">
                <a:latin typeface="宋体" panose="02010600030101010101" pitchFamily="2" charset="-122"/>
                <a:sym typeface="Wingdings" panose="05000000000000000000" pitchFamily="2" charset="2"/>
              </a:rPr>
              <a:t></a:t>
            </a:r>
          </a:p>
        </p:txBody>
      </p:sp>
      <p:sp>
        <p:nvSpPr>
          <p:cNvPr id="318492" name="Text Box 28"/>
          <p:cNvSpPr txBox="1">
            <a:spLocks noChangeArrowheads="1"/>
          </p:cNvSpPr>
          <p:nvPr/>
        </p:nvSpPr>
        <p:spPr bwMode="auto">
          <a:xfrm>
            <a:off x="7245350" y="1638300"/>
            <a:ext cx="4095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493" name="Text Box 29"/>
          <p:cNvSpPr txBox="1">
            <a:spLocks noChangeArrowheads="1"/>
          </p:cNvSpPr>
          <p:nvPr/>
        </p:nvSpPr>
        <p:spPr bwMode="auto">
          <a:xfrm>
            <a:off x="7235825" y="825500"/>
            <a:ext cx="412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494" name="Line 30"/>
          <p:cNvSpPr>
            <a:spLocks noChangeShapeType="1"/>
          </p:cNvSpPr>
          <p:nvPr/>
        </p:nvSpPr>
        <p:spPr bwMode="auto">
          <a:xfrm>
            <a:off x="3490913" y="1854200"/>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5" name="Line 31"/>
          <p:cNvSpPr>
            <a:spLocks noChangeShapeType="1"/>
          </p:cNvSpPr>
          <p:nvPr/>
        </p:nvSpPr>
        <p:spPr bwMode="auto">
          <a:xfrm rot="-1251268">
            <a:off x="5722938" y="1206500"/>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6" name="Line 32"/>
          <p:cNvSpPr>
            <a:spLocks noChangeShapeType="1"/>
          </p:cNvSpPr>
          <p:nvPr/>
        </p:nvSpPr>
        <p:spPr bwMode="auto">
          <a:xfrm>
            <a:off x="7667625" y="2790825"/>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7" name="Line 33"/>
          <p:cNvSpPr>
            <a:spLocks noChangeShapeType="1"/>
          </p:cNvSpPr>
          <p:nvPr/>
        </p:nvSpPr>
        <p:spPr bwMode="auto">
          <a:xfrm>
            <a:off x="7667625" y="1854200"/>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8" name="Line 34"/>
          <p:cNvSpPr>
            <a:spLocks noChangeShapeType="1"/>
          </p:cNvSpPr>
          <p:nvPr/>
        </p:nvSpPr>
        <p:spPr bwMode="auto">
          <a:xfrm rot="1377025">
            <a:off x="5686425" y="2592388"/>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499" name="Line 35"/>
          <p:cNvSpPr>
            <a:spLocks noChangeShapeType="1"/>
          </p:cNvSpPr>
          <p:nvPr/>
        </p:nvSpPr>
        <p:spPr bwMode="auto">
          <a:xfrm>
            <a:off x="5795963" y="1854200"/>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0" name="Line 36"/>
          <p:cNvSpPr>
            <a:spLocks noChangeShapeType="1"/>
          </p:cNvSpPr>
          <p:nvPr/>
        </p:nvSpPr>
        <p:spPr bwMode="auto">
          <a:xfrm>
            <a:off x="7672388" y="1035050"/>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18501" name="Group 37"/>
          <p:cNvGrpSpPr>
            <a:grpSpLocks/>
          </p:cNvGrpSpPr>
          <p:nvPr/>
        </p:nvGrpSpPr>
        <p:grpSpPr bwMode="auto">
          <a:xfrm>
            <a:off x="6443663" y="3762375"/>
            <a:ext cx="1584325" cy="1751013"/>
            <a:chOff x="3606" y="1238"/>
            <a:chExt cx="1270" cy="1103"/>
          </a:xfrm>
        </p:grpSpPr>
        <p:sp>
          <p:nvSpPr>
            <p:cNvPr id="318502" name="Line 38"/>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3" name="Line 39"/>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04" name="Line 40"/>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18505" name="Text Box 41"/>
          <p:cNvSpPr txBox="1">
            <a:spLocks noChangeArrowheads="1"/>
          </p:cNvSpPr>
          <p:nvPr/>
        </p:nvSpPr>
        <p:spPr bwMode="auto">
          <a:xfrm>
            <a:off x="2012950" y="4025900"/>
            <a:ext cx="5905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头端</a:t>
            </a:r>
          </a:p>
        </p:txBody>
      </p:sp>
      <p:sp>
        <p:nvSpPr>
          <p:cNvPr id="318506" name="Rectangle 42"/>
          <p:cNvSpPr>
            <a:spLocks noChangeArrowheads="1"/>
          </p:cNvSpPr>
          <p:nvPr/>
        </p:nvSpPr>
        <p:spPr bwMode="auto">
          <a:xfrm>
            <a:off x="3922713"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1:N</a:t>
            </a:r>
          </a:p>
        </p:txBody>
      </p:sp>
      <p:sp>
        <p:nvSpPr>
          <p:cNvPr id="318507" name="Rectangle 43"/>
          <p:cNvSpPr>
            <a:spLocks noChangeArrowheads="1"/>
          </p:cNvSpPr>
          <p:nvPr/>
        </p:nvSpPr>
        <p:spPr bwMode="auto">
          <a:xfrm>
            <a:off x="6299200" y="5297488"/>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08" name="Rectangle 44"/>
          <p:cNvSpPr>
            <a:spLocks noChangeArrowheads="1"/>
          </p:cNvSpPr>
          <p:nvPr/>
        </p:nvSpPr>
        <p:spPr bwMode="auto">
          <a:xfrm>
            <a:off x="6299200"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09" name="Line 45"/>
          <p:cNvSpPr>
            <a:spLocks noChangeShapeType="1"/>
          </p:cNvSpPr>
          <p:nvPr/>
        </p:nvSpPr>
        <p:spPr bwMode="auto">
          <a:xfrm>
            <a:off x="803275" y="4578350"/>
            <a:ext cx="115093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0" name="Rectangle 46"/>
          <p:cNvSpPr>
            <a:spLocks noChangeArrowheads="1"/>
          </p:cNvSpPr>
          <p:nvPr/>
        </p:nvSpPr>
        <p:spPr bwMode="auto">
          <a:xfrm>
            <a:off x="1955800" y="4362450"/>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OLT</a:t>
            </a:r>
          </a:p>
        </p:txBody>
      </p:sp>
      <p:sp>
        <p:nvSpPr>
          <p:cNvPr id="318511" name="Text Box 47"/>
          <p:cNvSpPr txBox="1">
            <a:spLocks noChangeArrowheads="1"/>
          </p:cNvSpPr>
          <p:nvPr/>
        </p:nvSpPr>
        <p:spPr bwMode="auto">
          <a:xfrm>
            <a:off x="754063" y="4217988"/>
            <a:ext cx="9969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光纤干线</a:t>
            </a:r>
          </a:p>
        </p:txBody>
      </p:sp>
      <p:sp>
        <p:nvSpPr>
          <p:cNvPr id="318512" name="Line 48"/>
          <p:cNvSpPr>
            <a:spLocks noChangeShapeType="1"/>
          </p:cNvSpPr>
          <p:nvPr/>
        </p:nvSpPr>
        <p:spPr bwMode="auto">
          <a:xfrm>
            <a:off x="2627313" y="4578350"/>
            <a:ext cx="129540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3" name="Line 49"/>
          <p:cNvSpPr>
            <a:spLocks noChangeShapeType="1"/>
          </p:cNvSpPr>
          <p:nvPr/>
        </p:nvSpPr>
        <p:spPr bwMode="auto">
          <a:xfrm flipV="1">
            <a:off x="4570413" y="3751263"/>
            <a:ext cx="1725612" cy="682625"/>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4" name="Line 50"/>
          <p:cNvSpPr>
            <a:spLocks noChangeShapeType="1"/>
          </p:cNvSpPr>
          <p:nvPr/>
        </p:nvSpPr>
        <p:spPr bwMode="auto">
          <a:xfrm>
            <a:off x="4570413" y="4721225"/>
            <a:ext cx="1728787" cy="7921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5" name="Line 51"/>
          <p:cNvSpPr>
            <a:spLocks noChangeShapeType="1"/>
          </p:cNvSpPr>
          <p:nvPr/>
        </p:nvSpPr>
        <p:spPr bwMode="auto">
          <a:xfrm>
            <a:off x="4570413" y="4578350"/>
            <a:ext cx="1728787"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16" name="Text Box 52"/>
          <p:cNvSpPr txBox="1">
            <a:spLocks noChangeArrowheads="1"/>
          </p:cNvSpPr>
          <p:nvPr/>
        </p:nvSpPr>
        <p:spPr bwMode="auto">
          <a:xfrm rot="5400000">
            <a:off x="6485732" y="4907756"/>
            <a:ext cx="412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sym typeface="Symbol" panose="05050102010706020507" pitchFamily="18" charset="2"/>
              </a:rPr>
              <a:t></a:t>
            </a:r>
          </a:p>
        </p:txBody>
      </p:sp>
      <p:sp>
        <p:nvSpPr>
          <p:cNvPr id="318517" name="Rectangle 53"/>
          <p:cNvSpPr>
            <a:spLocks noChangeArrowheads="1"/>
          </p:cNvSpPr>
          <p:nvPr/>
        </p:nvSpPr>
        <p:spPr bwMode="auto">
          <a:xfrm>
            <a:off x="6299200" y="3546475"/>
            <a:ext cx="647700" cy="4318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r>
              <a:rPr lang="en-US" altLang="zh-CN" sz="1600">
                <a:latin typeface="Times New Roman" panose="02020603050405020304" pitchFamily="18" charset="0"/>
              </a:rPr>
              <a:t>ONU</a:t>
            </a:r>
          </a:p>
        </p:txBody>
      </p:sp>
      <p:sp>
        <p:nvSpPr>
          <p:cNvPr id="318518" name="Text Box 54"/>
          <p:cNvSpPr txBox="1">
            <a:spLocks noChangeArrowheads="1"/>
          </p:cNvSpPr>
          <p:nvPr/>
        </p:nvSpPr>
        <p:spPr bwMode="auto">
          <a:xfrm>
            <a:off x="2984500" y="4235450"/>
            <a:ext cx="8667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r>
              <a:rPr lang="en-US" altLang="zh-CN" sz="1800">
                <a:latin typeface="宋体" panose="02010600030101010101" pitchFamily="2" charset="-122"/>
                <a:sym typeface="Wingdings" panose="05000000000000000000" pitchFamily="2" charset="2"/>
              </a:rPr>
              <a:t>●</a:t>
            </a:r>
          </a:p>
        </p:txBody>
      </p:sp>
      <p:sp>
        <p:nvSpPr>
          <p:cNvPr id="318519" name="Text Box 55"/>
          <p:cNvSpPr txBox="1">
            <a:spLocks noChangeArrowheads="1"/>
          </p:cNvSpPr>
          <p:nvPr/>
        </p:nvSpPr>
        <p:spPr bwMode="auto">
          <a:xfrm>
            <a:off x="5457825" y="4244975"/>
            <a:ext cx="409575"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520" name="Text Box 56"/>
          <p:cNvSpPr txBox="1">
            <a:spLocks noChangeArrowheads="1"/>
          </p:cNvSpPr>
          <p:nvPr/>
        </p:nvSpPr>
        <p:spPr bwMode="auto">
          <a:xfrm>
            <a:off x="7378700" y="5154613"/>
            <a:ext cx="412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521" name="Text Box 57"/>
          <p:cNvSpPr txBox="1">
            <a:spLocks noChangeArrowheads="1"/>
          </p:cNvSpPr>
          <p:nvPr/>
        </p:nvSpPr>
        <p:spPr bwMode="auto">
          <a:xfrm rot="1462546">
            <a:off x="5454650" y="4872038"/>
            <a:ext cx="412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rPr>
              <a:t>●</a:t>
            </a:r>
            <a:endParaRPr lang="en-US" altLang="zh-CN" sz="1800">
              <a:latin typeface="宋体" panose="02010600030101010101" pitchFamily="2" charset="-122"/>
              <a:sym typeface="Wingdings" panose="05000000000000000000" pitchFamily="2" charset="2"/>
            </a:endParaRPr>
          </a:p>
        </p:txBody>
      </p:sp>
      <p:sp>
        <p:nvSpPr>
          <p:cNvPr id="318522" name="Text Box 58"/>
          <p:cNvSpPr txBox="1">
            <a:spLocks noChangeArrowheads="1"/>
          </p:cNvSpPr>
          <p:nvPr/>
        </p:nvSpPr>
        <p:spPr bwMode="auto">
          <a:xfrm rot="-1261310">
            <a:off x="5435600" y="3654425"/>
            <a:ext cx="412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523" name="Text Box 59"/>
          <p:cNvSpPr txBox="1">
            <a:spLocks noChangeArrowheads="1"/>
          </p:cNvSpPr>
          <p:nvPr/>
        </p:nvSpPr>
        <p:spPr bwMode="auto">
          <a:xfrm>
            <a:off x="7388225" y="4217988"/>
            <a:ext cx="4095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宋体" panose="02010600030101010101" pitchFamily="2" charset="-122"/>
                <a:sym typeface="Wingdings" panose="05000000000000000000" pitchFamily="2" charset="2"/>
              </a:rPr>
              <a:t></a:t>
            </a:r>
          </a:p>
        </p:txBody>
      </p:sp>
      <p:sp>
        <p:nvSpPr>
          <p:cNvPr id="318524" name="Text Box 60"/>
          <p:cNvSpPr txBox="1">
            <a:spLocks noChangeArrowheads="1"/>
          </p:cNvSpPr>
          <p:nvPr/>
        </p:nvSpPr>
        <p:spPr bwMode="auto">
          <a:xfrm>
            <a:off x="7378700" y="3405188"/>
            <a:ext cx="4127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latin typeface="Arial" panose="020B0604020202020204" pitchFamily="34" charset="0"/>
              </a:rPr>
              <a:t>★</a:t>
            </a:r>
            <a:endParaRPr lang="en-US" altLang="zh-CN" sz="1800">
              <a:latin typeface="宋体" panose="02010600030101010101" pitchFamily="2" charset="-122"/>
              <a:sym typeface="Wingdings" panose="05000000000000000000" pitchFamily="2" charset="2"/>
            </a:endParaRPr>
          </a:p>
        </p:txBody>
      </p:sp>
      <p:sp>
        <p:nvSpPr>
          <p:cNvPr id="318525" name="Line 61"/>
          <p:cNvSpPr>
            <a:spLocks noChangeShapeType="1"/>
          </p:cNvSpPr>
          <p:nvPr/>
        </p:nvSpPr>
        <p:spPr bwMode="auto">
          <a:xfrm flipH="1">
            <a:off x="2698750" y="4433888"/>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6" name="Line 62"/>
          <p:cNvSpPr>
            <a:spLocks noChangeShapeType="1"/>
          </p:cNvSpPr>
          <p:nvPr/>
        </p:nvSpPr>
        <p:spPr bwMode="auto">
          <a:xfrm rot="9548732">
            <a:off x="5146675" y="4014788"/>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7" name="Line 63"/>
          <p:cNvSpPr>
            <a:spLocks noChangeShapeType="1"/>
          </p:cNvSpPr>
          <p:nvPr/>
        </p:nvSpPr>
        <p:spPr bwMode="auto">
          <a:xfrm flipH="1">
            <a:off x="7091363" y="5370513"/>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8" name="Line 64"/>
          <p:cNvSpPr>
            <a:spLocks noChangeShapeType="1"/>
          </p:cNvSpPr>
          <p:nvPr/>
        </p:nvSpPr>
        <p:spPr bwMode="auto">
          <a:xfrm flipH="1">
            <a:off x="7091363" y="4433888"/>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29" name="Line 65"/>
          <p:cNvSpPr>
            <a:spLocks noChangeShapeType="1"/>
          </p:cNvSpPr>
          <p:nvPr/>
        </p:nvSpPr>
        <p:spPr bwMode="auto">
          <a:xfrm rot="1366384" flipH="1">
            <a:off x="5097463" y="4872038"/>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0" name="Line 66"/>
          <p:cNvSpPr>
            <a:spLocks noChangeShapeType="1"/>
          </p:cNvSpPr>
          <p:nvPr/>
        </p:nvSpPr>
        <p:spPr bwMode="auto">
          <a:xfrm flipH="1">
            <a:off x="5148263" y="4433888"/>
            <a:ext cx="287337"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1" name="Line 67"/>
          <p:cNvSpPr>
            <a:spLocks noChangeShapeType="1"/>
          </p:cNvSpPr>
          <p:nvPr/>
        </p:nvSpPr>
        <p:spPr bwMode="auto">
          <a:xfrm flipH="1">
            <a:off x="7096125" y="3614738"/>
            <a:ext cx="2873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2" name="AutoShape 68"/>
          <p:cNvSpPr>
            <a:spLocks noChangeArrowheads="1"/>
          </p:cNvSpPr>
          <p:nvPr/>
        </p:nvSpPr>
        <p:spPr bwMode="auto">
          <a:xfrm>
            <a:off x="969963" y="919163"/>
            <a:ext cx="2233612" cy="358775"/>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zh-CN" sz="1800">
              <a:latin typeface="Arial" panose="020B0604020202020204" pitchFamily="34" charset="0"/>
            </a:endParaRPr>
          </a:p>
        </p:txBody>
      </p:sp>
      <p:sp>
        <p:nvSpPr>
          <p:cNvPr id="318533" name="Text Box 69"/>
          <p:cNvSpPr txBox="1">
            <a:spLocks noChangeArrowheads="1"/>
          </p:cNvSpPr>
          <p:nvPr/>
        </p:nvSpPr>
        <p:spPr bwMode="auto">
          <a:xfrm>
            <a:off x="1042988" y="919163"/>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Times New Roman" panose="02020603050405020304" pitchFamily="18" charset="0"/>
              </a:rPr>
              <a:t>发往特定 </a:t>
            </a:r>
            <a:r>
              <a:rPr lang="en-US" altLang="zh-CN" sz="1600">
                <a:latin typeface="Times New Roman" panose="02020603050405020304" pitchFamily="18" charset="0"/>
              </a:rPr>
              <a:t>ONU </a:t>
            </a:r>
            <a:r>
              <a:rPr lang="zh-CN" altLang="en-US" sz="1600">
                <a:latin typeface="Times New Roman" panose="02020603050405020304" pitchFamily="18" charset="0"/>
              </a:rPr>
              <a:t>的数据</a:t>
            </a:r>
          </a:p>
        </p:txBody>
      </p:sp>
      <p:sp>
        <p:nvSpPr>
          <p:cNvPr id="318534" name="AutoShape 70"/>
          <p:cNvSpPr>
            <a:spLocks noChangeArrowheads="1"/>
          </p:cNvSpPr>
          <p:nvPr/>
        </p:nvSpPr>
        <p:spPr bwMode="auto">
          <a:xfrm>
            <a:off x="969963" y="3440113"/>
            <a:ext cx="2233612" cy="358775"/>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zh-CN" sz="1800">
              <a:latin typeface="Arial" panose="020B0604020202020204" pitchFamily="34" charset="0"/>
            </a:endParaRPr>
          </a:p>
        </p:txBody>
      </p:sp>
      <p:sp>
        <p:nvSpPr>
          <p:cNvPr id="318535" name="Text Box 71"/>
          <p:cNvSpPr txBox="1">
            <a:spLocks noChangeArrowheads="1"/>
          </p:cNvSpPr>
          <p:nvPr/>
        </p:nvSpPr>
        <p:spPr bwMode="auto">
          <a:xfrm>
            <a:off x="1042988" y="3440113"/>
            <a:ext cx="21463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Times New Roman" panose="02020603050405020304" pitchFamily="18" charset="0"/>
              </a:rPr>
              <a:t>特定 </a:t>
            </a:r>
            <a:r>
              <a:rPr lang="en-US" altLang="zh-CN" sz="1600">
                <a:latin typeface="Times New Roman" panose="02020603050405020304" pitchFamily="18" charset="0"/>
              </a:rPr>
              <a:t>ONU </a:t>
            </a:r>
            <a:r>
              <a:rPr lang="zh-CN" altLang="en-US" sz="1600">
                <a:latin typeface="Times New Roman" panose="02020603050405020304" pitchFamily="18" charset="0"/>
              </a:rPr>
              <a:t>发来的数据</a:t>
            </a:r>
          </a:p>
        </p:txBody>
      </p:sp>
      <p:sp>
        <p:nvSpPr>
          <p:cNvPr id="318536" name="Text Box 72"/>
          <p:cNvSpPr txBox="1">
            <a:spLocks noChangeArrowheads="1"/>
          </p:cNvSpPr>
          <p:nvPr/>
        </p:nvSpPr>
        <p:spPr bwMode="auto">
          <a:xfrm>
            <a:off x="3908425" y="919163"/>
            <a:ext cx="590550"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下行</a:t>
            </a:r>
            <a:endParaRPr lang="zh-CN" altLang="en-US" sz="1600">
              <a:latin typeface="Times New Roman" panose="02020603050405020304" pitchFamily="18" charset="0"/>
            </a:endParaRPr>
          </a:p>
        </p:txBody>
      </p:sp>
      <p:sp>
        <p:nvSpPr>
          <p:cNvPr id="318537" name="Text Box 73"/>
          <p:cNvSpPr txBox="1">
            <a:spLocks noChangeArrowheads="1"/>
          </p:cNvSpPr>
          <p:nvPr/>
        </p:nvSpPr>
        <p:spPr bwMode="auto">
          <a:xfrm>
            <a:off x="3908425" y="3798888"/>
            <a:ext cx="590550"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上行</a:t>
            </a:r>
            <a:endParaRPr lang="zh-CN" altLang="en-US" sz="1600">
              <a:latin typeface="Times New Roman" panose="02020603050405020304" pitchFamily="18" charset="0"/>
            </a:endParaRPr>
          </a:p>
        </p:txBody>
      </p:sp>
      <p:sp>
        <p:nvSpPr>
          <p:cNvPr id="318538" name="Line 74"/>
          <p:cNvSpPr>
            <a:spLocks noChangeShapeType="1"/>
          </p:cNvSpPr>
          <p:nvPr/>
        </p:nvSpPr>
        <p:spPr bwMode="auto">
          <a:xfrm>
            <a:off x="3851275" y="1277938"/>
            <a:ext cx="7191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39" name="Line 75"/>
          <p:cNvSpPr>
            <a:spLocks noChangeShapeType="1"/>
          </p:cNvSpPr>
          <p:nvPr/>
        </p:nvSpPr>
        <p:spPr bwMode="auto">
          <a:xfrm flipH="1">
            <a:off x="3851275" y="4159250"/>
            <a:ext cx="719138" cy="0"/>
          </a:xfrm>
          <a:prstGeom prst="line">
            <a:avLst/>
          </a:prstGeom>
          <a:noFill/>
          <a:ln w="9525">
            <a:solidFill>
              <a:schemeClr val="tx1"/>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540" name="Text Box 76"/>
          <p:cNvSpPr txBox="1">
            <a:spLocks noChangeArrowheads="1"/>
          </p:cNvSpPr>
          <p:nvPr/>
        </p:nvSpPr>
        <p:spPr bwMode="auto">
          <a:xfrm>
            <a:off x="1619250" y="6175375"/>
            <a:ext cx="590550"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局端</a:t>
            </a:r>
            <a:endParaRPr lang="zh-CN" altLang="en-US" sz="1600">
              <a:latin typeface="Times New Roman" panose="02020603050405020304" pitchFamily="18" charset="0"/>
            </a:endParaRPr>
          </a:p>
        </p:txBody>
      </p:sp>
      <p:sp>
        <p:nvSpPr>
          <p:cNvPr id="318541" name="AutoShape 77"/>
          <p:cNvSpPr>
            <a:spLocks/>
          </p:cNvSpPr>
          <p:nvPr/>
        </p:nvSpPr>
        <p:spPr bwMode="auto">
          <a:xfrm rot="-5400000">
            <a:off x="1818481" y="5291932"/>
            <a:ext cx="141287" cy="1619250"/>
          </a:xfrm>
          <a:prstGeom prst="leftBrace">
            <a:avLst>
              <a:gd name="adj1" fmla="val 95506"/>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2" name="AutoShape 78"/>
          <p:cNvSpPr>
            <a:spLocks/>
          </p:cNvSpPr>
          <p:nvPr/>
        </p:nvSpPr>
        <p:spPr bwMode="auto">
          <a:xfrm rot="-5400000">
            <a:off x="4372770" y="4393406"/>
            <a:ext cx="144462" cy="3419475"/>
          </a:xfrm>
          <a:prstGeom prst="leftBrace">
            <a:avLst>
              <a:gd name="adj1" fmla="val 197253"/>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3" name="AutoShape 79"/>
          <p:cNvSpPr>
            <a:spLocks/>
          </p:cNvSpPr>
          <p:nvPr/>
        </p:nvSpPr>
        <p:spPr bwMode="auto">
          <a:xfrm rot="-5400000">
            <a:off x="7003256" y="5291932"/>
            <a:ext cx="141287" cy="1619250"/>
          </a:xfrm>
          <a:prstGeom prst="leftBrace">
            <a:avLst>
              <a:gd name="adj1" fmla="val 95506"/>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8544" name="Text Box 80"/>
          <p:cNvSpPr txBox="1">
            <a:spLocks noChangeArrowheads="1"/>
          </p:cNvSpPr>
          <p:nvPr/>
        </p:nvSpPr>
        <p:spPr bwMode="auto">
          <a:xfrm>
            <a:off x="6659563" y="6175375"/>
            <a:ext cx="793750"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a:latin typeface="Arial" panose="020B0604020202020204" pitchFamily="34" charset="0"/>
              </a:rPr>
              <a:t>用户端</a:t>
            </a:r>
            <a:endParaRPr lang="zh-CN" altLang="en-US" sz="1600">
              <a:latin typeface="Times New Roman" panose="02020603050405020304" pitchFamily="18" charset="0"/>
            </a:endParaRPr>
          </a:p>
        </p:txBody>
      </p:sp>
      <p:sp>
        <p:nvSpPr>
          <p:cNvPr id="318545" name="Text Box 81"/>
          <p:cNvSpPr txBox="1">
            <a:spLocks noChangeArrowheads="1"/>
          </p:cNvSpPr>
          <p:nvPr/>
        </p:nvSpPr>
        <p:spPr bwMode="auto">
          <a:xfrm>
            <a:off x="3778250" y="6188075"/>
            <a:ext cx="1571625" cy="33655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dirty="0">
                <a:solidFill>
                  <a:srgbClr val="FF0000"/>
                </a:solidFill>
                <a:latin typeface="Arial" panose="020B0604020202020204" pitchFamily="34" charset="0"/>
              </a:rPr>
              <a:t>光配线网</a:t>
            </a:r>
            <a:r>
              <a:rPr lang="en-US" altLang="zh-CN" sz="1600" dirty="0">
                <a:solidFill>
                  <a:srgbClr val="FF0000"/>
                </a:solidFill>
                <a:latin typeface="Times New Roman" panose="02020603050405020304" pitchFamily="18" charset="0"/>
              </a:rPr>
              <a:t>(ODN)</a:t>
            </a:r>
          </a:p>
        </p:txBody>
      </p:sp>
      <p:sp>
        <p:nvSpPr>
          <p:cNvPr id="318546" name="Text Box 82"/>
          <p:cNvSpPr txBox="1">
            <a:spLocks noChangeArrowheads="1"/>
          </p:cNvSpPr>
          <p:nvPr/>
        </p:nvSpPr>
        <p:spPr bwMode="auto">
          <a:xfrm>
            <a:off x="2842419" y="122001"/>
            <a:ext cx="349567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t>无源光配线网的组成 </a:t>
            </a:r>
          </a:p>
        </p:txBody>
      </p:sp>
      <p:sp>
        <p:nvSpPr>
          <p:cNvPr id="81" name="矩形 80"/>
          <p:cNvSpPr/>
          <p:nvPr/>
        </p:nvSpPr>
        <p:spPr>
          <a:xfrm>
            <a:off x="2357422" y="4714884"/>
            <a:ext cx="1785950" cy="369332"/>
          </a:xfrm>
          <a:prstGeom prst="rect">
            <a:avLst/>
          </a:prstGeom>
        </p:spPr>
        <p:txBody>
          <a:bodyPr wrap="square">
            <a:spAutoFit/>
          </a:bodyPr>
          <a:lstStyle/>
          <a:p>
            <a:r>
              <a:rPr lang="en-US" altLang="zh-CN" sz="1800" dirty="0">
                <a:solidFill>
                  <a:srgbClr val="FF0000"/>
                </a:solidFill>
              </a:rPr>
              <a:t>WDM/</a:t>
            </a:r>
            <a:r>
              <a:rPr lang="en-US" altLang="zh-CN" sz="1800" dirty="0">
                <a:solidFill>
                  <a:srgbClr val="0070C0"/>
                </a:solidFill>
              </a:rPr>
              <a:t>TDM</a:t>
            </a:r>
            <a:endParaRPr lang="zh-CN" altLang="en-US" sz="1800" dirty="0">
              <a:solidFill>
                <a:srgbClr val="0070C0"/>
              </a:solidFill>
            </a:endParaRPr>
          </a:p>
        </p:txBody>
      </p:sp>
      <p:sp>
        <p:nvSpPr>
          <p:cNvPr id="82" name="Text Box 27"/>
          <p:cNvSpPr txBox="1">
            <a:spLocks noChangeArrowheads="1"/>
          </p:cNvSpPr>
          <p:nvPr/>
        </p:nvSpPr>
        <p:spPr bwMode="auto">
          <a:xfrm rot="-1261310">
            <a:off x="4719465" y="871699"/>
            <a:ext cx="1074333"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600" dirty="0">
                <a:solidFill>
                  <a:srgbClr val="FF0000"/>
                </a:solidFill>
                <a:latin typeface="+mn-lt"/>
                <a:sym typeface="Wingdings" panose="05000000000000000000" pitchFamily="2" charset="2"/>
              </a:rPr>
              <a:t>Broadcast</a:t>
            </a:r>
          </a:p>
        </p:txBody>
      </p:sp>
      <p:sp>
        <p:nvSpPr>
          <p:cNvPr id="83" name="矩形 82"/>
          <p:cNvSpPr/>
          <p:nvPr/>
        </p:nvSpPr>
        <p:spPr>
          <a:xfrm>
            <a:off x="7000892" y="1214422"/>
            <a:ext cx="877163" cy="369332"/>
          </a:xfrm>
          <a:prstGeom prst="rect">
            <a:avLst/>
          </a:prstGeom>
        </p:spPr>
        <p:txBody>
          <a:bodyPr wrap="none">
            <a:spAutoFit/>
          </a:bodyPr>
          <a:lstStyle/>
          <a:p>
            <a:r>
              <a:rPr lang="zh-CN" altLang="en-US" sz="1800" dirty="0"/>
              <a:t>电信号</a:t>
            </a:r>
          </a:p>
        </p:txBody>
      </p:sp>
      <p:sp>
        <p:nvSpPr>
          <p:cNvPr id="84" name="矩形 83"/>
          <p:cNvSpPr/>
          <p:nvPr/>
        </p:nvSpPr>
        <p:spPr>
          <a:xfrm>
            <a:off x="4786314" y="3429000"/>
            <a:ext cx="877163" cy="369332"/>
          </a:xfrm>
          <a:prstGeom prst="rect">
            <a:avLst/>
          </a:prstGeom>
        </p:spPr>
        <p:txBody>
          <a:bodyPr wrap="none">
            <a:spAutoFit/>
          </a:bodyPr>
          <a:lstStyle/>
          <a:p>
            <a:r>
              <a:rPr lang="zh-CN" altLang="en-US" sz="1800" dirty="0"/>
              <a:t>光信号</a:t>
            </a:r>
          </a:p>
        </p:txBody>
      </p:sp>
      <p:sp>
        <p:nvSpPr>
          <p:cNvPr id="85" name="矩形 84"/>
          <p:cNvSpPr/>
          <p:nvPr/>
        </p:nvSpPr>
        <p:spPr>
          <a:xfrm>
            <a:off x="1428728" y="2500306"/>
            <a:ext cx="3714776" cy="707886"/>
          </a:xfrm>
          <a:prstGeom prst="rect">
            <a:avLst/>
          </a:prstGeom>
        </p:spPr>
        <p:txBody>
          <a:bodyPr wrap="square">
            <a:spAutoFit/>
          </a:bodyPr>
          <a:lstStyle/>
          <a:p>
            <a:r>
              <a:rPr lang="zh-CN" altLang="en-US" sz="2000" dirty="0"/>
              <a:t>光配线网采用波分复用，上行和下行分别使用不同的波长。</a:t>
            </a:r>
          </a:p>
        </p:txBody>
      </p:sp>
    </p:spTree>
    <p:extLst>
      <p:ext uri="{BB962C8B-B14F-4D97-AF65-F5344CB8AC3E}">
        <p14:creationId xmlns="" xmlns:p14="http://schemas.microsoft.com/office/powerpoint/2010/main" val="199346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85">
                                            <p:txEl>
                                              <p:pRg st="0" end="0"/>
                                            </p:txEl>
                                          </p:spTgt>
                                        </p:tgtEl>
                                        <p:attrNameLst>
                                          <p:attrName>style.visibility</p:attrName>
                                        </p:attrNameLst>
                                      </p:cBhvr>
                                      <p:to>
                                        <p:strVal val="visible"/>
                                      </p:to>
                                    </p:set>
                                    <p:animEffect transition="in" filter="wipe(down)">
                                      <p:cBhvr>
                                        <p:cTn id="11" dur="580">
                                          <p:stCondLst>
                                            <p:cond delay="0"/>
                                          </p:stCondLst>
                                        </p:cTn>
                                        <p:tgtEl>
                                          <p:spTgt spid="85">
                                            <p:txEl>
                                              <p:pRg st="0" end="0"/>
                                            </p:txEl>
                                          </p:spTgt>
                                        </p:tgtEl>
                                      </p:cBhvr>
                                    </p:animEffect>
                                    <p:anim calcmode="lin" valueType="num">
                                      <p:cBhvr>
                                        <p:cTn id="12" dur="1822" tmFilter="0,0; 0.14,0.36; 0.43,0.73; 0.71,0.91; 1.0,1.0">
                                          <p:stCondLst>
                                            <p:cond delay="0"/>
                                          </p:stCondLst>
                                        </p:cTn>
                                        <p:tgtEl>
                                          <p:spTgt spid="85">
                                            <p:txEl>
                                              <p:pRg st="0" end="0"/>
                                            </p:txEl>
                                          </p:spTgt>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85">
                                            <p:txEl>
                                              <p:pRg st="0" end="0"/>
                                            </p:txEl>
                                          </p:spTgt>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85">
                                            <p:txEl>
                                              <p:pRg st="0" end="0"/>
                                            </p:txEl>
                                          </p:spTgt>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85">
                                            <p:txEl>
                                              <p:pRg st="0" end="0"/>
                                            </p:txEl>
                                          </p:spTgt>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85">
                                            <p:txEl>
                                              <p:pRg st="0" end="0"/>
                                            </p:txEl>
                                          </p:spTgt>
                                        </p:tgtEl>
                                        <p:attrNameLst>
                                          <p:attrName>ppt_y</p:attrName>
                                        </p:attrNameLst>
                                      </p:cBhvr>
                                      <p:tavLst>
                                        <p:tav tm="0" fmla="#ppt_y-sin(pi*$)/81">
                                          <p:val>
                                            <p:fltVal val="0"/>
                                          </p:val>
                                        </p:tav>
                                        <p:tav tm="100000">
                                          <p:val>
                                            <p:fltVal val="1"/>
                                          </p:val>
                                        </p:tav>
                                      </p:tavLst>
                                    </p:anim>
                                    <p:animScale>
                                      <p:cBhvr>
                                        <p:cTn id="17" dur="26">
                                          <p:stCondLst>
                                            <p:cond delay="650"/>
                                          </p:stCondLst>
                                        </p:cTn>
                                        <p:tgtEl>
                                          <p:spTgt spid="85">
                                            <p:txEl>
                                              <p:pRg st="0" end="0"/>
                                            </p:txEl>
                                          </p:spTgt>
                                        </p:tgtEl>
                                      </p:cBhvr>
                                      <p:to x="100000" y="60000"/>
                                    </p:animScale>
                                    <p:animScale>
                                      <p:cBhvr>
                                        <p:cTn id="18" dur="166" decel="50000">
                                          <p:stCondLst>
                                            <p:cond delay="676"/>
                                          </p:stCondLst>
                                        </p:cTn>
                                        <p:tgtEl>
                                          <p:spTgt spid="85">
                                            <p:txEl>
                                              <p:pRg st="0" end="0"/>
                                            </p:txEl>
                                          </p:spTgt>
                                        </p:tgtEl>
                                      </p:cBhvr>
                                      <p:to x="100000" y="100000"/>
                                    </p:animScale>
                                    <p:animScale>
                                      <p:cBhvr>
                                        <p:cTn id="19" dur="26">
                                          <p:stCondLst>
                                            <p:cond delay="1312"/>
                                          </p:stCondLst>
                                        </p:cTn>
                                        <p:tgtEl>
                                          <p:spTgt spid="85">
                                            <p:txEl>
                                              <p:pRg st="0" end="0"/>
                                            </p:txEl>
                                          </p:spTgt>
                                        </p:tgtEl>
                                      </p:cBhvr>
                                      <p:to x="100000" y="80000"/>
                                    </p:animScale>
                                    <p:animScale>
                                      <p:cBhvr>
                                        <p:cTn id="20" dur="166" decel="50000">
                                          <p:stCondLst>
                                            <p:cond delay="1338"/>
                                          </p:stCondLst>
                                        </p:cTn>
                                        <p:tgtEl>
                                          <p:spTgt spid="85">
                                            <p:txEl>
                                              <p:pRg st="0" end="0"/>
                                            </p:txEl>
                                          </p:spTgt>
                                        </p:tgtEl>
                                      </p:cBhvr>
                                      <p:to x="100000" y="100000"/>
                                    </p:animScale>
                                    <p:animScale>
                                      <p:cBhvr>
                                        <p:cTn id="21" dur="26">
                                          <p:stCondLst>
                                            <p:cond delay="1642"/>
                                          </p:stCondLst>
                                        </p:cTn>
                                        <p:tgtEl>
                                          <p:spTgt spid="85">
                                            <p:txEl>
                                              <p:pRg st="0" end="0"/>
                                            </p:txEl>
                                          </p:spTgt>
                                        </p:tgtEl>
                                      </p:cBhvr>
                                      <p:to x="100000" y="90000"/>
                                    </p:animScale>
                                    <p:animScale>
                                      <p:cBhvr>
                                        <p:cTn id="22" dur="166" decel="50000">
                                          <p:stCondLst>
                                            <p:cond delay="1668"/>
                                          </p:stCondLst>
                                        </p:cTn>
                                        <p:tgtEl>
                                          <p:spTgt spid="85">
                                            <p:txEl>
                                              <p:pRg st="0" end="0"/>
                                            </p:txEl>
                                          </p:spTgt>
                                        </p:tgtEl>
                                      </p:cBhvr>
                                      <p:to x="100000" y="100000"/>
                                    </p:animScale>
                                    <p:animScale>
                                      <p:cBhvr>
                                        <p:cTn id="23" dur="26">
                                          <p:stCondLst>
                                            <p:cond delay="1808"/>
                                          </p:stCondLst>
                                        </p:cTn>
                                        <p:tgtEl>
                                          <p:spTgt spid="85">
                                            <p:txEl>
                                              <p:pRg st="0" end="0"/>
                                            </p:txEl>
                                          </p:spTgt>
                                        </p:tgtEl>
                                      </p:cBhvr>
                                      <p:to x="100000" y="95000"/>
                                    </p:animScale>
                                    <p:animScale>
                                      <p:cBhvr>
                                        <p:cTn id="24" dur="166" decel="50000">
                                          <p:stCondLst>
                                            <p:cond delay="1834"/>
                                          </p:stCondLst>
                                        </p:cTn>
                                        <p:tgtEl>
                                          <p:spTgt spid="85">
                                            <p:txEl>
                                              <p:pRg st="0" end="0"/>
                                            </p:txEl>
                                          </p:spTgt>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81">
                                            <p:txEl>
                                              <p:pRg st="0" end="0"/>
                                            </p:txEl>
                                          </p:spTgt>
                                        </p:tgtEl>
                                        <p:attrNameLst>
                                          <p:attrName>style.visibility</p:attrName>
                                        </p:attrNameLst>
                                      </p:cBhvr>
                                      <p:to>
                                        <p:strVal val="visible"/>
                                      </p:to>
                                    </p:set>
                                    <p:animEffect transition="in" filter="wipe(down)">
                                      <p:cBhvr>
                                        <p:cTn id="29"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ctrTitle"/>
          </p:nvPr>
        </p:nvSpPr>
        <p:spPr>
          <a:xfrm>
            <a:off x="990600" y="2492896"/>
            <a:ext cx="7253288" cy="645592"/>
          </a:xfrm>
        </p:spPr>
        <p:txBody>
          <a:bodyPr/>
          <a:lstStyle/>
          <a:p>
            <a:pPr eaLnBrk="1" hangingPunct="1"/>
            <a:r>
              <a:rPr lang="zh-CN" altLang="en-US" dirty="0"/>
              <a:t>第 </a:t>
            </a:r>
            <a:r>
              <a:rPr lang="en-US" altLang="zh-CN" dirty="0"/>
              <a:t>2 </a:t>
            </a:r>
            <a:r>
              <a:rPr lang="zh-CN" altLang="en-US" dirty="0"/>
              <a:t>章  物理层</a:t>
            </a:r>
          </a:p>
        </p:txBody>
      </p:sp>
      <p:sp>
        <p:nvSpPr>
          <p:cNvPr id="8195" name="Rectangle 8"/>
          <p:cNvSpPr>
            <a:spLocks noGrp="1" noChangeArrowheads="1"/>
          </p:cNvSpPr>
          <p:nvPr>
            <p:ph type="subTitle" idx="1"/>
          </p:nvPr>
        </p:nvSpPr>
        <p:spPr>
          <a:xfrm>
            <a:off x="285720" y="3429000"/>
            <a:ext cx="8401080" cy="2819400"/>
          </a:xfrm>
        </p:spPr>
        <p:txBody>
          <a:bodyPr/>
          <a:lstStyle/>
          <a:p>
            <a:pPr marL="342000" indent="-342000" algn="l">
              <a:spcBef>
                <a:spcPts val="600"/>
              </a:spcBef>
              <a:buFontTx/>
              <a:buChar char="•"/>
            </a:pPr>
            <a:r>
              <a:rPr lang="en-US" altLang="zh-CN" dirty="0">
                <a:latin typeface="+mj-lt"/>
              </a:rPr>
              <a:t>We would like to be able to give you a one-sentence definition of the Internet, a definition that you can take home and share with your family and friends. </a:t>
            </a:r>
          </a:p>
          <a:p>
            <a:pPr marL="342000" indent="-342000" algn="l">
              <a:spcBef>
                <a:spcPts val="600"/>
              </a:spcBef>
              <a:buFontTx/>
              <a:buChar char="•"/>
            </a:pPr>
            <a:r>
              <a:rPr lang="en-US" altLang="zh-CN" dirty="0">
                <a:latin typeface="+mj-lt"/>
              </a:rPr>
              <a:t>Alas, the Internet is very complex and ever changing, both in terms of its hardware and software, as well as in the services it provides. </a:t>
            </a:r>
          </a:p>
          <a:p>
            <a:pPr eaLnBrk="1" hangingPunct="1"/>
            <a:endParaRPr lang="zh-CN" altLang="zh-CN" dirty="0"/>
          </a:p>
        </p:txBody>
      </p:sp>
    </p:spTree>
    <p:extLst>
      <p:ext uri="{BB962C8B-B14F-4D97-AF65-F5344CB8AC3E}">
        <p14:creationId xmlns="" xmlns:p14="http://schemas.microsoft.com/office/powerpoint/2010/main" val="2029037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400" name="Rectangle 8"/>
          <p:cNvSpPr>
            <a:spLocks noGrp="1" noChangeArrowheads="1"/>
          </p:cNvSpPr>
          <p:nvPr>
            <p:ph type="title"/>
          </p:nvPr>
        </p:nvSpPr>
        <p:spPr/>
        <p:txBody>
          <a:bodyPr/>
          <a:lstStyle/>
          <a:p>
            <a:r>
              <a:rPr lang="en-US" altLang="zh-CN" kern="1200" dirty="0">
                <a:ea typeface="宋体" pitchFamily="2" charset="-122"/>
              </a:rPr>
              <a:t>Fourier transformation</a:t>
            </a:r>
            <a:endParaRPr lang="zh-CN" altLang="en-US" baseline="30000" dirty="0">
              <a:solidFill>
                <a:schemeClr val="hlink"/>
              </a:solidFill>
            </a:endParaRPr>
          </a:p>
        </p:txBody>
      </p:sp>
      <p:graphicFrame>
        <p:nvGraphicFramePr>
          <p:cNvPr id="1467399" name="Object 7"/>
          <p:cNvGraphicFramePr>
            <a:graphicFrameLocks noGrp="1" noChangeAspect="1"/>
          </p:cNvGraphicFramePr>
          <p:nvPr>
            <p:ph idx="1"/>
            <p:extLst>
              <p:ext uri="{D42A27DB-BD31-4B8C-83A1-F6EECF244321}">
                <p14:modId xmlns="" xmlns:p14="http://schemas.microsoft.com/office/powerpoint/2010/main" val="2220811767"/>
              </p:ext>
            </p:extLst>
          </p:nvPr>
        </p:nvGraphicFramePr>
        <p:xfrm>
          <a:off x="357158" y="1214422"/>
          <a:ext cx="8521700" cy="4929222"/>
        </p:xfrm>
        <a:graphic>
          <a:graphicData uri="http://schemas.openxmlformats.org/presentationml/2006/ole">
            <p:oleObj spid="_x0000_s9328" name="Equation" r:id="rId4" imgW="159410400" imgH="81686400" progId="Equation.DSMT4">
              <p:embed/>
            </p:oleObj>
          </a:graphicData>
        </a:graphic>
      </p:graphicFrame>
      <p:cxnSp>
        <p:nvCxnSpPr>
          <p:cNvPr id="4" name="直接连接符 3"/>
          <p:cNvCxnSpPr/>
          <p:nvPr/>
        </p:nvCxnSpPr>
        <p:spPr bwMode="auto">
          <a:xfrm>
            <a:off x="714348" y="2357430"/>
            <a:ext cx="792088" cy="0"/>
          </a:xfrm>
          <a:prstGeom prst="line">
            <a:avLst/>
          </a:prstGeom>
          <a:gradFill rotWithShape="0">
            <a:gsLst>
              <a:gs pos="0">
                <a:srgbClr val="99CCFF">
                  <a:gamma/>
                  <a:shade val="46275"/>
                  <a:invGamma/>
                </a:srgbClr>
              </a:gs>
              <a:gs pos="100000">
                <a:srgbClr val="99CCFF"/>
              </a:gs>
            </a:gsLst>
            <a:lin ang="0" scaled="1"/>
          </a:gradFill>
          <a:ln w="19050" cap="flat" cmpd="sng" algn="ctr">
            <a:solidFill>
              <a:srgbClr val="FF0000"/>
            </a:solidFill>
            <a:prstDash val="solid"/>
            <a:round/>
            <a:headEnd type="none" w="med" len="med"/>
            <a:tailEnd type="none" w="med" len="med"/>
          </a:ln>
          <a:effectLst/>
        </p:spPr>
      </p:cxnSp>
    </p:spTree>
    <p:extLst>
      <p:ext uri="{BB962C8B-B14F-4D97-AF65-F5344CB8AC3E}">
        <p14:creationId xmlns="" xmlns:p14="http://schemas.microsoft.com/office/powerpoint/2010/main" val="37393426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4"/>
          <p:cNvSpPr>
            <a:spLocks noGrp="1" noChangeArrowheads="1"/>
          </p:cNvSpPr>
          <p:nvPr>
            <p:ph type="body" idx="1"/>
          </p:nvPr>
        </p:nvSpPr>
        <p:spPr>
          <a:xfrm>
            <a:off x="395288" y="2742277"/>
            <a:ext cx="8424862" cy="3423027"/>
          </a:xfrm>
          <a:noFill/>
        </p:spPr>
        <p:txBody>
          <a:bodyPr/>
          <a:lstStyle/>
          <a:p>
            <a:pPr eaLnBrk="1" hangingPunct="1">
              <a:lnSpc>
                <a:spcPct val="90000"/>
              </a:lnSpc>
            </a:pPr>
            <a:r>
              <a:rPr lang="en-US" altLang="zh-CN" dirty="0">
                <a:latin typeface="Gill Sans MT" panose="020B0502020104020203" pitchFamily="34" charset="0"/>
              </a:rPr>
              <a:t>To see </a:t>
            </a:r>
            <a:r>
              <a:rPr lang="en-US" altLang="zh-CN" u="sng" dirty="0">
                <a:latin typeface="Gill Sans MT" panose="020B0502020104020203" pitchFamily="34" charset="0"/>
              </a:rPr>
              <a:t>what all this has to do with data communications</a:t>
            </a:r>
            <a:r>
              <a:rPr lang="en-US" altLang="zh-CN" dirty="0">
                <a:latin typeface="Gill Sans MT" panose="020B0502020104020203" pitchFamily="34" charset="0"/>
              </a:rPr>
              <a:t>, let us consider a specific example: </a:t>
            </a:r>
          </a:p>
          <a:p>
            <a:pPr eaLnBrk="1" hangingPunct="1">
              <a:lnSpc>
                <a:spcPct val="90000"/>
              </a:lnSpc>
              <a:buFont typeface="Wingdings" panose="05000000000000000000" pitchFamily="2" charset="2"/>
              <a:buChar char="þ"/>
            </a:pPr>
            <a:r>
              <a:rPr lang="en-US" altLang="zh-CN" dirty="0">
                <a:latin typeface="Gill Sans MT" panose="020B0502020104020203" pitchFamily="34" charset="0"/>
              </a:rPr>
              <a:t>the transmission of the ASCII character </a:t>
            </a:r>
            <a:r>
              <a:rPr lang="en-US" altLang="zh-CN" dirty="0">
                <a:solidFill>
                  <a:srgbClr val="FF0000"/>
                </a:solidFill>
                <a:latin typeface="Gill Sans MT" panose="020B0502020104020203" pitchFamily="34" charset="0"/>
              </a:rPr>
              <a:t>''b'' </a:t>
            </a:r>
            <a:r>
              <a:rPr lang="en-US" altLang="zh-CN" dirty="0">
                <a:latin typeface="Gill Sans MT" panose="020B0502020104020203" pitchFamily="34" charset="0"/>
              </a:rPr>
              <a:t>encoded in an 8-bit byte. </a:t>
            </a:r>
          </a:p>
          <a:p>
            <a:pPr eaLnBrk="1" hangingPunct="1">
              <a:lnSpc>
                <a:spcPct val="90000"/>
              </a:lnSpc>
            </a:pPr>
            <a:endParaRPr lang="en-US" altLang="zh-CN" dirty="0">
              <a:latin typeface="Gill Sans MT" panose="020B0502020104020203" pitchFamily="34" charset="0"/>
            </a:endParaRPr>
          </a:p>
          <a:p>
            <a:pPr eaLnBrk="1" hangingPunct="1">
              <a:lnSpc>
                <a:spcPct val="90000"/>
              </a:lnSpc>
            </a:pPr>
            <a:r>
              <a:rPr lang="en-US" altLang="zh-CN" dirty="0">
                <a:latin typeface="Gill Sans MT" panose="020B0502020104020203" pitchFamily="34" charset="0"/>
              </a:rPr>
              <a:t>The bit pattern </a:t>
            </a:r>
            <a:r>
              <a:rPr lang="en-US" altLang="zh-CN" dirty="0">
                <a:solidFill>
                  <a:srgbClr val="FF0000"/>
                </a:solidFill>
                <a:latin typeface="Gill Sans MT" panose="020B0502020104020203" pitchFamily="34" charset="0"/>
              </a:rPr>
              <a:t>that is to be transmitted</a:t>
            </a:r>
            <a:r>
              <a:rPr lang="en-US" altLang="zh-CN" dirty="0">
                <a:solidFill>
                  <a:srgbClr val="0070C0"/>
                </a:solidFill>
                <a:latin typeface="Gill Sans MT" panose="020B0502020104020203" pitchFamily="34" charset="0"/>
              </a:rPr>
              <a:t> </a:t>
            </a:r>
            <a:r>
              <a:rPr lang="en-US" altLang="zh-CN" dirty="0">
                <a:latin typeface="Gill Sans MT" panose="020B0502020104020203" pitchFamily="34" charset="0"/>
              </a:rPr>
              <a:t>is 01100010. </a:t>
            </a:r>
          </a:p>
          <a:p>
            <a:pPr eaLnBrk="1" hangingPunct="1">
              <a:lnSpc>
                <a:spcPct val="90000"/>
              </a:lnSpc>
            </a:pPr>
            <a:endParaRPr lang="en-US" altLang="zh-CN" dirty="0">
              <a:solidFill>
                <a:schemeClr val="hlink"/>
              </a:solidFill>
              <a:latin typeface="Gill Sans MT" panose="020B0502020104020203" pitchFamily="34" charset="0"/>
            </a:endParaRPr>
          </a:p>
          <a:p>
            <a:pPr eaLnBrk="1" hangingPunct="1">
              <a:lnSpc>
                <a:spcPct val="90000"/>
              </a:lnSpc>
            </a:pPr>
            <a:r>
              <a:rPr lang="en-US" altLang="zh-CN" dirty="0">
                <a:latin typeface="Gill Sans MT" panose="020B0502020104020203" pitchFamily="34" charset="0"/>
              </a:rPr>
              <a:t>The left-hand part of the following figure (a) shows the voltage output by the transmitting computer. </a:t>
            </a:r>
          </a:p>
        </p:txBody>
      </p:sp>
      <p:sp>
        <p:nvSpPr>
          <p:cNvPr id="22533" name="Rectangle 6"/>
          <p:cNvSpPr>
            <a:spLocks noChangeArrowheads="1"/>
          </p:cNvSpPr>
          <p:nvPr/>
        </p:nvSpPr>
        <p:spPr bwMode="auto">
          <a:xfrm>
            <a:off x="354648" y="1066085"/>
            <a:ext cx="8382000" cy="504279"/>
          </a:xfrm>
          <a:prstGeom prst="rect">
            <a:avLst/>
          </a:prstGeom>
          <a:noFill/>
          <a:ln w="9525">
            <a:noFill/>
            <a:miter lim="800000"/>
            <a:headEnd/>
            <a:tailEnd/>
          </a:ln>
        </p:spPr>
        <p:txBody>
          <a:bodyPr/>
          <a:lstStyle/>
          <a:p>
            <a:pPr marL="342900" indent="-342900" algn="l">
              <a:lnSpc>
                <a:spcPct val="90000"/>
              </a:lnSpc>
              <a:buClr>
                <a:schemeClr val="hlink"/>
              </a:buClr>
              <a:buFont typeface="Arial" panose="020B0604020202020204" pitchFamily="34" charset="0"/>
              <a:buChar char="•"/>
            </a:pPr>
            <a:r>
              <a:rPr lang="en-US" altLang="zh-CN" dirty="0">
                <a:latin typeface="Gill Sans MT" panose="020B0502020104020203" pitchFamily="34" charset="0"/>
              </a:rPr>
              <a:t>The results of performing these operations are as follows:</a:t>
            </a:r>
          </a:p>
        </p:txBody>
      </p:sp>
      <p:sp>
        <p:nvSpPr>
          <p:cNvPr id="22534" name="Rectangle 7"/>
          <p:cNvSpPr>
            <a:spLocks noGrp="1" noChangeArrowheads="1"/>
          </p:cNvSpPr>
          <p:nvPr>
            <p:ph type="title"/>
          </p:nvPr>
        </p:nvSpPr>
        <p:spPr>
          <a:xfrm>
            <a:off x="395288" y="226545"/>
            <a:ext cx="8420100" cy="627063"/>
          </a:xfrm>
        </p:spPr>
        <p:txBody>
          <a:bodyPr/>
          <a:lstStyle/>
          <a:p>
            <a:pPr eaLnBrk="1" hangingPunct="1"/>
            <a:r>
              <a:rPr lang="en-US" altLang="zh-CN" dirty="0">
                <a:latin typeface="Gill Sans MT" panose="020B0502020104020203" pitchFamily="34" charset="0"/>
              </a:rPr>
              <a:t>Fourier analysis </a:t>
            </a:r>
          </a:p>
        </p:txBody>
      </p:sp>
      <p:graphicFrame>
        <p:nvGraphicFramePr>
          <p:cNvPr id="7" name="Object 7"/>
          <p:cNvGraphicFramePr>
            <a:graphicFrameLocks noChangeAspect="1"/>
          </p:cNvGraphicFramePr>
          <p:nvPr>
            <p:extLst>
              <p:ext uri="{D42A27DB-BD31-4B8C-83A1-F6EECF244321}">
                <p14:modId xmlns="" xmlns:p14="http://schemas.microsoft.com/office/powerpoint/2010/main" val="3159943594"/>
              </p:ext>
            </p:extLst>
          </p:nvPr>
        </p:nvGraphicFramePr>
        <p:xfrm>
          <a:off x="561974" y="1837233"/>
          <a:ext cx="8007351" cy="638175"/>
        </p:xfrm>
        <a:graphic>
          <a:graphicData uri="http://schemas.openxmlformats.org/presentationml/2006/ole">
            <p:oleObj spid="_x0000_s13425" name="Equation" r:id="rId4" imgW="107594400" imgH="9448800" progId="Equation.DSMT4">
              <p:embed/>
            </p:oleObj>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body" idx="1"/>
          </p:nvPr>
        </p:nvSpPr>
        <p:spPr>
          <a:xfrm>
            <a:off x="1907704" y="5564236"/>
            <a:ext cx="5838800" cy="533301"/>
          </a:xfrm>
          <a:noFill/>
        </p:spPr>
        <p:txBody>
          <a:bodyPr/>
          <a:lstStyle/>
          <a:p>
            <a:pPr marL="0" indent="0" eaLnBrk="1" hangingPunct="1">
              <a:lnSpc>
                <a:spcPct val="80000"/>
              </a:lnSpc>
              <a:buClr>
                <a:srgbClr val="FF0000"/>
              </a:buClr>
              <a:buNone/>
            </a:pPr>
            <a:r>
              <a:rPr lang="en-US" altLang="zh-CN" sz="1600" dirty="0">
                <a:latin typeface="Gill Sans MT" panose="020B0502020104020203" pitchFamily="34" charset="0"/>
              </a:rPr>
              <a:t>(a) A binary signal and its root-mean-square Fourier amplitudes.</a:t>
            </a:r>
          </a:p>
          <a:p>
            <a:pPr marL="0" indent="0" eaLnBrk="1" hangingPunct="1">
              <a:lnSpc>
                <a:spcPct val="80000"/>
              </a:lnSpc>
              <a:buClr>
                <a:srgbClr val="FF0000"/>
              </a:buClr>
              <a:buNone/>
            </a:pPr>
            <a:r>
              <a:rPr lang="en-US" altLang="zh-CN" sz="1600" dirty="0">
                <a:latin typeface="Gill Sans MT" panose="020B0502020104020203" pitchFamily="34" charset="0"/>
              </a:rPr>
              <a:t>(b) – (c) Successive approximations to the original signal.</a:t>
            </a:r>
          </a:p>
        </p:txBody>
      </p:sp>
      <p:pic>
        <p:nvPicPr>
          <p:cNvPr id="23557" name="Picture 5" descr="2-01"/>
          <p:cNvPicPr>
            <a:picLocks noChangeAspect="1" noChangeArrowheads="1"/>
          </p:cNvPicPr>
          <p:nvPr/>
        </p:nvPicPr>
        <p:blipFill>
          <a:blip r:embed="rId3" cstate="print"/>
          <a:srcRect b="43878"/>
          <a:stretch>
            <a:fillRect/>
          </a:stretch>
        </p:blipFill>
        <p:spPr bwMode="auto">
          <a:xfrm>
            <a:off x="1116013" y="1196975"/>
            <a:ext cx="6500812" cy="426720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Gill Sans MT" panose="020B0502020104020203" pitchFamily="34" charset="0"/>
              </a:rPr>
              <a:t>Fourier analysis </a:t>
            </a:r>
            <a:endParaRPr lang="zh-CN" alt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8"/>
          <p:cNvSpPr>
            <a:spLocks noGrp="1" noChangeArrowheads="1"/>
          </p:cNvSpPr>
          <p:nvPr>
            <p:ph type="title"/>
          </p:nvPr>
        </p:nvSpPr>
        <p:spPr/>
        <p:txBody>
          <a:bodyPr/>
          <a:lstStyle/>
          <a:p>
            <a:pPr eaLnBrk="1" hangingPunct="1"/>
            <a:r>
              <a:rPr lang="en-US" altLang="zh-CN" dirty="0">
                <a:latin typeface="Gill Sans MT" panose="020B0502020104020203" pitchFamily="34" charset="0"/>
              </a:rPr>
              <a:t>Fourier analysis </a:t>
            </a:r>
          </a:p>
        </p:txBody>
      </p:sp>
      <p:sp>
        <p:nvSpPr>
          <p:cNvPr id="26628" name="Rectangle 4"/>
          <p:cNvSpPr>
            <a:spLocks noGrp="1" noChangeArrowheads="1"/>
          </p:cNvSpPr>
          <p:nvPr>
            <p:ph type="body" idx="1"/>
          </p:nvPr>
        </p:nvSpPr>
        <p:spPr>
          <a:xfrm>
            <a:off x="395288" y="1052512"/>
            <a:ext cx="8380412" cy="5112791"/>
          </a:xfrm>
          <a:noFill/>
        </p:spPr>
        <p:txBody>
          <a:bodyPr/>
          <a:lstStyle/>
          <a:p>
            <a:pPr eaLnBrk="1" hangingPunct="1"/>
            <a:r>
              <a:rPr lang="en-US" altLang="zh-CN" dirty="0">
                <a:latin typeface="Gill Sans MT" panose="020B0502020104020203" pitchFamily="34" charset="0"/>
              </a:rPr>
              <a:t>The root-mean-square </a:t>
            </a:r>
            <a:r>
              <a:rPr lang="en-US" altLang="zh-CN" sz="2200" dirty="0">
                <a:latin typeface="Gill Sans MT" panose="020B0502020104020203" pitchFamily="34" charset="0"/>
              </a:rPr>
              <a:t>(</a:t>
            </a:r>
            <a:r>
              <a:rPr lang="zh-CN" altLang="en-US" sz="2200" dirty="0">
                <a:latin typeface="Gill Sans MT" panose="020B0502020104020203" pitchFamily="34" charset="0"/>
              </a:rPr>
              <a:t>均方根</a:t>
            </a:r>
            <a:r>
              <a:rPr lang="en-US" altLang="zh-CN" sz="2200" dirty="0">
                <a:latin typeface="Gill Sans MT" panose="020B0502020104020203" pitchFamily="34" charset="0"/>
              </a:rPr>
              <a:t>) </a:t>
            </a:r>
            <a:r>
              <a:rPr lang="en-US" altLang="zh-CN" dirty="0">
                <a:latin typeface="Gill Sans MT" panose="020B0502020104020203" pitchFamily="34" charset="0"/>
              </a:rPr>
              <a:t>amplitudes,            , for </a:t>
            </a:r>
            <a:r>
              <a:rPr lang="en-US" altLang="zh-CN" dirty="0">
                <a:solidFill>
                  <a:schemeClr val="hlink"/>
                </a:solidFill>
                <a:latin typeface="Gill Sans MT" panose="020B0502020104020203" pitchFamily="34" charset="0"/>
              </a:rPr>
              <a:t>the first few terms</a:t>
            </a:r>
            <a:r>
              <a:rPr lang="en-US" altLang="zh-CN" dirty="0">
                <a:latin typeface="Gill Sans MT" panose="020B0502020104020203" pitchFamily="34" charset="0"/>
              </a:rPr>
              <a:t> are shown on the right-hand side of the Figure.   </a:t>
            </a:r>
          </a:p>
          <a:p>
            <a:pPr eaLnBrk="1" hangingPunct="1"/>
            <a:endParaRPr lang="en-US" altLang="zh-CN" dirty="0">
              <a:latin typeface="Gill Sans MT" panose="020B0502020104020203" pitchFamily="34" charset="0"/>
            </a:endParaRPr>
          </a:p>
          <a:p>
            <a:pPr eaLnBrk="1" hangingPunct="1"/>
            <a:r>
              <a:rPr lang="en-US" altLang="zh-CN" dirty="0">
                <a:latin typeface="Gill Sans MT" panose="020B0502020104020203" pitchFamily="34" charset="0"/>
              </a:rPr>
              <a:t>These values are of interest because their squares are proportional to the energy </a:t>
            </a:r>
            <a:r>
              <a:rPr lang="en-US" altLang="zh-CN" i="1" dirty="0">
                <a:solidFill>
                  <a:schemeClr val="folHlink"/>
                </a:solidFill>
                <a:latin typeface="Gill Sans MT" panose="020B0502020104020203" pitchFamily="34" charset="0"/>
              </a:rPr>
              <a:t>transmitted at the corresponding frequency. </a:t>
            </a:r>
          </a:p>
        </p:txBody>
      </p:sp>
      <p:graphicFrame>
        <p:nvGraphicFramePr>
          <p:cNvPr id="2" name="对象 1"/>
          <p:cNvGraphicFramePr>
            <a:graphicFrameLocks noChangeAspect="1"/>
          </p:cNvGraphicFramePr>
          <p:nvPr>
            <p:extLst>
              <p:ext uri="{D42A27DB-BD31-4B8C-83A1-F6EECF244321}">
                <p14:modId xmlns="" xmlns:p14="http://schemas.microsoft.com/office/powerpoint/2010/main" val="4207093916"/>
              </p:ext>
            </p:extLst>
          </p:nvPr>
        </p:nvGraphicFramePr>
        <p:xfrm>
          <a:off x="6300192" y="1058519"/>
          <a:ext cx="878980" cy="439490"/>
        </p:xfrm>
        <a:graphic>
          <a:graphicData uri="http://schemas.openxmlformats.org/presentationml/2006/ole">
            <p:oleObj spid="_x0000_s14448" name="Equation" r:id="rId4" imgW="14020800" imgH="7010400" progId="Equation.DSMT4">
              <p:embed/>
            </p:oleObj>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457200" y="457200"/>
            <a:ext cx="5257800" cy="457200"/>
          </a:xfrm>
          <a:prstGeom prst="rect">
            <a:avLst/>
          </a:prstGeom>
          <a:noFill/>
          <a:ln w="9525">
            <a:noFill/>
            <a:miter lim="800000"/>
            <a:headEnd/>
            <a:tailEnd/>
          </a:ln>
        </p:spPr>
        <p:txBody>
          <a:bodyPr>
            <a:spAutoFit/>
          </a:bodyPr>
          <a:lstStyle/>
          <a:p>
            <a:pPr algn="l" eaLnBrk="0" hangingPunct="0"/>
            <a:endParaRPr lang="zh-CN" altLang="zh-CN" sz="3600" b="1" i="1" baseline="-18000">
              <a:solidFill>
                <a:schemeClr val="hlink"/>
              </a:solidFill>
              <a:latin typeface="Times New Roman" pitchFamily="18" charset="0"/>
            </a:endParaRPr>
          </a:p>
        </p:txBody>
      </p:sp>
      <p:sp>
        <p:nvSpPr>
          <p:cNvPr id="24579" name="Rectangle 3"/>
          <p:cNvSpPr>
            <a:spLocks noGrp="1" noChangeArrowheads="1"/>
          </p:cNvSpPr>
          <p:nvPr>
            <p:ph type="title"/>
          </p:nvPr>
        </p:nvSpPr>
        <p:spPr>
          <a:xfrm>
            <a:off x="250824" y="260350"/>
            <a:ext cx="8497639" cy="576263"/>
          </a:xfrm>
          <a:noFill/>
        </p:spPr>
        <p:txBody>
          <a:bodyPr/>
          <a:lstStyle/>
          <a:p>
            <a:pPr eaLnBrk="1" hangingPunct="1"/>
            <a:r>
              <a:rPr lang="en-US" altLang="zh-CN" dirty="0">
                <a:latin typeface="Gill Sans MT" panose="020B0502020104020203" pitchFamily="34" charset="0"/>
              </a:rPr>
              <a:t>Fourier analysis </a:t>
            </a:r>
            <a:endParaRPr lang="en-US" altLang="zh-CN" sz="2400" dirty="0">
              <a:latin typeface="Gill Sans MT" panose="020B0502020104020203" pitchFamily="34" charset="0"/>
            </a:endParaRPr>
          </a:p>
        </p:txBody>
      </p:sp>
      <p:sp>
        <p:nvSpPr>
          <p:cNvPr id="24580" name="Rectangle 4"/>
          <p:cNvSpPr>
            <a:spLocks noGrp="1" noChangeArrowheads="1"/>
          </p:cNvSpPr>
          <p:nvPr>
            <p:ph type="body" idx="1"/>
          </p:nvPr>
        </p:nvSpPr>
        <p:spPr>
          <a:xfrm>
            <a:off x="366463" y="5589240"/>
            <a:ext cx="8382000" cy="533400"/>
          </a:xfrm>
          <a:noFill/>
        </p:spPr>
        <p:txBody>
          <a:bodyPr/>
          <a:lstStyle/>
          <a:p>
            <a:pPr algn="ctr" eaLnBrk="1" hangingPunct="1">
              <a:buFontTx/>
              <a:buNone/>
            </a:pPr>
            <a:r>
              <a:rPr lang="en-US" altLang="zh-CN" sz="1800" dirty="0"/>
              <a:t>(d) – (e) Successive approximations to the original signal.</a:t>
            </a:r>
          </a:p>
        </p:txBody>
      </p:sp>
      <p:pic>
        <p:nvPicPr>
          <p:cNvPr id="24581" name="Picture 5" descr="2-01"/>
          <p:cNvPicPr>
            <a:picLocks noChangeAspect="1" noChangeArrowheads="1"/>
          </p:cNvPicPr>
          <p:nvPr/>
        </p:nvPicPr>
        <p:blipFill>
          <a:blip r:embed="rId3" cstate="print"/>
          <a:srcRect t="56754"/>
          <a:stretch>
            <a:fillRect/>
          </a:stretch>
        </p:blipFill>
        <p:spPr bwMode="auto">
          <a:xfrm>
            <a:off x="1295400" y="1295400"/>
            <a:ext cx="6400800" cy="4038600"/>
          </a:xfrm>
          <a:prstGeom prst="rect">
            <a:avLst/>
          </a:prstGeom>
          <a:noFill/>
          <a:ln w="9525">
            <a:noFill/>
            <a:miter lim="800000"/>
            <a:headEnd/>
            <a:tailEnd/>
          </a:ln>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8" name="Text Box 4"/>
          <p:cNvSpPr txBox="1">
            <a:spLocks noChangeArrowheads="1"/>
          </p:cNvSpPr>
          <p:nvPr/>
        </p:nvSpPr>
        <p:spPr bwMode="auto">
          <a:xfrm>
            <a:off x="457200" y="457200"/>
            <a:ext cx="5257800" cy="457200"/>
          </a:xfrm>
          <a:prstGeom prst="rect">
            <a:avLst/>
          </a:prstGeom>
          <a:noFill/>
          <a:ln w="9525">
            <a:noFill/>
            <a:miter lim="800000"/>
            <a:headEnd/>
            <a:tailEnd/>
          </a:ln>
          <a:effectLst/>
        </p:spPr>
        <p:txBody>
          <a:bodyPr>
            <a:spAutoFit/>
          </a:bodyPr>
          <a:lstStyle/>
          <a:p>
            <a:pPr eaLnBrk="0" hangingPunct="0">
              <a:spcBef>
                <a:spcPct val="0"/>
              </a:spcBef>
              <a:buSzTx/>
              <a:buFontTx/>
              <a:buNone/>
            </a:pPr>
            <a:endParaRPr lang="en-US" altLang="zh-CN" b="1" i="1">
              <a:solidFill>
                <a:schemeClr val="hlink"/>
              </a:solidFill>
              <a:latin typeface="Times New Roman" pitchFamily="18" charset="0"/>
              <a:ea typeface="宋体" charset="-122"/>
            </a:endParaRPr>
          </a:p>
        </p:txBody>
      </p:sp>
      <p:sp>
        <p:nvSpPr>
          <p:cNvPr id="1168390" name="Rectangle 6"/>
          <p:cNvSpPr>
            <a:spLocks noGrp="1" noChangeArrowheads="1"/>
          </p:cNvSpPr>
          <p:nvPr>
            <p:ph type="title"/>
          </p:nvPr>
        </p:nvSpPr>
        <p:spPr>
          <a:noFill/>
          <a:ln/>
        </p:spPr>
        <p:txBody>
          <a:bodyPr/>
          <a:lstStyle/>
          <a:p>
            <a:r>
              <a:rPr lang="en-US" altLang="zh-CN" dirty="0">
                <a:latin typeface="Gill Sans MT" panose="020B0502020104020203" pitchFamily="34" charset="0"/>
              </a:rPr>
              <a:t>Fourier analysis </a:t>
            </a:r>
            <a:endParaRPr lang="en-US" altLang="zh-CN" baseline="30000" dirty="0"/>
          </a:p>
        </p:txBody>
      </p:sp>
      <p:graphicFrame>
        <p:nvGraphicFramePr>
          <p:cNvPr id="1168393" name="Object 9"/>
          <p:cNvGraphicFramePr>
            <a:graphicFrameLocks noGrp="1" noChangeAspect="1"/>
          </p:cNvGraphicFramePr>
          <p:nvPr>
            <p:ph sz="half" idx="4294967295"/>
            <p:extLst>
              <p:ext uri="{D42A27DB-BD31-4B8C-83A1-F6EECF244321}">
                <p14:modId xmlns="" xmlns:p14="http://schemas.microsoft.com/office/powerpoint/2010/main" val="1880099237"/>
              </p:ext>
            </p:extLst>
          </p:nvPr>
        </p:nvGraphicFramePr>
        <p:xfrm>
          <a:off x="1481640" y="3140968"/>
          <a:ext cx="6215643" cy="2303561"/>
        </p:xfrm>
        <a:graphic>
          <a:graphicData uri="http://schemas.openxmlformats.org/presentationml/2006/ole">
            <p:oleObj spid="_x0000_s10354" name="Equation" r:id="rId4" imgW="111861600" imgH="41452800" progId="Equation.DSMT4">
              <p:embed/>
            </p:oleObj>
          </a:graphicData>
        </a:graphic>
      </p:graphicFrame>
      <p:pic>
        <p:nvPicPr>
          <p:cNvPr id="1168395" name="Picture 11"/>
          <p:cNvPicPr>
            <a:picLocks noChangeAspect="1" noChangeArrowheads="1"/>
          </p:cNvPicPr>
          <p:nvPr/>
        </p:nvPicPr>
        <p:blipFill>
          <a:blip r:embed="rId5" cstate="print"/>
          <a:srcRect/>
          <a:stretch>
            <a:fillRect/>
          </a:stretch>
        </p:blipFill>
        <p:spPr bwMode="auto">
          <a:xfrm>
            <a:off x="2836862" y="1700808"/>
            <a:ext cx="3505200" cy="1066800"/>
          </a:xfrm>
          <a:prstGeom prst="rect">
            <a:avLst/>
          </a:prstGeom>
          <a:noFill/>
        </p:spPr>
      </p:pic>
    </p:spTree>
    <p:extLst>
      <p:ext uri="{BB962C8B-B14F-4D97-AF65-F5344CB8AC3E}">
        <p14:creationId xmlns="" xmlns:p14="http://schemas.microsoft.com/office/powerpoint/2010/main" val="2025293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68393"/>
                                        </p:tgtEl>
                                        <p:attrNameLst>
                                          <p:attrName>style.visibility</p:attrName>
                                        </p:attrNameLst>
                                      </p:cBhvr>
                                      <p:to>
                                        <p:strVal val="visible"/>
                                      </p:to>
                                    </p:set>
                                    <p:animEffect transition="in" filter="wipe(up)">
                                      <p:cBhvr>
                                        <p:cTn id="7" dur="500"/>
                                        <p:tgtEl>
                                          <p:spTgt spid="1168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8982" name="Picture 6"/>
          <p:cNvPicPr>
            <a:picLocks noChangeAspect="1" noChangeArrowheads="1"/>
          </p:cNvPicPr>
          <p:nvPr/>
        </p:nvPicPr>
        <p:blipFill>
          <a:blip r:embed="rId3" cstate="print"/>
          <a:srcRect/>
          <a:stretch>
            <a:fillRect/>
          </a:stretch>
        </p:blipFill>
        <p:spPr bwMode="auto">
          <a:xfrm>
            <a:off x="214282" y="1714488"/>
            <a:ext cx="8629650" cy="2755900"/>
          </a:xfrm>
          <a:prstGeom prst="rect">
            <a:avLst/>
          </a:prstGeom>
          <a:noFill/>
          <a:ln w="9525">
            <a:noFill/>
            <a:miter lim="800000"/>
            <a:headEnd/>
            <a:tailEnd/>
          </a:ln>
          <a:effectLst/>
        </p:spPr>
      </p:pic>
      <p:sp>
        <p:nvSpPr>
          <p:cNvPr id="638987" name="Rectangle 11"/>
          <p:cNvSpPr>
            <a:spLocks noGrp="1" noChangeArrowheads="1"/>
          </p:cNvSpPr>
          <p:nvPr>
            <p:ph type="title"/>
          </p:nvPr>
        </p:nvSpPr>
        <p:spPr/>
        <p:txBody>
          <a:bodyPr/>
          <a:lstStyle/>
          <a:p>
            <a:r>
              <a:rPr lang="en-US" altLang="zh-CN" dirty="0">
                <a:solidFill>
                  <a:schemeClr val="hlink"/>
                </a:solidFill>
              </a:rPr>
              <a:t>Figure </a:t>
            </a:r>
            <a:r>
              <a:rPr lang="en-US" altLang="zh-CN" dirty="0"/>
              <a:t>Physical layer</a:t>
            </a:r>
            <a:endParaRPr lang="zh-CN" altLang="en-US" dirty="0"/>
          </a:p>
        </p:txBody>
      </p:sp>
      <p:sp>
        <p:nvSpPr>
          <p:cNvPr id="2" name="内容占位符 1"/>
          <p:cNvSpPr>
            <a:spLocks noGrp="1"/>
          </p:cNvSpPr>
          <p:nvPr>
            <p:ph idx="1"/>
          </p:nvPr>
        </p:nvSpPr>
        <p:spPr>
          <a:xfrm>
            <a:off x="330200" y="5229200"/>
            <a:ext cx="8483600" cy="947763"/>
          </a:xfrm>
        </p:spPr>
        <p:txBody>
          <a:bodyPr/>
          <a:lstStyle/>
          <a:p>
            <a:r>
              <a:rPr lang="zh-CN" altLang="en-US" dirty="0"/>
              <a:t>物理层考虑</a:t>
            </a:r>
            <a:r>
              <a:rPr lang="zh-CN" altLang="en-US" dirty="0">
                <a:solidFill>
                  <a:srgbClr val="FF0000"/>
                </a:solidFill>
              </a:rPr>
              <a:t>怎样才能</a:t>
            </a:r>
            <a:r>
              <a:rPr lang="zh-CN" altLang="en-US" u="sng" dirty="0"/>
              <a:t>在连接各种计算机</a:t>
            </a:r>
            <a:r>
              <a:rPr lang="zh-CN" altLang="en-US" u="sng" dirty="0" smtClean="0"/>
              <a:t>的</a:t>
            </a:r>
            <a:r>
              <a:rPr lang="zh-CN" altLang="en-US" dirty="0" smtClean="0"/>
              <a:t>传输媒体上</a:t>
            </a:r>
            <a:r>
              <a:rPr lang="zh-CN" altLang="en-US" dirty="0" smtClean="0">
                <a:solidFill>
                  <a:srgbClr val="FF0000"/>
                </a:solidFill>
              </a:rPr>
              <a:t>传输</a:t>
            </a:r>
            <a:r>
              <a:rPr lang="zh-CN" altLang="en-US" dirty="0"/>
              <a:t>数据比特流，而不是指传输媒体</a:t>
            </a:r>
            <a:r>
              <a:rPr lang="zh-CN" altLang="en-US" dirty="0" smtClean="0"/>
              <a:t>。  </a:t>
            </a:r>
            <a:endParaRPr lang="zh-CN" altLang="en-US" dirty="0"/>
          </a:p>
          <a:p>
            <a:endParaRPr lang="zh-CN" altLang="en-US" dirty="0"/>
          </a:p>
        </p:txBody>
      </p:sp>
      <p:sp>
        <p:nvSpPr>
          <p:cNvPr id="5" name="矩形 4"/>
          <p:cNvSpPr/>
          <p:nvPr/>
        </p:nvSpPr>
        <p:spPr>
          <a:xfrm>
            <a:off x="214282" y="3500438"/>
            <a:ext cx="2143140" cy="1323439"/>
          </a:xfrm>
          <a:prstGeom prst="rect">
            <a:avLst/>
          </a:prstGeom>
        </p:spPr>
        <p:txBody>
          <a:bodyPr wrap="square">
            <a:spAutoFit/>
          </a:bodyPr>
          <a:lstStyle/>
          <a:p>
            <a:pPr algn="l"/>
            <a:r>
              <a:rPr lang="zh-CN" altLang="en-US" sz="2000" dirty="0"/>
              <a:t>物理层的主要任务描述为</a:t>
            </a:r>
            <a:r>
              <a:rPr lang="en-US" altLang="zh-CN" sz="2000" dirty="0"/>
              <a:t>: </a:t>
            </a:r>
            <a:r>
              <a:rPr lang="zh-CN" altLang="en-US" sz="2000" dirty="0">
                <a:solidFill>
                  <a:srgbClr val="FF0000"/>
                </a:solidFill>
              </a:rPr>
              <a:t>确定</a:t>
            </a:r>
            <a:r>
              <a:rPr lang="zh-CN" altLang="en-US" sz="2000" dirty="0"/>
              <a:t>它与传输媒体的接口的一些</a:t>
            </a:r>
            <a:r>
              <a:rPr lang="zh-CN" altLang="en-US" sz="2000" dirty="0">
                <a:solidFill>
                  <a:srgbClr val="FF0000"/>
                </a:solidFill>
              </a:rPr>
              <a:t>特性。</a:t>
            </a:r>
            <a:endParaRPr lang="zh-CN" altLang="en-US" sz="2000" dirty="0"/>
          </a:p>
        </p:txBody>
      </p:sp>
      <p:sp>
        <p:nvSpPr>
          <p:cNvPr id="6" name="矩形 5"/>
          <p:cNvSpPr/>
          <p:nvPr/>
        </p:nvSpPr>
        <p:spPr>
          <a:xfrm>
            <a:off x="2500298" y="3357562"/>
            <a:ext cx="800219" cy="461665"/>
          </a:xfrm>
          <a:prstGeom prst="rect">
            <a:avLst/>
          </a:prstGeom>
        </p:spPr>
        <p:txBody>
          <a:bodyPr wrap="none">
            <a:spAutoFit/>
          </a:bodyPr>
          <a:lstStyle/>
          <a:p>
            <a:r>
              <a:rPr lang="zh-CN" altLang="en-US" dirty="0">
                <a:solidFill>
                  <a:srgbClr val="FF0000"/>
                </a:solidFill>
              </a:rPr>
              <a:t>接口</a:t>
            </a:r>
          </a:p>
        </p:txBody>
      </p:sp>
    </p:spTree>
    <p:extLst>
      <p:ext uri="{BB962C8B-B14F-4D97-AF65-F5344CB8AC3E}">
        <p14:creationId xmlns="" xmlns:p14="http://schemas.microsoft.com/office/powerpoint/2010/main" val="181923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Fourier analysis </a:t>
            </a:r>
            <a:endParaRPr lang="zh-CN" altLang="en-US" dirty="0"/>
          </a:p>
        </p:txBody>
      </p:sp>
      <p:graphicFrame>
        <p:nvGraphicFramePr>
          <p:cNvPr id="6" name="对象 5"/>
          <p:cNvGraphicFramePr>
            <a:graphicFrameLocks noChangeAspect="1"/>
          </p:cNvGraphicFramePr>
          <p:nvPr>
            <p:extLst>
              <p:ext uri="{D42A27DB-BD31-4B8C-83A1-F6EECF244321}">
                <p14:modId xmlns="" xmlns:p14="http://schemas.microsoft.com/office/powerpoint/2010/main" val="545722711"/>
              </p:ext>
            </p:extLst>
          </p:nvPr>
        </p:nvGraphicFramePr>
        <p:xfrm>
          <a:off x="755576" y="2708920"/>
          <a:ext cx="7326313" cy="3171825"/>
        </p:xfrm>
        <a:graphic>
          <a:graphicData uri="http://schemas.openxmlformats.org/presentationml/2006/ole">
            <p:oleObj spid="_x0000_s11378" name="Equation" r:id="rId4" imgW="125882400" imgH="54559200" progId="Equation.DSMT4">
              <p:embed/>
            </p:oleObj>
          </a:graphicData>
        </a:graphic>
      </p:graphicFrame>
      <p:pic>
        <p:nvPicPr>
          <p:cNvPr id="8" name="Picture 11"/>
          <p:cNvPicPr>
            <a:picLocks noChangeAspect="1" noChangeArrowheads="1"/>
          </p:cNvPicPr>
          <p:nvPr/>
        </p:nvPicPr>
        <p:blipFill>
          <a:blip r:embed="rId5" cstate="print"/>
          <a:srcRect/>
          <a:stretch>
            <a:fillRect/>
          </a:stretch>
        </p:blipFill>
        <p:spPr bwMode="auto">
          <a:xfrm>
            <a:off x="2555776" y="1340768"/>
            <a:ext cx="3505200" cy="1066800"/>
          </a:xfrm>
          <a:prstGeom prst="rect">
            <a:avLst/>
          </a:prstGeom>
          <a:noFill/>
        </p:spPr>
      </p:pic>
    </p:spTree>
    <p:extLst>
      <p:ext uri="{BB962C8B-B14F-4D97-AF65-F5344CB8AC3E}">
        <p14:creationId xmlns="" xmlns:p14="http://schemas.microsoft.com/office/powerpoint/2010/main" val="8962582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latin typeface="Gill Sans MT" panose="020B0502020104020203" pitchFamily="34" charset="0"/>
              </a:rPr>
              <a:t>Fourier analysis </a:t>
            </a:r>
            <a:endParaRPr lang="zh-CN" altLang="en-US" dirty="0"/>
          </a:p>
        </p:txBody>
      </p:sp>
      <p:graphicFrame>
        <p:nvGraphicFramePr>
          <p:cNvPr id="7" name="对象 6"/>
          <p:cNvGraphicFramePr>
            <a:graphicFrameLocks noChangeAspect="1"/>
          </p:cNvGraphicFramePr>
          <p:nvPr>
            <p:extLst>
              <p:ext uri="{D42A27DB-BD31-4B8C-83A1-F6EECF244321}">
                <p14:modId xmlns="" xmlns:p14="http://schemas.microsoft.com/office/powerpoint/2010/main" val="1505323069"/>
              </p:ext>
            </p:extLst>
          </p:nvPr>
        </p:nvGraphicFramePr>
        <p:xfrm>
          <a:off x="611560" y="2852936"/>
          <a:ext cx="4700587" cy="2614613"/>
        </p:xfrm>
        <a:graphic>
          <a:graphicData uri="http://schemas.openxmlformats.org/presentationml/2006/ole">
            <p:oleObj spid="_x0000_s12401" name="Equation" r:id="rId3" imgW="78943200" imgH="43891200" progId="Equation.DSMT4">
              <p:embed/>
            </p:oleObj>
          </a:graphicData>
        </a:graphic>
      </p:graphicFrame>
      <p:pic>
        <p:nvPicPr>
          <p:cNvPr id="9" name="Picture 11"/>
          <p:cNvPicPr>
            <a:picLocks noChangeAspect="1" noChangeArrowheads="1"/>
          </p:cNvPicPr>
          <p:nvPr/>
        </p:nvPicPr>
        <p:blipFill>
          <a:blip r:embed="rId4" cstate="print"/>
          <a:srcRect/>
          <a:stretch>
            <a:fillRect/>
          </a:stretch>
        </p:blipFill>
        <p:spPr bwMode="auto">
          <a:xfrm>
            <a:off x="2705210" y="1247574"/>
            <a:ext cx="3505200" cy="1066800"/>
          </a:xfrm>
          <a:prstGeom prst="rect">
            <a:avLst/>
          </a:prstGeom>
          <a:noFill/>
        </p:spPr>
      </p:pic>
    </p:spTree>
    <p:extLst>
      <p:ext uri="{BB962C8B-B14F-4D97-AF65-F5344CB8AC3E}">
        <p14:creationId xmlns="" xmlns:p14="http://schemas.microsoft.com/office/powerpoint/2010/main" val="112415325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468313" y="476250"/>
            <a:ext cx="5257800" cy="457200"/>
          </a:xfrm>
          <a:prstGeom prst="rect">
            <a:avLst/>
          </a:prstGeom>
          <a:noFill/>
          <a:ln w="9525">
            <a:noFill/>
            <a:miter lim="800000"/>
            <a:headEnd/>
            <a:tailEnd/>
          </a:ln>
        </p:spPr>
        <p:txBody>
          <a:bodyPr>
            <a:spAutoFit/>
          </a:bodyPr>
          <a:lstStyle/>
          <a:p>
            <a:pPr algn="l" eaLnBrk="0" hangingPunct="0"/>
            <a:endParaRPr lang="zh-CN" altLang="zh-CN" sz="3600" b="1" i="1" baseline="-18000">
              <a:solidFill>
                <a:schemeClr val="hlink"/>
              </a:solidFill>
              <a:latin typeface="Gill Sans MT" panose="020B0502020104020203" pitchFamily="34" charset="0"/>
            </a:endParaRPr>
          </a:p>
        </p:txBody>
      </p:sp>
      <p:sp>
        <p:nvSpPr>
          <p:cNvPr id="25603" name="Rectangle 4"/>
          <p:cNvSpPr>
            <a:spLocks noGrp="1" noChangeArrowheads="1"/>
          </p:cNvSpPr>
          <p:nvPr>
            <p:ph type="body" idx="1"/>
          </p:nvPr>
        </p:nvSpPr>
        <p:spPr>
          <a:xfrm>
            <a:off x="323850" y="1052513"/>
            <a:ext cx="8382000" cy="530225"/>
          </a:xfrm>
          <a:noFill/>
        </p:spPr>
        <p:txBody>
          <a:bodyPr/>
          <a:lstStyle/>
          <a:p>
            <a:pPr eaLnBrk="1" hangingPunct="1"/>
            <a:r>
              <a:rPr lang="en-US" altLang="zh-CN" dirty="0">
                <a:latin typeface="Gill Sans MT" panose="020B0502020104020203" pitchFamily="34" charset="0"/>
              </a:rPr>
              <a:t>The Fourier </a:t>
            </a:r>
            <a:r>
              <a:rPr lang="en-US" altLang="zh-CN" dirty="0">
                <a:solidFill>
                  <a:srgbClr val="FF0000"/>
                </a:solidFill>
                <a:latin typeface="Gill Sans MT" panose="020B0502020104020203" pitchFamily="34" charset="0"/>
              </a:rPr>
              <a:t>analysis</a:t>
            </a:r>
            <a:r>
              <a:rPr lang="en-US" altLang="zh-CN" dirty="0">
                <a:latin typeface="Gill Sans MT" panose="020B0502020104020203" pitchFamily="34" charset="0"/>
              </a:rPr>
              <a:t> of this signal yields the coefficients:</a:t>
            </a:r>
          </a:p>
        </p:txBody>
      </p:sp>
      <p:sp>
        <p:nvSpPr>
          <p:cNvPr id="25605" name="Rectangle 6"/>
          <p:cNvSpPr>
            <a:spLocks noGrp="1" noChangeArrowheads="1"/>
          </p:cNvSpPr>
          <p:nvPr>
            <p:ph type="title"/>
          </p:nvPr>
        </p:nvSpPr>
        <p:spPr/>
        <p:txBody>
          <a:bodyPr/>
          <a:lstStyle/>
          <a:p>
            <a:pPr eaLnBrk="1" hangingPunct="1"/>
            <a:r>
              <a:rPr lang="en-US" altLang="zh-CN" dirty="0">
                <a:latin typeface="Gill Sans MT" panose="020B0502020104020203" pitchFamily="34" charset="0"/>
              </a:rPr>
              <a:t>Fourier analysis </a:t>
            </a:r>
          </a:p>
        </p:txBody>
      </p:sp>
      <p:graphicFrame>
        <p:nvGraphicFramePr>
          <p:cNvPr id="2" name="对象 1"/>
          <p:cNvGraphicFramePr>
            <a:graphicFrameLocks noChangeAspect="1"/>
          </p:cNvGraphicFramePr>
          <p:nvPr>
            <p:extLst/>
          </p:nvPr>
        </p:nvGraphicFramePr>
        <p:xfrm>
          <a:off x="1490718" y="3468867"/>
          <a:ext cx="4968551" cy="673031"/>
        </p:xfrm>
        <a:graphic>
          <a:graphicData uri="http://schemas.openxmlformats.org/presentationml/2006/ole">
            <p:oleObj spid="_x0000_s17745" name="Equation" r:id="rId4" imgW="76504800" imgH="10363200" progId="Equation.DSMT4">
              <p:embed/>
            </p:oleObj>
          </a:graphicData>
        </a:graphic>
      </p:graphicFrame>
      <p:graphicFrame>
        <p:nvGraphicFramePr>
          <p:cNvPr id="8" name="对象 7"/>
          <p:cNvGraphicFramePr>
            <a:graphicFrameLocks noChangeAspect="1"/>
          </p:cNvGraphicFramePr>
          <p:nvPr>
            <p:extLst/>
          </p:nvPr>
        </p:nvGraphicFramePr>
        <p:xfrm>
          <a:off x="1500953" y="4212662"/>
          <a:ext cx="4608512" cy="647890"/>
        </p:xfrm>
        <a:graphic>
          <a:graphicData uri="http://schemas.openxmlformats.org/presentationml/2006/ole">
            <p:oleObj spid="_x0000_s17746" name="Equation" r:id="rId5" imgW="73761600" imgH="10363200" progId="Equation.DSMT4">
              <p:embed/>
            </p:oleObj>
          </a:graphicData>
        </a:graphic>
      </p:graphicFrame>
      <p:graphicFrame>
        <p:nvGraphicFramePr>
          <p:cNvPr id="9" name="Object 9"/>
          <p:cNvGraphicFramePr>
            <a:graphicFrameLocks noChangeAspect="1"/>
          </p:cNvGraphicFramePr>
          <p:nvPr>
            <p:extLst/>
          </p:nvPr>
        </p:nvGraphicFramePr>
        <p:xfrm>
          <a:off x="1500953" y="4951499"/>
          <a:ext cx="563785" cy="603924"/>
        </p:xfrm>
        <a:graphic>
          <a:graphicData uri="http://schemas.openxmlformats.org/presentationml/2006/ole">
            <p:oleObj spid="_x0000_s17747" name="Equation" r:id="rId6" imgW="8839200" imgH="9448800" progId="Equation.DSMT4">
              <p:embed/>
            </p:oleObj>
          </a:graphicData>
        </a:graphic>
      </p:graphicFrame>
      <p:pic>
        <p:nvPicPr>
          <p:cNvPr id="10" name="Picture 11"/>
          <p:cNvPicPr>
            <a:picLocks noChangeAspect="1" noChangeArrowheads="1"/>
          </p:cNvPicPr>
          <p:nvPr/>
        </p:nvPicPr>
        <p:blipFill>
          <a:blip r:embed="rId7" cstate="print"/>
          <a:srcRect/>
          <a:stretch>
            <a:fillRect/>
          </a:stretch>
        </p:blipFill>
        <p:spPr bwMode="auto">
          <a:xfrm>
            <a:off x="2561735" y="1701801"/>
            <a:ext cx="3505200" cy="1066800"/>
          </a:xfrm>
          <a:prstGeom prst="rect">
            <a:avLst/>
          </a:prstGeom>
          <a:noFill/>
        </p:spPr>
      </p:pic>
      <p:graphicFrame>
        <p:nvGraphicFramePr>
          <p:cNvPr id="11" name="对象 10"/>
          <p:cNvGraphicFramePr>
            <a:graphicFrameLocks noChangeAspect="1"/>
          </p:cNvGraphicFramePr>
          <p:nvPr>
            <p:extLst/>
          </p:nvPr>
        </p:nvGraphicFramePr>
        <p:xfrm>
          <a:off x="1490718" y="2730367"/>
          <a:ext cx="4576217" cy="692401"/>
        </p:xfrm>
        <a:graphic>
          <a:graphicData uri="http://schemas.openxmlformats.org/presentationml/2006/ole">
            <p:oleObj spid="_x0000_s17748" name="Equation" r:id="rId8" imgW="5476830" imgH="828696" progId="Equation.DSMT4">
              <p:embed/>
            </p:oleObj>
          </a:graphicData>
        </a:graphic>
      </p:graphicFrame>
      <p:graphicFrame>
        <p:nvGraphicFramePr>
          <p:cNvPr id="12" name="Object 9"/>
          <p:cNvGraphicFramePr>
            <a:graphicFrameLocks noChangeAspect="1"/>
          </p:cNvGraphicFramePr>
          <p:nvPr>
            <p:extLst/>
          </p:nvPr>
        </p:nvGraphicFramePr>
        <p:xfrm>
          <a:off x="1357290" y="5572140"/>
          <a:ext cx="4292600" cy="596900"/>
        </p:xfrm>
        <a:graphic>
          <a:graphicData uri="http://schemas.openxmlformats.org/presentationml/2006/ole">
            <p:oleObj spid="_x0000_s17749" name="Equation" r:id="rId9" imgW="67360800" imgH="9448800" progId="Equation.DSMT4">
              <p:embed/>
            </p:oleObj>
          </a:graphicData>
        </a:graphic>
      </p:graphicFrame>
    </p:spTree>
    <p:extLst>
      <p:ext uri="{BB962C8B-B14F-4D97-AF65-F5344CB8AC3E}">
        <p14:creationId xmlns="" xmlns:p14="http://schemas.microsoft.com/office/powerpoint/2010/main" val="3546391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nvPr>
        </p:nvGraphicFramePr>
        <p:xfrm>
          <a:off x="208803" y="208235"/>
          <a:ext cx="3643118" cy="1223227"/>
        </p:xfrm>
        <a:graphic>
          <a:graphicData uri="http://schemas.openxmlformats.org/presentationml/2006/ole">
            <p:oleObj spid="_x0000_s18970" name="Equation" r:id="rId4" imgW="67056000" imgH="22555200" progId="Equation.DSMT4">
              <p:embed/>
            </p:oleObj>
          </a:graphicData>
        </a:graphic>
      </p:graphicFrame>
      <p:graphicFrame>
        <p:nvGraphicFramePr>
          <p:cNvPr id="6" name="对象 5"/>
          <p:cNvGraphicFramePr>
            <a:graphicFrameLocks noChangeAspect="1"/>
          </p:cNvGraphicFramePr>
          <p:nvPr>
            <p:extLst/>
          </p:nvPr>
        </p:nvGraphicFramePr>
        <p:xfrm>
          <a:off x="156591" y="1719818"/>
          <a:ext cx="4593241" cy="1078532"/>
        </p:xfrm>
        <a:graphic>
          <a:graphicData uri="http://schemas.openxmlformats.org/presentationml/2006/ole">
            <p:oleObj spid="_x0000_s18971" name="Equation" r:id="rId5" imgW="87477600" imgH="20116800" progId="Equation.DSMT4">
              <p:embed/>
            </p:oleObj>
          </a:graphicData>
        </a:graphic>
      </p:graphicFrame>
      <p:graphicFrame>
        <p:nvGraphicFramePr>
          <p:cNvPr id="7" name="对象 6"/>
          <p:cNvGraphicFramePr>
            <a:graphicFrameLocks noChangeAspect="1"/>
          </p:cNvGraphicFramePr>
          <p:nvPr>
            <p:extLst/>
          </p:nvPr>
        </p:nvGraphicFramePr>
        <p:xfrm>
          <a:off x="180660" y="3264843"/>
          <a:ext cx="4511675" cy="1181100"/>
        </p:xfrm>
        <a:graphic>
          <a:graphicData uri="http://schemas.openxmlformats.org/presentationml/2006/ole">
            <p:oleObj spid="_x0000_s18972" name="Equation" r:id="rId6" imgW="85953600" imgH="22555200" progId="Equation.DSMT4">
              <p:embed/>
            </p:oleObj>
          </a:graphicData>
        </a:graphic>
      </p:graphicFrame>
      <p:graphicFrame>
        <p:nvGraphicFramePr>
          <p:cNvPr id="8" name="对象 7"/>
          <p:cNvGraphicFramePr>
            <a:graphicFrameLocks noChangeAspect="1"/>
          </p:cNvGraphicFramePr>
          <p:nvPr>
            <p:extLst>
              <p:ext uri="{D42A27DB-BD31-4B8C-83A1-F6EECF244321}">
                <p14:modId xmlns="" xmlns:p14="http://schemas.microsoft.com/office/powerpoint/2010/main" val="1195528802"/>
              </p:ext>
            </p:extLst>
          </p:nvPr>
        </p:nvGraphicFramePr>
        <p:xfrm>
          <a:off x="101285" y="4961773"/>
          <a:ext cx="4591050" cy="1052512"/>
        </p:xfrm>
        <a:graphic>
          <a:graphicData uri="http://schemas.openxmlformats.org/presentationml/2006/ole">
            <p:oleObj spid="_x0000_s18973" name="Equation" r:id="rId7" imgW="87477600" imgH="20116800" progId="Equation.DSMT4">
              <p:embed/>
            </p:oleObj>
          </a:graphicData>
        </a:graphic>
      </p:graphicFrame>
      <p:graphicFrame>
        <p:nvGraphicFramePr>
          <p:cNvPr id="9" name="对象 8"/>
          <p:cNvGraphicFramePr>
            <a:graphicFrameLocks noChangeAspect="1"/>
          </p:cNvGraphicFramePr>
          <p:nvPr>
            <p:extLst/>
          </p:nvPr>
        </p:nvGraphicFramePr>
        <p:xfrm>
          <a:off x="4822145" y="449489"/>
          <a:ext cx="3912280" cy="1304051"/>
        </p:xfrm>
        <a:graphic>
          <a:graphicData uri="http://schemas.openxmlformats.org/presentationml/2006/ole">
            <p:oleObj spid="_x0000_s18974" name="Equation" r:id="rId8" imgW="64312800" imgH="22555200" progId="Equation.DSMT4">
              <p:embed/>
            </p:oleObj>
          </a:graphicData>
        </a:graphic>
      </p:graphicFrame>
      <p:graphicFrame>
        <p:nvGraphicFramePr>
          <p:cNvPr id="10" name="对象 9"/>
          <p:cNvGraphicFramePr>
            <a:graphicFrameLocks noChangeAspect="1"/>
          </p:cNvGraphicFramePr>
          <p:nvPr>
            <p:extLst/>
          </p:nvPr>
        </p:nvGraphicFramePr>
        <p:xfrm>
          <a:off x="4336014" y="2211015"/>
          <a:ext cx="4689102" cy="1105617"/>
        </p:xfrm>
        <a:graphic>
          <a:graphicData uri="http://schemas.openxmlformats.org/presentationml/2006/ole">
            <p:oleObj spid="_x0000_s18975" name="Equation" r:id="rId9" imgW="85344000" imgH="20116800" progId="Equation.DSMT4">
              <p:embed/>
            </p:oleObj>
          </a:graphicData>
        </a:graphic>
      </p:graphicFrame>
      <p:graphicFrame>
        <p:nvGraphicFramePr>
          <p:cNvPr id="11" name="对象 10"/>
          <p:cNvGraphicFramePr>
            <a:graphicFrameLocks noChangeAspect="1"/>
          </p:cNvGraphicFramePr>
          <p:nvPr>
            <p:extLst/>
          </p:nvPr>
        </p:nvGraphicFramePr>
        <p:xfrm>
          <a:off x="4111625" y="3806175"/>
          <a:ext cx="4622800" cy="1239837"/>
        </p:xfrm>
        <a:graphic>
          <a:graphicData uri="http://schemas.openxmlformats.org/presentationml/2006/ole">
            <p:oleObj spid="_x0000_s18976" name="Equation" r:id="rId10" imgW="84124800" imgH="22555200" progId="Equation.DSMT4">
              <p:embed/>
            </p:oleObj>
          </a:graphicData>
        </a:graphic>
      </p:graphicFrame>
      <p:graphicFrame>
        <p:nvGraphicFramePr>
          <p:cNvPr id="12" name="对象 11"/>
          <p:cNvGraphicFramePr>
            <a:graphicFrameLocks noChangeAspect="1"/>
          </p:cNvGraphicFramePr>
          <p:nvPr>
            <p:extLst>
              <p:ext uri="{D42A27DB-BD31-4B8C-83A1-F6EECF244321}">
                <p14:modId xmlns="" xmlns:p14="http://schemas.microsoft.com/office/powerpoint/2010/main" val="79478923"/>
              </p:ext>
            </p:extLst>
          </p:nvPr>
        </p:nvGraphicFramePr>
        <p:xfrm>
          <a:off x="4336014" y="5229200"/>
          <a:ext cx="4673600" cy="1106488"/>
        </p:xfrm>
        <a:graphic>
          <a:graphicData uri="http://schemas.openxmlformats.org/presentationml/2006/ole">
            <p:oleObj spid="_x0000_s18977" name="Equation" r:id="rId11" imgW="85039200" imgH="20116800" progId="Equation.DSMT4">
              <p:embed/>
            </p:oleObj>
          </a:graphicData>
        </a:graphic>
      </p:graphicFrame>
    </p:spTree>
    <p:extLst>
      <p:ext uri="{BB962C8B-B14F-4D97-AF65-F5344CB8AC3E}">
        <p14:creationId xmlns="" xmlns:p14="http://schemas.microsoft.com/office/powerpoint/2010/main" val="1730043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0" y="113154"/>
            <a:ext cx="8534400" cy="609600"/>
          </a:xfrm>
        </p:spPr>
        <p:txBody>
          <a:bodyPr/>
          <a:lstStyle/>
          <a:p>
            <a:r>
              <a:rPr lang="en-US" altLang="zh-CN" dirty="0"/>
              <a:t>Examples</a:t>
            </a:r>
            <a:endParaRPr lang="zh-CN" altLang="en-US" dirty="0"/>
          </a:p>
        </p:txBody>
      </p:sp>
      <p:graphicFrame>
        <p:nvGraphicFramePr>
          <p:cNvPr id="6" name="对象 5"/>
          <p:cNvGraphicFramePr>
            <a:graphicFrameLocks noChangeAspect="1"/>
          </p:cNvGraphicFramePr>
          <p:nvPr>
            <p:extLst>
              <p:ext uri="{D42A27DB-BD31-4B8C-83A1-F6EECF244321}">
                <p14:modId xmlns="" xmlns:p14="http://schemas.microsoft.com/office/powerpoint/2010/main" val="2862382780"/>
              </p:ext>
            </p:extLst>
          </p:nvPr>
        </p:nvGraphicFramePr>
        <p:xfrm>
          <a:off x="609600" y="3429001"/>
          <a:ext cx="4244975" cy="722624"/>
        </p:xfrm>
        <a:graphic>
          <a:graphicData uri="http://schemas.openxmlformats.org/presentationml/2006/ole">
            <p:oleObj spid="_x0000_s379930" name="Equation" r:id="rId3" imgW="65227200" imgH="10668000" progId="Equation.DSMT4">
              <p:embed/>
            </p:oleObj>
          </a:graphicData>
        </a:graphic>
      </p:graphicFrame>
      <p:graphicFrame>
        <p:nvGraphicFramePr>
          <p:cNvPr id="7" name="对象 6"/>
          <p:cNvGraphicFramePr>
            <a:graphicFrameLocks noChangeAspect="1"/>
          </p:cNvGraphicFramePr>
          <p:nvPr>
            <p:extLst>
              <p:ext uri="{D42A27DB-BD31-4B8C-83A1-F6EECF244321}">
                <p14:modId xmlns="" xmlns:p14="http://schemas.microsoft.com/office/powerpoint/2010/main" val="4180415916"/>
              </p:ext>
            </p:extLst>
          </p:nvPr>
        </p:nvGraphicFramePr>
        <p:xfrm>
          <a:off x="592760" y="4419599"/>
          <a:ext cx="6823075" cy="788987"/>
        </p:xfrm>
        <a:graphic>
          <a:graphicData uri="http://schemas.openxmlformats.org/presentationml/2006/ole">
            <p:oleObj spid="_x0000_s379931" name="Equation" r:id="rId4" imgW="97536000" imgH="11277600" progId="Equation.DSMT4">
              <p:embed/>
            </p:oleObj>
          </a:graphicData>
        </a:graphic>
      </p:graphicFrame>
      <p:graphicFrame>
        <p:nvGraphicFramePr>
          <p:cNvPr id="8" name="对象 7"/>
          <p:cNvGraphicFramePr>
            <a:graphicFrameLocks noChangeAspect="1"/>
          </p:cNvGraphicFramePr>
          <p:nvPr>
            <p:extLst>
              <p:ext uri="{D42A27DB-BD31-4B8C-83A1-F6EECF244321}">
                <p14:modId xmlns="" xmlns:p14="http://schemas.microsoft.com/office/powerpoint/2010/main" val="3254041134"/>
              </p:ext>
            </p:extLst>
          </p:nvPr>
        </p:nvGraphicFramePr>
        <p:xfrm>
          <a:off x="642910" y="2500306"/>
          <a:ext cx="6219636" cy="749555"/>
        </p:xfrm>
        <a:graphic>
          <a:graphicData uri="http://schemas.openxmlformats.org/presentationml/2006/ole">
            <p:oleObj spid="_x0000_s379932" name="Equation" r:id="rId5" imgW="95707200" imgH="11277600" progId="Equation.DSMT4">
              <p:embed/>
            </p:oleObj>
          </a:graphicData>
        </a:graphic>
      </p:graphicFrame>
      <p:graphicFrame>
        <p:nvGraphicFramePr>
          <p:cNvPr id="9" name="对象 8"/>
          <p:cNvGraphicFramePr>
            <a:graphicFrameLocks noChangeAspect="1"/>
          </p:cNvGraphicFramePr>
          <p:nvPr>
            <p:extLst>
              <p:ext uri="{D42A27DB-BD31-4B8C-83A1-F6EECF244321}">
                <p14:modId xmlns="" xmlns:p14="http://schemas.microsoft.com/office/powerpoint/2010/main" val="910524222"/>
              </p:ext>
            </p:extLst>
          </p:nvPr>
        </p:nvGraphicFramePr>
        <p:xfrm>
          <a:off x="585386" y="5476561"/>
          <a:ext cx="4259263" cy="752475"/>
        </p:xfrm>
        <a:graphic>
          <a:graphicData uri="http://schemas.openxmlformats.org/presentationml/2006/ole">
            <p:oleObj spid="_x0000_s379933" name="Equation" r:id="rId6" imgW="60350400" imgH="10668000" progId="Equation.DSMT4">
              <p:embed/>
            </p:oleObj>
          </a:graphicData>
        </a:graphic>
      </p:graphicFrame>
      <p:pic>
        <p:nvPicPr>
          <p:cNvPr id="3" name="图片 2"/>
          <p:cNvPicPr>
            <a:picLocks noChangeAspect="1"/>
          </p:cNvPicPr>
          <p:nvPr/>
        </p:nvPicPr>
        <p:blipFill>
          <a:blip r:embed="rId7"/>
          <a:stretch>
            <a:fillRect/>
          </a:stretch>
        </p:blipFill>
        <p:spPr>
          <a:xfrm>
            <a:off x="1142976" y="1071546"/>
            <a:ext cx="6572272" cy="1276350"/>
          </a:xfrm>
          <a:prstGeom prst="rect">
            <a:avLst/>
          </a:prstGeom>
        </p:spPr>
      </p:pic>
    </p:spTree>
    <p:extLst>
      <p:ext uri="{BB962C8B-B14F-4D97-AF65-F5344CB8AC3E}">
        <p14:creationId xmlns="" xmlns:p14="http://schemas.microsoft.com/office/powerpoint/2010/main" val="1364258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6"/>
          <p:cNvSpPr>
            <a:spLocks noGrp="1" noChangeArrowheads="1"/>
          </p:cNvSpPr>
          <p:nvPr>
            <p:ph type="title"/>
          </p:nvPr>
        </p:nvSpPr>
        <p:spPr/>
        <p:txBody>
          <a:bodyPr/>
          <a:lstStyle/>
          <a:p>
            <a:r>
              <a:rPr lang="en-US" altLang="zh-CN" dirty="0"/>
              <a:t>Composite digitals</a:t>
            </a:r>
          </a:p>
        </p:txBody>
      </p:sp>
      <p:sp>
        <p:nvSpPr>
          <p:cNvPr id="27652" name="Rectangle 7"/>
          <p:cNvSpPr>
            <a:spLocks noGrp="1" noChangeArrowheads="1"/>
          </p:cNvSpPr>
          <p:nvPr>
            <p:ph type="body" idx="1"/>
          </p:nvPr>
        </p:nvSpPr>
        <p:spPr/>
        <p:txBody>
          <a:bodyPr/>
          <a:lstStyle/>
          <a:p>
            <a:pPr>
              <a:spcBef>
                <a:spcPts val="600"/>
              </a:spcBef>
            </a:pPr>
            <a:r>
              <a:rPr lang="en-US" altLang="zh-CN" dirty="0"/>
              <a:t>A composite signal can be periodic or nonperiodic.</a:t>
            </a:r>
          </a:p>
          <a:p>
            <a:pPr>
              <a:spcBef>
                <a:spcPts val="600"/>
              </a:spcBef>
            </a:pPr>
            <a:endParaRPr lang="en-US" altLang="zh-CN" dirty="0"/>
          </a:p>
          <a:p>
            <a:pPr>
              <a:spcBef>
                <a:spcPts val="600"/>
              </a:spcBef>
            </a:pPr>
            <a:r>
              <a:rPr lang="en-US" altLang="zh-CN" dirty="0"/>
              <a:t>If the composite signal is </a:t>
            </a:r>
            <a:r>
              <a:rPr lang="en-US" altLang="zh-CN" dirty="0">
                <a:solidFill>
                  <a:srgbClr val="FF0000"/>
                </a:solidFill>
              </a:rPr>
              <a:t>periodic</a:t>
            </a:r>
            <a:r>
              <a:rPr lang="en-US" altLang="zh-CN" dirty="0"/>
              <a:t>, the decomposition gives </a:t>
            </a:r>
            <a:r>
              <a:rPr lang="en-US" altLang="zh-CN" dirty="0">
                <a:solidFill>
                  <a:srgbClr val="FF0000"/>
                </a:solidFill>
              </a:rPr>
              <a:t>a series of </a:t>
            </a:r>
            <a:r>
              <a:rPr lang="en-US" altLang="zh-CN" dirty="0"/>
              <a:t>simple sine waves with </a:t>
            </a:r>
            <a:r>
              <a:rPr lang="en-US" altLang="zh-CN" dirty="0">
                <a:solidFill>
                  <a:srgbClr val="FF0000"/>
                </a:solidFill>
              </a:rPr>
              <a:t>discrete</a:t>
            </a:r>
            <a:r>
              <a:rPr lang="en-US" altLang="zh-CN" dirty="0"/>
              <a:t> frequencies — frequencies that have integer values (1, 2, 3, and so on); </a:t>
            </a:r>
            <a:br>
              <a:rPr lang="en-US" altLang="zh-CN" dirty="0"/>
            </a:br>
            <a:endParaRPr lang="en-US" altLang="zh-CN" dirty="0"/>
          </a:p>
          <a:p>
            <a:pPr>
              <a:spcBef>
                <a:spcPts val="600"/>
              </a:spcBef>
            </a:pPr>
            <a:r>
              <a:rPr lang="en-US" altLang="zh-CN" dirty="0"/>
              <a:t>If the composite signal is </a:t>
            </a:r>
            <a:r>
              <a:rPr lang="en-US" altLang="zh-CN" dirty="0">
                <a:solidFill>
                  <a:srgbClr val="FF0000"/>
                </a:solidFill>
              </a:rPr>
              <a:t>nonperiodic</a:t>
            </a:r>
            <a:r>
              <a:rPr lang="en-US" altLang="zh-CN" dirty="0"/>
              <a:t>, the decomposition gives </a:t>
            </a:r>
            <a:r>
              <a:rPr lang="en-US" altLang="zh-CN" dirty="0">
                <a:solidFill>
                  <a:srgbClr val="FF0000"/>
                </a:solidFill>
              </a:rPr>
              <a:t>a combination of </a:t>
            </a:r>
            <a:r>
              <a:rPr lang="en-US" altLang="zh-CN" dirty="0"/>
              <a:t>sine waves with </a:t>
            </a:r>
            <a:r>
              <a:rPr lang="en-US" altLang="zh-CN" dirty="0">
                <a:solidFill>
                  <a:srgbClr val="FF0000"/>
                </a:solidFill>
              </a:rPr>
              <a:t>continuous</a:t>
            </a:r>
            <a:r>
              <a:rPr lang="en-US" altLang="zh-CN" dirty="0"/>
              <a:t> frequencies, frequencies that have real values.</a:t>
            </a:r>
          </a:p>
          <a:p>
            <a:pPr marL="457200" indent="-457200">
              <a:buFont typeface="+mj-lt"/>
              <a:buAutoNum type="alphaLcParenR"/>
            </a:pPr>
            <a:endParaRPr lang="en-US" altLang="zh-CN" dirty="0"/>
          </a:p>
          <a:p>
            <a:pPr marL="457200" indent="-457200"/>
            <a:endParaRPr lang="en-US" altLang="zh-CN" dirty="0"/>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p:cNvSpPr>
            <a:spLocks noGrp="1" noChangeArrowheads="1"/>
          </p:cNvSpPr>
          <p:nvPr>
            <p:ph type="title"/>
          </p:nvPr>
        </p:nvSpPr>
        <p:spPr/>
        <p:txBody>
          <a:bodyPr/>
          <a:lstStyle/>
          <a:p>
            <a:r>
              <a:rPr lang="en-US" altLang="zh-CN" dirty="0"/>
              <a:t>Composite digitals</a:t>
            </a:r>
          </a:p>
        </p:txBody>
      </p:sp>
      <p:sp>
        <p:nvSpPr>
          <p:cNvPr id="28676" name="Rectangle 6"/>
          <p:cNvSpPr>
            <a:spLocks noGrp="1" noChangeArrowheads="1"/>
          </p:cNvSpPr>
          <p:nvPr>
            <p:ph type="body" idx="1"/>
          </p:nvPr>
        </p:nvSpPr>
        <p:spPr/>
        <p:txBody>
          <a:bodyPr/>
          <a:lstStyle/>
          <a:p>
            <a:r>
              <a:rPr lang="en-US" altLang="zh-CN" dirty="0"/>
              <a:t>The next figure shows a periodic composite signal with frequency f. </a:t>
            </a:r>
          </a:p>
          <a:p>
            <a:endParaRPr lang="en-US" altLang="zh-CN" dirty="0"/>
          </a:p>
          <a:p>
            <a:r>
              <a:rPr lang="en-US" altLang="zh-CN" dirty="0"/>
              <a:t>This type of signal is not typical of those found in data communications. </a:t>
            </a:r>
          </a:p>
          <a:p>
            <a:endParaRPr lang="en-US" altLang="zh-CN" dirty="0"/>
          </a:p>
          <a:p>
            <a:r>
              <a:rPr lang="en-US" altLang="zh-CN" dirty="0"/>
              <a:t>We can consider it to be three </a:t>
            </a:r>
            <a:r>
              <a:rPr lang="en-US" altLang="zh-CN" dirty="0">
                <a:solidFill>
                  <a:srgbClr val="FF0000"/>
                </a:solidFill>
              </a:rPr>
              <a:t>alarm</a:t>
            </a:r>
            <a:r>
              <a:rPr lang="en-US" altLang="zh-CN" dirty="0"/>
              <a:t> systems, each with a different frequency. </a:t>
            </a:r>
          </a:p>
          <a:p>
            <a:endParaRPr lang="en-US" altLang="zh-CN" dirty="0"/>
          </a:p>
          <a:p>
            <a:r>
              <a:rPr lang="en-US" altLang="zh-CN" dirty="0"/>
              <a:t>The analysis of this signal </a:t>
            </a:r>
            <a:r>
              <a:rPr lang="en-US" altLang="zh-CN" dirty="0">
                <a:solidFill>
                  <a:srgbClr val="FF0000"/>
                </a:solidFill>
              </a:rPr>
              <a:t>can give us a good understanding of</a:t>
            </a:r>
            <a:r>
              <a:rPr lang="en-US" altLang="zh-CN" dirty="0"/>
              <a:t> how to decompose signals.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p:cNvPicPr>
            <a:picLocks noChangeAspect="1" noChangeArrowheads="1"/>
          </p:cNvPicPr>
          <p:nvPr/>
        </p:nvPicPr>
        <p:blipFill>
          <a:blip r:embed="rId3" cstate="print"/>
          <a:srcRect/>
          <a:stretch>
            <a:fillRect/>
          </a:stretch>
        </p:blipFill>
        <p:spPr bwMode="auto">
          <a:xfrm>
            <a:off x="423863" y="1981200"/>
            <a:ext cx="8491537" cy="3074988"/>
          </a:xfrm>
          <a:prstGeom prst="rect">
            <a:avLst/>
          </a:prstGeom>
          <a:noFill/>
          <a:ln w="9525">
            <a:noFill/>
            <a:miter lim="800000"/>
            <a:headEnd/>
            <a:tailEnd/>
          </a:ln>
        </p:spPr>
      </p:pic>
      <p:sp>
        <p:nvSpPr>
          <p:cNvPr id="29699" name="Rectangle 6"/>
          <p:cNvSpPr>
            <a:spLocks noGrp="1" noChangeArrowheads="1"/>
          </p:cNvSpPr>
          <p:nvPr>
            <p:ph type="title"/>
          </p:nvPr>
        </p:nvSpPr>
        <p:spPr/>
        <p:txBody>
          <a:bodyPr/>
          <a:lstStyle/>
          <a:p>
            <a:r>
              <a:rPr lang="en-US" altLang="zh-CN" dirty="0"/>
              <a:t>A composite periodic signal</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5"/>
          <p:cNvSpPr>
            <a:spLocks noGrp="1" noChangeArrowheads="1"/>
          </p:cNvSpPr>
          <p:nvPr>
            <p:ph type="title"/>
          </p:nvPr>
        </p:nvSpPr>
        <p:spPr>
          <a:xfrm>
            <a:off x="355600" y="203200"/>
            <a:ext cx="8458200" cy="633512"/>
          </a:xfrm>
        </p:spPr>
        <p:txBody>
          <a:bodyPr/>
          <a:lstStyle/>
          <a:p>
            <a:r>
              <a:rPr lang="en-US" altLang="zh-CN" dirty="0"/>
              <a:t>A composite periodic signal</a:t>
            </a:r>
          </a:p>
        </p:txBody>
      </p:sp>
      <p:sp>
        <p:nvSpPr>
          <p:cNvPr id="28676" name="Rectangle 6"/>
          <p:cNvSpPr>
            <a:spLocks noGrp="1" noChangeArrowheads="1"/>
          </p:cNvSpPr>
          <p:nvPr>
            <p:ph type="body" idx="1"/>
          </p:nvPr>
        </p:nvSpPr>
        <p:spPr/>
        <p:txBody>
          <a:bodyPr/>
          <a:lstStyle/>
          <a:p>
            <a:r>
              <a:rPr lang="en-US" altLang="zh-CN" dirty="0"/>
              <a:t>It is very difficult to </a:t>
            </a:r>
            <a:r>
              <a:rPr lang="en-US" altLang="zh-CN" dirty="0">
                <a:solidFill>
                  <a:srgbClr val="FF0000"/>
                </a:solidFill>
              </a:rPr>
              <a:t>manually</a:t>
            </a:r>
            <a:r>
              <a:rPr lang="en-US" altLang="zh-CN" dirty="0"/>
              <a:t> decompose this signal into a series of simple sine waves. </a:t>
            </a:r>
          </a:p>
          <a:p>
            <a:endParaRPr lang="en-US" altLang="zh-CN" dirty="0"/>
          </a:p>
          <a:p>
            <a:r>
              <a:rPr lang="en-US" altLang="zh-CN" dirty="0"/>
              <a:t>However, there are tools, both hardware and software, that can help us do the job.</a:t>
            </a:r>
          </a:p>
        </p:txBody>
      </p:sp>
    </p:spTree>
    <p:extLst>
      <p:ext uri="{BB962C8B-B14F-4D97-AF65-F5344CB8AC3E}">
        <p14:creationId xmlns="" xmlns:p14="http://schemas.microsoft.com/office/powerpoint/2010/main" val="288087610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3" cstate="print"/>
          <a:srcRect/>
          <a:stretch>
            <a:fillRect/>
          </a:stretch>
        </p:blipFill>
        <p:spPr bwMode="auto">
          <a:xfrm>
            <a:off x="228600" y="1981200"/>
            <a:ext cx="8583613" cy="3154363"/>
          </a:xfrm>
          <a:prstGeom prst="rect">
            <a:avLst/>
          </a:prstGeom>
          <a:noFill/>
          <a:ln w="9525">
            <a:noFill/>
            <a:miter lim="800000"/>
            <a:headEnd/>
            <a:tailEnd/>
          </a:ln>
        </p:spPr>
      </p:pic>
      <p:sp>
        <p:nvSpPr>
          <p:cNvPr id="30723" name="Rectangle 5"/>
          <p:cNvSpPr>
            <a:spLocks noGrp="1" noChangeArrowheads="1"/>
          </p:cNvSpPr>
          <p:nvPr>
            <p:ph type="title"/>
          </p:nvPr>
        </p:nvSpPr>
        <p:spPr>
          <a:xfrm>
            <a:off x="355600" y="203200"/>
            <a:ext cx="8420100" cy="705520"/>
          </a:xfrm>
        </p:spPr>
        <p:txBody>
          <a:bodyPr/>
          <a:lstStyle/>
          <a:p>
            <a:pPr eaLnBrk="1" hangingPunct="1"/>
            <a:r>
              <a:rPr lang="en-US" altLang="zh-CN" dirty="0">
                <a:latin typeface="+mn-lt"/>
              </a:rPr>
              <a:t>The time domain and frequency domain</a:t>
            </a:r>
            <a:br>
              <a:rPr lang="en-US" altLang="zh-CN" dirty="0">
                <a:latin typeface="+mn-lt"/>
              </a:rPr>
            </a:br>
            <a:r>
              <a:rPr lang="en-US" altLang="zh-CN" dirty="0">
                <a:latin typeface="+mn-lt"/>
              </a:rPr>
              <a:t> of three sine waves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dirty="0"/>
              <a:t>物理层的基本概念</a:t>
            </a:r>
          </a:p>
        </p:txBody>
      </p:sp>
      <p:sp>
        <p:nvSpPr>
          <p:cNvPr id="26627" name="Rectangle 3"/>
          <p:cNvSpPr>
            <a:spLocks noGrp="1" noChangeArrowheads="1"/>
          </p:cNvSpPr>
          <p:nvPr>
            <p:ph idx="1"/>
          </p:nvPr>
        </p:nvSpPr>
        <p:spPr/>
        <p:txBody>
          <a:bodyPr/>
          <a:lstStyle/>
          <a:p>
            <a:pPr>
              <a:spcBef>
                <a:spcPts val="600"/>
              </a:spcBef>
            </a:pPr>
            <a:r>
              <a:rPr lang="zh-CN" altLang="zh-CN" dirty="0"/>
              <a:t>物理层考虑的是怎样才能在连接各种计算机的传输媒体上</a:t>
            </a:r>
            <a:r>
              <a:rPr lang="zh-CN" altLang="zh-CN" dirty="0">
                <a:solidFill>
                  <a:srgbClr val="FF0000"/>
                </a:solidFill>
              </a:rPr>
              <a:t>传输数据比特流，</a:t>
            </a:r>
            <a:r>
              <a:rPr lang="zh-CN" altLang="zh-CN" dirty="0"/>
              <a:t>而</a:t>
            </a:r>
            <a:r>
              <a:rPr lang="zh-CN" altLang="zh-CN" dirty="0">
                <a:solidFill>
                  <a:srgbClr val="FF0000"/>
                </a:solidFill>
              </a:rPr>
              <a:t>不是指具体的传输媒体。</a:t>
            </a:r>
            <a:endParaRPr lang="en-US" altLang="zh-CN" dirty="0">
              <a:solidFill>
                <a:srgbClr val="FF0000"/>
              </a:solidFill>
            </a:endParaRPr>
          </a:p>
          <a:p>
            <a:pPr>
              <a:spcBef>
                <a:spcPts val="600"/>
              </a:spcBef>
            </a:pPr>
            <a:endParaRPr lang="en-US" altLang="zh-CN" dirty="0"/>
          </a:p>
          <a:p>
            <a:pPr>
              <a:spcBef>
                <a:spcPts val="600"/>
              </a:spcBef>
            </a:pPr>
            <a:r>
              <a:rPr lang="zh-CN" altLang="zh-CN" dirty="0"/>
              <a:t>物理层的作用是要尽可能地</a:t>
            </a:r>
            <a:r>
              <a:rPr lang="zh-CN" altLang="zh-CN" dirty="0">
                <a:solidFill>
                  <a:srgbClr val="FF0000"/>
                </a:solidFill>
              </a:rPr>
              <a:t>屏蔽</a:t>
            </a:r>
            <a:r>
              <a:rPr lang="zh-CN" altLang="zh-CN" dirty="0"/>
              <a:t>掉</a:t>
            </a:r>
            <a:r>
              <a:rPr lang="zh-CN" altLang="en-US" dirty="0"/>
              <a:t>不同</a:t>
            </a:r>
            <a:r>
              <a:rPr lang="zh-CN" altLang="zh-CN" dirty="0"/>
              <a:t>传输媒体和通信手段的差异</a:t>
            </a:r>
            <a:r>
              <a:rPr lang="zh-CN" altLang="en-US" dirty="0"/>
              <a:t>。</a:t>
            </a:r>
            <a:endParaRPr lang="en-US" altLang="zh-CN" dirty="0"/>
          </a:p>
          <a:p>
            <a:pPr>
              <a:spcBef>
                <a:spcPts val="600"/>
              </a:spcBef>
            </a:pPr>
            <a:endParaRPr lang="en-US" altLang="zh-CN" dirty="0"/>
          </a:p>
          <a:p>
            <a:pPr>
              <a:spcBef>
                <a:spcPts val="600"/>
              </a:spcBef>
            </a:pPr>
            <a:r>
              <a:rPr lang="zh-CN" altLang="zh-CN" dirty="0"/>
              <a:t>用于物理层的协议也常称为物理层</a:t>
            </a:r>
            <a:r>
              <a:rPr lang="zh-CN" altLang="zh-CN" dirty="0" smtClean="0">
                <a:solidFill>
                  <a:srgbClr val="FF0000"/>
                </a:solidFill>
              </a:rPr>
              <a:t>规程</a:t>
            </a:r>
            <a:r>
              <a:rPr lang="en-US" altLang="zh-CN" dirty="0" smtClean="0"/>
              <a:t>(</a:t>
            </a:r>
            <a:r>
              <a:rPr lang="en-US" altLang="zh-CN" dirty="0"/>
              <a:t>procedure)</a:t>
            </a:r>
            <a:r>
              <a:rPr lang="zh-CN" altLang="en-US" dirty="0"/>
              <a:t>。</a:t>
            </a:r>
          </a:p>
        </p:txBody>
      </p:sp>
    </p:spTree>
    <p:extLst>
      <p:ext uri="{BB962C8B-B14F-4D97-AF65-F5344CB8AC3E}">
        <p14:creationId xmlns="" xmlns:p14="http://schemas.microsoft.com/office/powerpoint/2010/main" val="1280691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5"/>
          <p:cNvSpPr>
            <a:spLocks noGrp="1" noChangeArrowheads="1"/>
          </p:cNvSpPr>
          <p:nvPr>
            <p:ph type="title"/>
          </p:nvPr>
        </p:nvSpPr>
        <p:spPr>
          <a:xfrm>
            <a:off x="355600" y="203200"/>
            <a:ext cx="8420100" cy="676031"/>
          </a:xfrm>
        </p:spPr>
        <p:txBody>
          <a:bodyPr/>
          <a:lstStyle/>
          <a:p>
            <a:pPr eaLnBrk="1" hangingPunct="1"/>
            <a:r>
              <a:rPr lang="en-US" altLang="zh-CN" dirty="0">
                <a:latin typeface="+mn-lt"/>
              </a:rPr>
              <a:t>A nonperiodic composite digitals</a:t>
            </a:r>
          </a:p>
        </p:txBody>
      </p:sp>
      <p:sp>
        <p:nvSpPr>
          <p:cNvPr id="31748" name="Rectangle 6"/>
          <p:cNvSpPr>
            <a:spLocks noGrp="1" noChangeArrowheads="1"/>
          </p:cNvSpPr>
          <p:nvPr>
            <p:ph type="body" idx="1"/>
          </p:nvPr>
        </p:nvSpPr>
        <p:spPr/>
        <p:txBody>
          <a:bodyPr/>
          <a:lstStyle/>
          <a:p>
            <a:pPr>
              <a:spcBef>
                <a:spcPts val="600"/>
              </a:spcBef>
            </a:pPr>
            <a:r>
              <a:rPr lang="en-US" altLang="zh-CN" dirty="0"/>
              <a:t>The next figure shows a </a:t>
            </a:r>
            <a:r>
              <a:rPr lang="en-US" altLang="zh-CN" dirty="0">
                <a:solidFill>
                  <a:srgbClr val="FF0000"/>
                </a:solidFill>
              </a:rPr>
              <a:t>nonperiodic</a:t>
            </a:r>
            <a:r>
              <a:rPr lang="en-US" altLang="zh-CN" dirty="0"/>
              <a:t> composite signal. </a:t>
            </a:r>
          </a:p>
          <a:p>
            <a:pPr>
              <a:spcBef>
                <a:spcPts val="600"/>
              </a:spcBef>
            </a:pPr>
            <a:endParaRPr lang="en-US" altLang="zh-CN" dirty="0"/>
          </a:p>
          <a:p>
            <a:pPr>
              <a:spcBef>
                <a:spcPts val="600"/>
              </a:spcBef>
            </a:pPr>
            <a:r>
              <a:rPr lang="en-US" altLang="zh-CN" dirty="0"/>
              <a:t>It can be the signal created by a </a:t>
            </a:r>
            <a:r>
              <a:rPr lang="en-US" altLang="zh-CN" dirty="0">
                <a:solidFill>
                  <a:srgbClr val="FF0000"/>
                </a:solidFill>
              </a:rPr>
              <a:t>microphone</a:t>
            </a:r>
            <a:r>
              <a:rPr lang="en-US" altLang="zh-CN" dirty="0"/>
              <a:t> or a </a:t>
            </a:r>
            <a:r>
              <a:rPr lang="en-US" altLang="zh-CN" dirty="0">
                <a:solidFill>
                  <a:srgbClr val="FF0000"/>
                </a:solidFill>
              </a:rPr>
              <a:t>telephone set </a:t>
            </a:r>
            <a:r>
              <a:rPr lang="en-US" altLang="zh-CN" dirty="0"/>
              <a:t>when a word or two (</a:t>
            </a:r>
            <a:r>
              <a:rPr lang="zh-CN" altLang="en-US" dirty="0"/>
              <a:t>简单的交谈</a:t>
            </a:r>
            <a:r>
              <a:rPr lang="en-US" altLang="zh-CN" dirty="0"/>
              <a:t>) is pronounced. </a:t>
            </a:r>
          </a:p>
          <a:p>
            <a:pPr>
              <a:spcBef>
                <a:spcPts val="600"/>
              </a:spcBef>
            </a:pPr>
            <a:endParaRPr lang="en-US" altLang="zh-CN" dirty="0"/>
          </a:p>
          <a:p>
            <a:pPr>
              <a:spcBef>
                <a:spcPts val="600"/>
              </a:spcBef>
            </a:pPr>
            <a:r>
              <a:rPr lang="en-US" altLang="zh-CN" dirty="0"/>
              <a:t>In this case, the composite signal </a:t>
            </a:r>
            <a:r>
              <a:rPr lang="en-US" altLang="zh-CN" dirty="0">
                <a:solidFill>
                  <a:srgbClr val="FF0000"/>
                </a:solidFill>
              </a:rPr>
              <a:t>cannot</a:t>
            </a:r>
            <a:r>
              <a:rPr lang="en-US" altLang="zh-CN" dirty="0"/>
              <a:t> be periodic, because that implies that we are repeating the same word or words with </a:t>
            </a:r>
            <a:r>
              <a:rPr lang="en-US" altLang="zh-CN" dirty="0">
                <a:solidFill>
                  <a:srgbClr val="FF0000"/>
                </a:solidFill>
              </a:rPr>
              <a:t>exactly</a:t>
            </a:r>
            <a:r>
              <a:rPr lang="en-US" altLang="zh-CN" dirty="0"/>
              <a:t> the same tone.</a:t>
            </a:r>
          </a:p>
          <a:p>
            <a:pPr>
              <a:spcBef>
                <a:spcPts val="600"/>
              </a:spcBef>
            </a:pPr>
            <a:endParaRPr lang="en-US" altLang="zh-CN"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ChangeArrowheads="1"/>
          </p:cNvSpPr>
          <p:nvPr>
            <p:ph type="title"/>
          </p:nvPr>
        </p:nvSpPr>
        <p:spPr/>
        <p:txBody>
          <a:bodyPr/>
          <a:lstStyle/>
          <a:p>
            <a:pPr eaLnBrk="1" hangingPunct="1"/>
            <a:r>
              <a:rPr lang="en-US" altLang="zh-CN" dirty="0">
                <a:latin typeface="+mn-lt"/>
              </a:rPr>
              <a:t>A nonperiodic composite digitals</a:t>
            </a:r>
          </a:p>
        </p:txBody>
      </p:sp>
      <p:sp>
        <p:nvSpPr>
          <p:cNvPr id="516100" name="Rectangle 4"/>
          <p:cNvSpPr>
            <a:spLocks noGrp="1" noChangeArrowheads="1"/>
          </p:cNvSpPr>
          <p:nvPr>
            <p:ph type="body" idx="1"/>
          </p:nvPr>
        </p:nvSpPr>
        <p:spPr/>
        <p:txBody>
          <a:bodyPr/>
          <a:lstStyle/>
          <a:p>
            <a:pPr eaLnBrk="1" hangingPunct="1">
              <a:spcBef>
                <a:spcPts val="600"/>
              </a:spcBef>
              <a:defRPr/>
            </a:pPr>
            <a:r>
              <a:rPr lang="en-US" altLang="zh-CN" dirty="0"/>
              <a:t>In a time-domain </a:t>
            </a:r>
            <a:r>
              <a:rPr lang="en-US" altLang="zh-CN" dirty="0">
                <a:solidFill>
                  <a:schemeClr val="hlink"/>
                </a:solidFill>
              </a:rPr>
              <a:t>representation</a:t>
            </a:r>
            <a:r>
              <a:rPr lang="en-US" altLang="zh-CN" dirty="0"/>
              <a:t> of this composite signal, there are an </a:t>
            </a:r>
            <a:r>
              <a:rPr lang="en-US" altLang="zh-CN" dirty="0">
                <a:solidFill>
                  <a:srgbClr val="FF0000"/>
                </a:solidFill>
              </a:rPr>
              <a:t>infinite</a:t>
            </a:r>
            <a:r>
              <a:rPr lang="en-US" altLang="zh-CN" dirty="0"/>
              <a:t> number of simple sine frequencies. </a:t>
            </a:r>
          </a:p>
          <a:p>
            <a:pPr eaLnBrk="1" hangingPunct="1">
              <a:spcBef>
                <a:spcPts val="600"/>
              </a:spcBef>
              <a:defRPr/>
            </a:pPr>
            <a:endParaRPr lang="en-US" altLang="zh-CN" dirty="0">
              <a:solidFill>
                <a:schemeClr val="hlink"/>
              </a:solidFill>
            </a:endParaRPr>
          </a:p>
          <a:p>
            <a:pPr eaLnBrk="1" hangingPunct="1">
              <a:spcBef>
                <a:spcPts val="600"/>
              </a:spcBef>
              <a:defRPr/>
            </a:pPr>
            <a:r>
              <a:rPr lang="en-US" altLang="zh-CN" dirty="0"/>
              <a:t>Although</a:t>
            </a:r>
            <a:r>
              <a:rPr lang="en-US" altLang="zh-CN" dirty="0">
                <a:solidFill>
                  <a:schemeClr val="hlink"/>
                </a:solidFill>
              </a:rPr>
              <a:t> </a:t>
            </a:r>
            <a:r>
              <a:rPr lang="en-US" altLang="zh-CN" dirty="0"/>
              <a:t>the number of frequencies</a:t>
            </a:r>
            <a:r>
              <a:rPr lang="en-US" altLang="zh-CN" dirty="0">
                <a:solidFill>
                  <a:srgbClr val="FF0000"/>
                </a:solidFill>
                <a:effectLst>
                  <a:outerShdw blurRad="38100" dist="38100" dir="2700000" algn="tl">
                    <a:srgbClr val="C0C0C0"/>
                  </a:outerShdw>
                </a:effectLst>
              </a:rPr>
              <a:t> </a:t>
            </a:r>
            <a:r>
              <a:rPr lang="en-US" altLang="zh-CN" dirty="0"/>
              <a:t>in a human voice</a:t>
            </a:r>
            <a:r>
              <a:rPr lang="en-US" altLang="zh-CN" dirty="0">
                <a:solidFill>
                  <a:srgbClr val="FF0000"/>
                </a:solidFill>
                <a:effectLst>
                  <a:outerShdw blurRad="38100" dist="38100" dir="2700000" algn="tl">
                    <a:srgbClr val="C0C0C0"/>
                  </a:outerShdw>
                </a:effectLst>
              </a:rPr>
              <a:t> </a:t>
            </a:r>
            <a:r>
              <a:rPr lang="en-US" altLang="zh-CN" dirty="0">
                <a:solidFill>
                  <a:schemeClr val="hlink"/>
                </a:solidFill>
              </a:rPr>
              <a:t>is infinite, </a:t>
            </a:r>
            <a:r>
              <a:rPr lang="en-US" altLang="zh-CN" dirty="0"/>
              <a:t>the range is </a:t>
            </a:r>
            <a:r>
              <a:rPr lang="en-US" altLang="zh-CN" dirty="0">
                <a:solidFill>
                  <a:schemeClr val="hlink"/>
                </a:solidFill>
              </a:rPr>
              <a:t>limited</a:t>
            </a:r>
            <a:r>
              <a:rPr lang="en-US" altLang="zh-CN" dirty="0"/>
              <a:t>.</a:t>
            </a:r>
            <a:r>
              <a:rPr lang="en-US" altLang="zh-CN" dirty="0">
                <a:solidFill>
                  <a:schemeClr val="hlink"/>
                </a:solidFill>
              </a:rPr>
              <a:t> </a:t>
            </a:r>
          </a:p>
          <a:p>
            <a:pPr eaLnBrk="1" hangingPunct="1">
              <a:spcBef>
                <a:spcPts val="600"/>
              </a:spcBef>
              <a:defRPr/>
            </a:pPr>
            <a:endParaRPr lang="en-US" altLang="zh-CN" dirty="0"/>
          </a:p>
          <a:p>
            <a:pPr eaLnBrk="1" hangingPunct="1">
              <a:spcBef>
                <a:spcPts val="600"/>
              </a:spcBef>
              <a:defRPr/>
            </a:pPr>
            <a:r>
              <a:rPr lang="en-US" altLang="zh-CN" dirty="0"/>
              <a:t>A normal human being can create a </a:t>
            </a:r>
            <a:r>
              <a:rPr lang="en-US" altLang="zh-CN" dirty="0">
                <a:solidFill>
                  <a:srgbClr val="FF0000"/>
                </a:solidFill>
              </a:rPr>
              <a:t>continuous</a:t>
            </a:r>
            <a:r>
              <a:rPr lang="en-US" altLang="zh-CN" dirty="0"/>
              <a:t> range of frequencies between 0 and 4 kHz.</a:t>
            </a:r>
          </a:p>
          <a:p>
            <a:pPr eaLnBrk="1" hangingPunct="1">
              <a:spcBef>
                <a:spcPts val="600"/>
              </a:spcBef>
              <a:defRPr/>
            </a:pPr>
            <a:endParaRPr lang="en-US" altLang="zh-CN"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3"/>
          <p:cNvPicPr>
            <a:picLocks noChangeAspect="1" noChangeArrowheads="1"/>
          </p:cNvPicPr>
          <p:nvPr/>
        </p:nvPicPr>
        <p:blipFill>
          <a:blip r:embed="rId3" cstate="print"/>
          <a:srcRect/>
          <a:stretch>
            <a:fillRect/>
          </a:stretch>
        </p:blipFill>
        <p:spPr bwMode="auto">
          <a:xfrm>
            <a:off x="381000" y="2286000"/>
            <a:ext cx="8345488" cy="2654333"/>
          </a:xfrm>
          <a:prstGeom prst="rect">
            <a:avLst/>
          </a:prstGeom>
          <a:noFill/>
          <a:ln w="9525">
            <a:noFill/>
            <a:miter lim="800000"/>
            <a:headEnd/>
            <a:tailEnd/>
          </a:ln>
        </p:spPr>
      </p:pic>
      <p:sp>
        <p:nvSpPr>
          <p:cNvPr id="32771" name="Rectangle 5"/>
          <p:cNvSpPr>
            <a:spLocks noGrp="1" noChangeArrowheads="1"/>
          </p:cNvSpPr>
          <p:nvPr>
            <p:ph type="title"/>
          </p:nvPr>
        </p:nvSpPr>
        <p:spPr>
          <a:xfrm>
            <a:off x="343694" y="203200"/>
            <a:ext cx="8476778" cy="705520"/>
          </a:xfrm>
        </p:spPr>
        <p:txBody>
          <a:bodyPr/>
          <a:lstStyle/>
          <a:p>
            <a:pPr eaLnBrk="1" hangingPunct="1"/>
            <a:r>
              <a:rPr lang="en-US" altLang="zh-CN" sz="2600" dirty="0"/>
              <a:t>The time and frequency domains of a nonperiodic signal</a:t>
            </a:r>
          </a:p>
        </p:txBody>
      </p:sp>
    </p:spTree>
    <p:extLst>
      <p:ext uri="{BB962C8B-B14F-4D97-AF65-F5344CB8AC3E}">
        <p14:creationId xmlns="" xmlns:p14="http://schemas.microsoft.com/office/powerpoint/2010/main" val="288364414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6"/>
          <p:cNvSpPr>
            <a:spLocks noGrp="1" noChangeArrowheads="1"/>
          </p:cNvSpPr>
          <p:nvPr>
            <p:ph type="body" idx="1"/>
          </p:nvPr>
        </p:nvSpPr>
        <p:spPr>
          <a:xfrm>
            <a:off x="340544" y="1048172"/>
            <a:ext cx="8483600" cy="5148263"/>
          </a:xfrm>
        </p:spPr>
        <p:txBody>
          <a:bodyPr/>
          <a:lstStyle/>
          <a:p>
            <a:pPr>
              <a:spcBef>
                <a:spcPts val="600"/>
              </a:spcBef>
            </a:pPr>
            <a:r>
              <a:rPr lang="en-US" altLang="zh-CN" dirty="0">
                <a:latin typeface="+mj-lt"/>
              </a:rPr>
              <a:t>The range of frequencies contained in a composite signal is its </a:t>
            </a:r>
            <a:r>
              <a:rPr lang="en-US" altLang="zh-CN" dirty="0">
                <a:solidFill>
                  <a:srgbClr val="FF0000"/>
                </a:solidFill>
                <a:latin typeface="+mj-lt"/>
              </a:rPr>
              <a:t>bandwidth</a:t>
            </a:r>
            <a:r>
              <a:rPr lang="en-US" altLang="zh-CN" dirty="0">
                <a:latin typeface="+mj-lt"/>
              </a:rPr>
              <a:t>. </a:t>
            </a:r>
          </a:p>
          <a:p>
            <a:pPr>
              <a:spcBef>
                <a:spcPts val="600"/>
              </a:spcBef>
            </a:pPr>
            <a:endParaRPr lang="en-US" altLang="zh-CN" dirty="0">
              <a:latin typeface="+mj-lt"/>
            </a:endParaRPr>
          </a:p>
          <a:p>
            <a:pPr>
              <a:spcBef>
                <a:spcPts val="600"/>
              </a:spcBef>
            </a:pPr>
            <a:r>
              <a:rPr lang="en-US" altLang="zh-CN" dirty="0">
                <a:latin typeface="+mj-lt"/>
              </a:rPr>
              <a:t>The bandwidth is normally a difference between two numbers. </a:t>
            </a:r>
          </a:p>
          <a:p>
            <a:pPr>
              <a:spcBef>
                <a:spcPts val="600"/>
              </a:spcBef>
            </a:pPr>
            <a:endParaRPr lang="en-US" altLang="zh-CN" dirty="0">
              <a:latin typeface="+mj-lt"/>
            </a:endParaRPr>
          </a:p>
          <a:p>
            <a:pPr>
              <a:spcBef>
                <a:spcPts val="600"/>
              </a:spcBef>
            </a:pPr>
            <a:r>
              <a:rPr lang="en-US" altLang="zh-CN" dirty="0">
                <a:latin typeface="+mj-lt"/>
              </a:rPr>
              <a:t>The bandwidth of a composite signal is the difference between the highest and the lowest frequencies </a:t>
            </a:r>
            <a:r>
              <a:rPr lang="en-US" altLang="zh-CN" dirty="0">
                <a:solidFill>
                  <a:srgbClr val="FF0000"/>
                </a:solidFill>
                <a:latin typeface="+mj-lt"/>
              </a:rPr>
              <a:t>contained</a:t>
            </a:r>
            <a:r>
              <a:rPr lang="en-US" altLang="zh-CN" dirty="0">
                <a:latin typeface="+mj-lt"/>
              </a:rPr>
              <a:t> in that signal.</a:t>
            </a:r>
          </a:p>
          <a:p>
            <a:pPr>
              <a:spcBef>
                <a:spcPts val="600"/>
              </a:spcBef>
            </a:pPr>
            <a:endParaRPr lang="en-US" altLang="zh-CN" dirty="0">
              <a:latin typeface="+mj-lt"/>
            </a:endParaRPr>
          </a:p>
          <a:p>
            <a:pPr>
              <a:spcBef>
                <a:spcPts val="600"/>
              </a:spcBef>
            </a:pPr>
            <a:endParaRPr lang="en-US" altLang="zh-CN" dirty="0">
              <a:latin typeface="Gill Sans MT" panose="020B0502020104020203" pitchFamily="34" charset="0"/>
            </a:endParaRPr>
          </a:p>
          <a:p>
            <a:endParaRPr lang="en-US" altLang="zh-CN" dirty="0">
              <a:latin typeface="Gill Sans MT" panose="020B0502020104020203" pitchFamily="34" charset="0"/>
            </a:endParaRPr>
          </a:p>
        </p:txBody>
      </p:sp>
      <p:sp>
        <p:nvSpPr>
          <p:cNvPr id="6" name="标题 5"/>
          <p:cNvSpPr>
            <a:spLocks noGrp="1"/>
          </p:cNvSpPr>
          <p:nvPr>
            <p:ph type="title"/>
          </p:nvPr>
        </p:nvSpPr>
        <p:spPr>
          <a:xfrm>
            <a:off x="365944" y="222672"/>
            <a:ext cx="8420100" cy="627063"/>
          </a:xfrm>
        </p:spPr>
        <p:txBody>
          <a:bodyPr/>
          <a:lstStyle/>
          <a:p>
            <a:r>
              <a:rPr lang="en-US" altLang="zh-CN" dirty="0"/>
              <a:t>Bandwidth</a:t>
            </a:r>
            <a:endParaRPr lang="zh-CN" alt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3" cstate="print"/>
          <a:srcRect/>
          <a:stretch>
            <a:fillRect/>
          </a:stretch>
        </p:blipFill>
        <p:spPr bwMode="auto">
          <a:xfrm>
            <a:off x="1581150" y="1090613"/>
            <a:ext cx="6115050" cy="5005387"/>
          </a:xfrm>
          <a:prstGeom prst="rect">
            <a:avLst/>
          </a:prstGeom>
          <a:noFill/>
          <a:ln w="9525">
            <a:noFill/>
            <a:miter lim="800000"/>
            <a:headEnd/>
            <a:tailEnd/>
          </a:ln>
        </p:spPr>
      </p:pic>
      <p:sp>
        <p:nvSpPr>
          <p:cNvPr id="35843" name="Rectangle 4"/>
          <p:cNvSpPr>
            <a:spLocks noGrp="1" noChangeArrowheads="1"/>
          </p:cNvSpPr>
          <p:nvPr>
            <p:ph type="title"/>
          </p:nvPr>
        </p:nvSpPr>
        <p:spPr/>
        <p:txBody>
          <a:bodyPr/>
          <a:lstStyle/>
          <a:p>
            <a:pPr eaLnBrk="1" hangingPunct="1"/>
            <a:r>
              <a:rPr lang="en-US" altLang="zh-CN" sz="2600" dirty="0">
                <a:latin typeface="Gill Sans MT" panose="020B0502020104020203" pitchFamily="34" charset="0"/>
              </a:rPr>
              <a:t>The </a:t>
            </a:r>
            <a:r>
              <a:rPr lang="en-US" altLang="zh-CN" sz="2600" dirty="0"/>
              <a:t>bandwidth of periodic and </a:t>
            </a:r>
            <a:br>
              <a:rPr lang="en-US" altLang="zh-CN" sz="2600" dirty="0"/>
            </a:br>
            <a:r>
              <a:rPr lang="en-US" altLang="zh-CN" sz="2600" dirty="0"/>
              <a:t>nonperiodic composite signals</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Grp="1" noChangeArrowheads="1"/>
          </p:cNvSpPr>
          <p:nvPr>
            <p:ph type="body" idx="1"/>
          </p:nvPr>
        </p:nvSpPr>
        <p:spPr>
          <a:xfrm>
            <a:off x="1907704" y="5564236"/>
            <a:ext cx="5838800" cy="533301"/>
          </a:xfrm>
          <a:noFill/>
        </p:spPr>
        <p:txBody>
          <a:bodyPr/>
          <a:lstStyle/>
          <a:p>
            <a:pPr marL="0" indent="0" eaLnBrk="1" hangingPunct="1">
              <a:lnSpc>
                <a:spcPct val="80000"/>
              </a:lnSpc>
              <a:buClr>
                <a:srgbClr val="FF0000"/>
              </a:buClr>
              <a:buNone/>
            </a:pPr>
            <a:r>
              <a:rPr lang="en-US" altLang="zh-CN" sz="1600" dirty="0">
                <a:latin typeface="Gill Sans MT" panose="020B0502020104020203" pitchFamily="34" charset="0"/>
              </a:rPr>
              <a:t>(a) A binary signal and its root-mean-square Fourier amplitudes.</a:t>
            </a:r>
          </a:p>
          <a:p>
            <a:pPr marL="0" indent="0" eaLnBrk="1" hangingPunct="1">
              <a:lnSpc>
                <a:spcPct val="80000"/>
              </a:lnSpc>
              <a:buClr>
                <a:srgbClr val="FF0000"/>
              </a:buClr>
              <a:buNone/>
            </a:pPr>
            <a:r>
              <a:rPr lang="en-US" altLang="zh-CN" sz="1600" dirty="0">
                <a:latin typeface="Gill Sans MT" panose="020B0502020104020203" pitchFamily="34" charset="0"/>
              </a:rPr>
              <a:t>(b) – (c) Successive approximations to the original signal.</a:t>
            </a:r>
          </a:p>
        </p:txBody>
      </p:sp>
      <p:pic>
        <p:nvPicPr>
          <p:cNvPr id="23557" name="Picture 5" descr="2-01"/>
          <p:cNvPicPr>
            <a:picLocks noChangeAspect="1" noChangeArrowheads="1"/>
          </p:cNvPicPr>
          <p:nvPr/>
        </p:nvPicPr>
        <p:blipFill>
          <a:blip r:embed="rId3" cstate="print"/>
          <a:srcRect b="43878"/>
          <a:stretch>
            <a:fillRect/>
          </a:stretch>
        </p:blipFill>
        <p:spPr bwMode="auto">
          <a:xfrm>
            <a:off x="1116013" y="1196975"/>
            <a:ext cx="6500812" cy="426720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t>cutoff frequency and effective bandwidth</a:t>
            </a:r>
            <a:endParaRPr lang="zh-CN" alt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solidFill>
                  <a:srgbClr val="FF0000"/>
                </a:solidFill>
              </a:rPr>
              <a:t>有关信道的几个基本概念</a:t>
            </a:r>
          </a:p>
          <a:p>
            <a:pPr eaLnBrk="1" hangingPunct="1"/>
            <a:r>
              <a:rPr lang="zh-CN" altLang="en-US" sz="2200" dirty="0"/>
              <a:t>信道的极限容量</a:t>
            </a:r>
            <a:endParaRPr lang="en-US" altLang="zh-CN" sz="2200" dirty="0"/>
          </a:p>
          <a:p>
            <a:pPr eaLnBrk="1" hangingPunct="1"/>
            <a:endParaRPr lang="en-US" altLang="zh-CN" sz="2400" dirty="0"/>
          </a:p>
          <a:p>
            <a:pPr marL="0" indent="0" eaLnBrk="1" hangingPunct="1">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34285996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title"/>
          </p:nvPr>
        </p:nvSpPr>
        <p:spPr/>
        <p:txBody>
          <a:bodyPr/>
          <a:lstStyle/>
          <a:p>
            <a:pPr eaLnBrk="1" hangingPunct="1"/>
            <a:r>
              <a:rPr lang="zh-CN" altLang="en-US" dirty="0"/>
              <a:t>有关信号的几个基本概念</a:t>
            </a:r>
          </a:p>
        </p:txBody>
      </p:sp>
      <p:sp>
        <p:nvSpPr>
          <p:cNvPr id="37891" name="Rectangle 5"/>
          <p:cNvSpPr>
            <a:spLocks noGrp="1" noChangeArrowheads="1"/>
          </p:cNvSpPr>
          <p:nvPr>
            <p:ph type="body" idx="1"/>
          </p:nvPr>
        </p:nvSpPr>
        <p:spPr/>
        <p:txBody>
          <a:bodyPr/>
          <a:lstStyle/>
          <a:p>
            <a:pPr eaLnBrk="1" hangingPunct="1">
              <a:spcBef>
                <a:spcPct val="35000"/>
              </a:spcBef>
              <a:spcAft>
                <a:spcPct val="15000"/>
              </a:spcAft>
              <a:buFontTx/>
              <a:buNone/>
            </a:pPr>
            <a:r>
              <a:rPr lang="zh-CN" altLang="en-US" dirty="0"/>
              <a:t>从通信的双方信息交互的方式来看，可以有以下三种基本方式：</a:t>
            </a:r>
          </a:p>
          <a:p>
            <a:pPr eaLnBrk="1" hangingPunct="1">
              <a:spcBef>
                <a:spcPct val="35000"/>
              </a:spcBef>
              <a:spcAft>
                <a:spcPct val="15000"/>
              </a:spcAft>
            </a:pPr>
            <a:r>
              <a:rPr lang="zh-CN" altLang="en-US" dirty="0">
                <a:solidFill>
                  <a:schemeClr val="hlink"/>
                </a:solidFill>
              </a:rPr>
              <a:t>单向通信 </a:t>
            </a:r>
            <a:r>
              <a:rPr lang="en-US" altLang="zh-CN" dirty="0"/>
              <a:t>(</a:t>
            </a:r>
            <a:r>
              <a:rPr lang="zh-CN" altLang="en-US" dirty="0"/>
              <a:t>单工通信</a:t>
            </a:r>
            <a:r>
              <a:rPr lang="en-US" altLang="zh-CN" dirty="0"/>
              <a:t>, </a:t>
            </a:r>
            <a:r>
              <a:rPr lang="en-US" dirty="0"/>
              <a:t> simplex </a:t>
            </a:r>
            <a:r>
              <a:rPr lang="en-US" altLang="zh-CN" dirty="0"/>
              <a:t>) —— </a:t>
            </a:r>
            <a:r>
              <a:rPr lang="zh-CN" altLang="en-US" dirty="0"/>
              <a:t>只能有一个方向的通信而没有反方向的交互。</a:t>
            </a:r>
          </a:p>
          <a:p>
            <a:pPr eaLnBrk="1" hangingPunct="1">
              <a:spcBef>
                <a:spcPct val="35000"/>
              </a:spcBef>
              <a:spcAft>
                <a:spcPct val="15000"/>
              </a:spcAft>
            </a:pPr>
            <a:endParaRPr lang="zh-CN" altLang="en-US" dirty="0">
              <a:solidFill>
                <a:schemeClr val="hlink"/>
              </a:solidFill>
            </a:endParaRPr>
          </a:p>
          <a:p>
            <a:pPr eaLnBrk="1" hangingPunct="1">
              <a:spcBef>
                <a:spcPct val="35000"/>
              </a:spcBef>
              <a:spcAft>
                <a:spcPct val="15000"/>
              </a:spcAft>
            </a:pPr>
            <a:r>
              <a:rPr lang="zh-CN" altLang="en-US" dirty="0">
                <a:solidFill>
                  <a:schemeClr val="hlink"/>
                </a:solidFill>
              </a:rPr>
              <a:t>双向交替通信 </a:t>
            </a:r>
            <a:r>
              <a:rPr lang="en-US" altLang="zh-CN" dirty="0"/>
              <a:t>(</a:t>
            </a:r>
            <a:r>
              <a:rPr lang="zh-CN" altLang="en-US" dirty="0"/>
              <a:t>半双工通信</a:t>
            </a:r>
            <a:r>
              <a:rPr lang="en-US" altLang="zh-CN" dirty="0"/>
              <a:t>, </a:t>
            </a:r>
            <a:r>
              <a:rPr lang="en-US" dirty="0"/>
              <a:t>half-duplex</a:t>
            </a:r>
            <a:r>
              <a:rPr lang="en-US" altLang="zh-CN" dirty="0"/>
              <a:t>) —— </a:t>
            </a:r>
            <a:r>
              <a:rPr lang="zh-CN" altLang="en-US" dirty="0"/>
              <a:t>通信的双方都可以发送信息，但不能双方同时发送 </a:t>
            </a:r>
            <a:r>
              <a:rPr lang="en-US" altLang="zh-CN" dirty="0"/>
              <a:t>(</a:t>
            </a:r>
            <a:r>
              <a:rPr lang="zh-CN" altLang="en-US" dirty="0"/>
              <a:t>当然也就不能同时接收</a:t>
            </a:r>
            <a:r>
              <a:rPr lang="en-US" altLang="zh-CN" dirty="0"/>
              <a:t>)</a:t>
            </a:r>
            <a:r>
              <a:rPr lang="zh-CN" altLang="en-US" dirty="0"/>
              <a:t>。</a:t>
            </a:r>
          </a:p>
          <a:p>
            <a:pPr eaLnBrk="1" hangingPunct="1">
              <a:spcBef>
                <a:spcPct val="35000"/>
              </a:spcBef>
              <a:spcAft>
                <a:spcPct val="15000"/>
              </a:spcAft>
            </a:pPr>
            <a:endParaRPr lang="zh-CN" altLang="en-US" dirty="0">
              <a:solidFill>
                <a:schemeClr val="hlink"/>
              </a:solidFill>
            </a:endParaRPr>
          </a:p>
          <a:p>
            <a:pPr eaLnBrk="1" hangingPunct="1">
              <a:spcBef>
                <a:spcPct val="35000"/>
              </a:spcBef>
              <a:spcAft>
                <a:spcPct val="15000"/>
              </a:spcAft>
            </a:pPr>
            <a:r>
              <a:rPr lang="zh-CN" altLang="en-US" dirty="0">
                <a:solidFill>
                  <a:schemeClr val="hlink"/>
                </a:solidFill>
              </a:rPr>
              <a:t>双向同时通信 </a:t>
            </a:r>
            <a:r>
              <a:rPr lang="en-US" altLang="zh-CN" dirty="0"/>
              <a:t>(</a:t>
            </a:r>
            <a:r>
              <a:rPr lang="zh-CN" altLang="en-US" dirty="0"/>
              <a:t>全双工通信</a:t>
            </a:r>
            <a:r>
              <a:rPr lang="en-US" altLang="zh-CN" dirty="0"/>
              <a:t>, full duplex) —— </a:t>
            </a:r>
            <a:r>
              <a:rPr lang="zh-CN" altLang="en-US" dirty="0"/>
              <a:t>通信的双方可以同时发送和接收信息。 </a:t>
            </a:r>
          </a:p>
          <a:p>
            <a:pPr eaLnBrk="1" hangingPunct="1"/>
            <a:endParaRPr lang="en-US" altLang="zh-CN"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3" cstate="print"/>
          <a:srcRect/>
          <a:stretch>
            <a:fillRect/>
          </a:stretch>
        </p:blipFill>
        <p:spPr bwMode="auto">
          <a:xfrm>
            <a:off x="1116013" y="1268413"/>
            <a:ext cx="6489700" cy="4681537"/>
          </a:xfrm>
          <a:prstGeom prst="rect">
            <a:avLst/>
          </a:prstGeom>
          <a:noFill/>
          <a:ln w="9525">
            <a:noFill/>
            <a:miter lim="800000"/>
            <a:headEnd/>
            <a:tailEnd/>
          </a:ln>
        </p:spPr>
      </p:pic>
      <p:sp>
        <p:nvSpPr>
          <p:cNvPr id="38915" name="Rectangle 5"/>
          <p:cNvSpPr>
            <a:spLocks noGrp="1" noChangeArrowheads="1"/>
          </p:cNvSpPr>
          <p:nvPr>
            <p:ph type="title"/>
          </p:nvPr>
        </p:nvSpPr>
        <p:spPr/>
        <p:txBody>
          <a:bodyPr/>
          <a:lstStyle/>
          <a:p>
            <a:pPr eaLnBrk="1" hangingPunct="1"/>
            <a:r>
              <a:rPr lang="zh-CN" altLang="en-US" dirty="0"/>
              <a:t>有关信号的几个基本概念</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a:xfrm>
            <a:off x="355600" y="203200"/>
            <a:ext cx="8420100" cy="633512"/>
          </a:xfrm>
        </p:spPr>
        <p:txBody>
          <a:bodyPr/>
          <a:lstStyle/>
          <a:p>
            <a:pPr eaLnBrk="1" hangingPunct="1"/>
            <a:r>
              <a:rPr lang="zh-CN" altLang="en-US" dirty="0"/>
              <a:t>基带</a:t>
            </a:r>
            <a:r>
              <a:rPr lang="en-US" altLang="zh-CN" sz="2400" dirty="0"/>
              <a:t>(baseband)</a:t>
            </a:r>
            <a:r>
              <a:rPr lang="zh-CN" altLang="en-US" dirty="0"/>
              <a:t>信号和带通</a:t>
            </a:r>
            <a:r>
              <a:rPr lang="en-US" altLang="zh-CN" sz="2400" dirty="0"/>
              <a:t>(bandpass)</a:t>
            </a:r>
            <a:r>
              <a:rPr lang="zh-CN" altLang="en-US" dirty="0"/>
              <a:t>信号</a:t>
            </a:r>
          </a:p>
        </p:txBody>
      </p:sp>
      <p:sp>
        <p:nvSpPr>
          <p:cNvPr id="39939" name="Rectangle 5"/>
          <p:cNvSpPr>
            <a:spLocks noGrp="1" noChangeArrowheads="1"/>
          </p:cNvSpPr>
          <p:nvPr>
            <p:ph type="body" idx="1"/>
          </p:nvPr>
        </p:nvSpPr>
        <p:spPr>
          <a:xfrm>
            <a:off x="330200" y="1071546"/>
            <a:ext cx="8483600" cy="5093758"/>
          </a:xfrm>
        </p:spPr>
        <p:txBody>
          <a:bodyPr/>
          <a:lstStyle/>
          <a:p>
            <a:pPr eaLnBrk="1" hangingPunct="1">
              <a:lnSpc>
                <a:spcPct val="90000"/>
              </a:lnSpc>
              <a:spcBef>
                <a:spcPct val="35000"/>
              </a:spcBef>
              <a:spcAft>
                <a:spcPct val="15000"/>
              </a:spcAft>
            </a:pPr>
            <a:r>
              <a:rPr lang="zh-CN" altLang="en-US" dirty="0">
                <a:solidFill>
                  <a:schemeClr val="hlink"/>
                </a:solidFill>
              </a:rPr>
              <a:t>基带信号</a:t>
            </a:r>
            <a:r>
              <a:rPr lang="en-US" altLang="zh-CN" dirty="0"/>
              <a:t>(</a:t>
            </a:r>
            <a:r>
              <a:rPr lang="zh-CN" altLang="en-US" dirty="0"/>
              <a:t>即基本频带信号</a:t>
            </a:r>
            <a:r>
              <a:rPr lang="en-US" altLang="zh-CN" dirty="0"/>
              <a:t>) —— </a:t>
            </a:r>
            <a:r>
              <a:rPr lang="zh-CN" altLang="en-US" dirty="0"/>
              <a:t>来自信源的信号。像计算机输出的</a:t>
            </a:r>
            <a:r>
              <a:rPr lang="zh-CN" altLang="en-US" u="sng" dirty="0"/>
              <a:t>代表各种文字或图像文件的</a:t>
            </a:r>
            <a:r>
              <a:rPr lang="zh-CN" altLang="en-US" dirty="0">
                <a:solidFill>
                  <a:srgbClr val="FF0000"/>
                </a:solidFill>
              </a:rPr>
              <a:t>数据信号</a:t>
            </a:r>
            <a:r>
              <a:rPr lang="zh-CN" altLang="en-US" dirty="0"/>
              <a:t>都属于基带信号。</a:t>
            </a:r>
          </a:p>
          <a:p>
            <a:pPr eaLnBrk="1" hangingPunct="1">
              <a:lnSpc>
                <a:spcPct val="90000"/>
              </a:lnSpc>
              <a:spcBef>
                <a:spcPct val="35000"/>
              </a:spcBef>
              <a:spcAft>
                <a:spcPct val="15000"/>
              </a:spcAft>
              <a:buFont typeface="Wingdings" pitchFamily="2" charset="2"/>
              <a:buChar char="ü"/>
            </a:pPr>
            <a:endParaRPr lang="zh-CN" altLang="en-US" dirty="0"/>
          </a:p>
          <a:p>
            <a:pPr eaLnBrk="1" hangingPunct="1">
              <a:lnSpc>
                <a:spcPct val="90000"/>
              </a:lnSpc>
              <a:spcBef>
                <a:spcPct val="35000"/>
              </a:spcBef>
              <a:spcAft>
                <a:spcPct val="15000"/>
              </a:spcAft>
              <a:buBlip>
                <a:blip r:embed="rId3"/>
              </a:buBlip>
            </a:pPr>
            <a:r>
              <a:rPr lang="zh-CN" altLang="en-US" dirty="0"/>
              <a:t>基带信号往往包含有较多的低频成分，甚至有直流成分，而许多信道并不能传输这种低频分量或直流分量。</a:t>
            </a:r>
          </a:p>
          <a:p>
            <a:pPr eaLnBrk="1" hangingPunct="1">
              <a:lnSpc>
                <a:spcPct val="90000"/>
              </a:lnSpc>
              <a:spcBef>
                <a:spcPct val="35000"/>
              </a:spcBef>
              <a:spcAft>
                <a:spcPct val="15000"/>
              </a:spcAft>
              <a:buBlip>
                <a:blip r:embed="rId3"/>
              </a:buBlip>
            </a:pPr>
            <a:endParaRPr lang="zh-CN" altLang="en-US" dirty="0"/>
          </a:p>
          <a:p>
            <a:pPr eaLnBrk="1" hangingPunct="1">
              <a:lnSpc>
                <a:spcPct val="90000"/>
              </a:lnSpc>
              <a:spcBef>
                <a:spcPct val="35000"/>
              </a:spcBef>
              <a:spcAft>
                <a:spcPct val="15000"/>
              </a:spcAft>
              <a:buBlip>
                <a:blip r:embed="rId3"/>
              </a:buBlip>
            </a:pPr>
            <a:r>
              <a:rPr lang="zh-CN" altLang="en-US" dirty="0"/>
              <a:t>为了解决这一问题，必须对基带信号进行</a:t>
            </a:r>
            <a:r>
              <a:rPr lang="zh-CN" altLang="en-US" dirty="0" smtClean="0"/>
              <a:t>调制</a:t>
            </a:r>
            <a:r>
              <a:rPr lang="en-US" altLang="zh-CN" dirty="0" smtClean="0"/>
              <a:t>(</a:t>
            </a:r>
            <a:r>
              <a:rPr lang="en-US" altLang="zh-CN" dirty="0"/>
              <a:t>modulation)</a:t>
            </a:r>
            <a:r>
              <a:rPr lang="zh-CN" altLang="en-US" dirty="0"/>
              <a:t>。   </a:t>
            </a:r>
          </a:p>
          <a:p>
            <a:pPr eaLnBrk="1" hangingPunct="1">
              <a:lnSpc>
                <a:spcPct val="90000"/>
              </a:lnSpc>
              <a:spcBef>
                <a:spcPct val="35000"/>
              </a:spcBef>
              <a:spcAft>
                <a:spcPct val="15000"/>
              </a:spcAft>
            </a:pPr>
            <a:endParaRPr lang="zh-CN" altLang="en-US" dirty="0">
              <a:solidFill>
                <a:schemeClr val="hlink"/>
              </a:solidFill>
            </a:endParaRPr>
          </a:p>
          <a:p>
            <a:pPr eaLnBrk="1" hangingPunct="1">
              <a:lnSpc>
                <a:spcPct val="90000"/>
              </a:lnSpc>
              <a:spcBef>
                <a:spcPct val="35000"/>
              </a:spcBef>
              <a:spcAft>
                <a:spcPct val="15000"/>
              </a:spcAft>
            </a:pPr>
            <a:r>
              <a:rPr lang="zh-CN" altLang="en-US" dirty="0">
                <a:solidFill>
                  <a:schemeClr val="hlink"/>
                </a:solidFill>
              </a:rPr>
              <a:t>带通信号 </a:t>
            </a:r>
            <a:r>
              <a:rPr lang="en-US" altLang="zh-CN" dirty="0"/>
              <a:t>—— </a:t>
            </a:r>
            <a:r>
              <a:rPr lang="zh-CN" altLang="en-US" dirty="0"/>
              <a:t>把基带信号经过</a:t>
            </a:r>
            <a:r>
              <a:rPr lang="zh-CN" altLang="en-US" dirty="0">
                <a:solidFill>
                  <a:srgbClr val="FF0000"/>
                </a:solidFill>
              </a:rPr>
              <a:t>载波</a:t>
            </a:r>
            <a:r>
              <a:rPr lang="zh-CN" altLang="en-US" dirty="0"/>
              <a:t>调制后，把信号的频率范围</a:t>
            </a:r>
            <a:r>
              <a:rPr lang="zh-CN" altLang="en-US" dirty="0">
                <a:solidFill>
                  <a:schemeClr val="hlink"/>
                </a:solidFill>
              </a:rPr>
              <a:t>搬移到</a:t>
            </a:r>
            <a:r>
              <a:rPr lang="zh-CN" altLang="en-US" dirty="0"/>
              <a:t>较高的频段以便在信道中传输 </a:t>
            </a:r>
            <a:r>
              <a:rPr lang="en-US" altLang="zh-CN" dirty="0"/>
              <a:t>(</a:t>
            </a:r>
            <a:r>
              <a:rPr lang="zh-CN" altLang="en-US" dirty="0"/>
              <a:t>即仅在</a:t>
            </a:r>
            <a:r>
              <a:rPr lang="zh-CN" altLang="en-US" dirty="0">
                <a:solidFill>
                  <a:srgbClr val="FF0000"/>
                </a:solidFill>
              </a:rPr>
              <a:t>一段频率范围内</a:t>
            </a:r>
            <a:r>
              <a:rPr lang="zh-CN" altLang="en-US" dirty="0"/>
              <a:t>能够通过信道</a:t>
            </a:r>
            <a:r>
              <a:rPr lang="en-US" altLang="zh-CN" dirty="0"/>
              <a:t>)</a:t>
            </a:r>
            <a:r>
              <a:rPr lang="zh-CN" alt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body" idx="1"/>
          </p:nvPr>
        </p:nvSpPr>
        <p:spPr>
          <a:xfrm>
            <a:off x="395288" y="1052512"/>
            <a:ext cx="8425184" cy="5112791"/>
          </a:xfrm>
        </p:spPr>
        <p:txBody>
          <a:bodyPr/>
          <a:lstStyle/>
          <a:p>
            <a:pPr eaLnBrk="1" hangingPunct="1">
              <a:lnSpc>
                <a:spcPct val="90000"/>
              </a:lnSpc>
            </a:pPr>
            <a:r>
              <a:rPr lang="zh-CN" altLang="en-US" dirty="0"/>
              <a:t>物理层的主要任务描述为</a:t>
            </a:r>
            <a:r>
              <a:rPr lang="en-US" altLang="zh-CN" dirty="0"/>
              <a:t>: </a:t>
            </a:r>
            <a:r>
              <a:rPr lang="zh-CN" altLang="en-US" dirty="0">
                <a:solidFill>
                  <a:srgbClr val="FF0000"/>
                </a:solidFill>
              </a:rPr>
              <a:t>确定</a:t>
            </a:r>
            <a:r>
              <a:rPr lang="zh-CN" altLang="en-US" dirty="0"/>
              <a:t>它与传输媒体的接口的一些</a:t>
            </a:r>
            <a:r>
              <a:rPr lang="zh-CN" altLang="en-US" dirty="0">
                <a:solidFill>
                  <a:srgbClr val="FF0000"/>
                </a:solidFill>
              </a:rPr>
              <a:t>特性</a:t>
            </a:r>
            <a:r>
              <a:rPr lang="zh-CN" altLang="en-US" dirty="0"/>
              <a:t>，即： </a:t>
            </a:r>
          </a:p>
          <a:p>
            <a:pPr eaLnBrk="1" hangingPunct="1">
              <a:lnSpc>
                <a:spcPct val="90000"/>
              </a:lnSpc>
              <a:buFont typeface="Wingdings" pitchFamily="2" charset="2"/>
              <a:buChar char="ü"/>
            </a:pPr>
            <a:endParaRPr lang="zh-CN" altLang="en-US" dirty="0">
              <a:solidFill>
                <a:schemeClr val="hlink"/>
              </a:solidFill>
            </a:endParaRPr>
          </a:p>
          <a:p>
            <a:pPr marL="457200" indent="-457200" eaLnBrk="1" hangingPunct="1">
              <a:lnSpc>
                <a:spcPct val="90000"/>
              </a:lnSpc>
              <a:buFont typeface="+mj-ea"/>
              <a:buAutoNum type="circleNumDbPlain"/>
            </a:pPr>
            <a:r>
              <a:rPr lang="zh-CN" altLang="en-US" dirty="0">
                <a:solidFill>
                  <a:schemeClr val="hlink"/>
                </a:solidFill>
              </a:rPr>
              <a:t>机械特性</a:t>
            </a:r>
            <a:r>
              <a:rPr lang="zh-CN" altLang="en-US" dirty="0"/>
              <a:t>  指明接口所用接线器的形状和尺寸、引线数目和排列、固定和锁定装置等等。</a:t>
            </a:r>
          </a:p>
          <a:p>
            <a:pPr marL="457200" indent="-457200" eaLnBrk="1" hangingPunct="1">
              <a:lnSpc>
                <a:spcPct val="90000"/>
              </a:lnSpc>
              <a:buFont typeface="+mj-ea"/>
              <a:buAutoNum type="circleNumDbPlain"/>
            </a:pPr>
            <a:endParaRPr lang="zh-CN" altLang="en-US" dirty="0">
              <a:solidFill>
                <a:schemeClr val="hlink"/>
              </a:solidFill>
            </a:endParaRPr>
          </a:p>
          <a:p>
            <a:pPr marL="457200" indent="-457200" eaLnBrk="1" hangingPunct="1">
              <a:lnSpc>
                <a:spcPct val="90000"/>
              </a:lnSpc>
              <a:buFont typeface="+mj-ea"/>
              <a:buAutoNum type="circleNumDbPlain"/>
            </a:pPr>
            <a:r>
              <a:rPr lang="zh-CN" altLang="en-US" dirty="0">
                <a:solidFill>
                  <a:schemeClr val="hlink"/>
                </a:solidFill>
              </a:rPr>
              <a:t>电气特性</a:t>
            </a:r>
            <a:r>
              <a:rPr lang="zh-CN" altLang="en-US" dirty="0"/>
              <a:t>  指明在</a:t>
            </a:r>
            <a:r>
              <a:rPr lang="zh-CN" altLang="en-US" dirty="0">
                <a:solidFill>
                  <a:srgbClr val="FF0000"/>
                </a:solidFill>
              </a:rPr>
              <a:t>接口电缆的</a:t>
            </a:r>
            <a:r>
              <a:rPr lang="zh-CN" altLang="en-US" dirty="0"/>
              <a:t>各条线上出现的</a:t>
            </a:r>
            <a:r>
              <a:rPr lang="zh-CN" altLang="en-US" dirty="0">
                <a:solidFill>
                  <a:srgbClr val="FF0000"/>
                </a:solidFill>
              </a:rPr>
              <a:t>电压的范围</a:t>
            </a:r>
            <a:r>
              <a:rPr lang="zh-CN" altLang="en-US" dirty="0"/>
              <a:t>。</a:t>
            </a:r>
          </a:p>
          <a:p>
            <a:pPr marL="457200" indent="-457200" eaLnBrk="1" hangingPunct="1">
              <a:lnSpc>
                <a:spcPct val="90000"/>
              </a:lnSpc>
              <a:buFont typeface="+mj-ea"/>
              <a:buAutoNum type="circleNumDbPlain"/>
            </a:pPr>
            <a:endParaRPr lang="zh-CN" altLang="en-US" dirty="0">
              <a:solidFill>
                <a:schemeClr val="hlink"/>
              </a:solidFill>
            </a:endParaRPr>
          </a:p>
          <a:p>
            <a:pPr marL="457200" indent="-457200" eaLnBrk="1" hangingPunct="1">
              <a:lnSpc>
                <a:spcPct val="90000"/>
              </a:lnSpc>
              <a:buFont typeface="+mj-ea"/>
              <a:buAutoNum type="circleNumDbPlain"/>
            </a:pPr>
            <a:r>
              <a:rPr lang="zh-CN" altLang="en-US" dirty="0">
                <a:solidFill>
                  <a:schemeClr val="hlink"/>
                </a:solidFill>
              </a:rPr>
              <a:t>功能特性</a:t>
            </a:r>
            <a:r>
              <a:rPr lang="zh-CN" altLang="en-US" dirty="0"/>
              <a:t>  指明某条线上出现的某一电平的电压表示何种意义。</a:t>
            </a:r>
          </a:p>
          <a:p>
            <a:pPr marL="457200" indent="-457200" eaLnBrk="1" hangingPunct="1">
              <a:lnSpc>
                <a:spcPct val="90000"/>
              </a:lnSpc>
              <a:buFont typeface="+mj-ea"/>
              <a:buAutoNum type="circleNumDbPlain"/>
            </a:pPr>
            <a:endParaRPr lang="zh-CN" altLang="en-US" dirty="0">
              <a:solidFill>
                <a:schemeClr val="hlink"/>
              </a:solidFill>
            </a:endParaRPr>
          </a:p>
          <a:p>
            <a:pPr marL="457200" indent="-457200" eaLnBrk="1" hangingPunct="1">
              <a:lnSpc>
                <a:spcPct val="90000"/>
              </a:lnSpc>
              <a:buFont typeface="+mj-ea"/>
              <a:buAutoNum type="circleNumDbPlain"/>
            </a:pPr>
            <a:r>
              <a:rPr lang="zh-CN" altLang="en-US" dirty="0">
                <a:solidFill>
                  <a:schemeClr val="hlink"/>
                </a:solidFill>
              </a:rPr>
              <a:t>过程特性</a:t>
            </a:r>
            <a:r>
              <a:rPr lang="zh-CN" altLang="en-US" dirty="0"/>
              <a:t>  指明对于</a:t>
            </a:r>
            <a:r>
              <a:rPr lang="zh-CN" altLang="en-US" dirty="0">
                <a:solidFill>
                  <a:srgbClr val="FF0000"/>
                </a:solidFill>
              </a:rPr>
              <a:t>不同功能的</a:t>
            </a:r>
            <a:r>
              <a:rPr lang="zh-CN" altLang="en-US" dirty="0"/>
              <a:t>各种可能事件的出现顺序。 </a:t>
            </a:r>
          </a:p>
        </p:txBody>
      </p:sp>
      <p:sp>
        <p:nvSpPr>
          <p:cNvPr id="10243" name="Rectangle 4"/>
          <p:cNvSpPr>
            <a:spLocks noGrp="1" noChangeArrowheads="1"/>
          </p:cNvSpPr>
          <p:nvPr>
            <p:ph type="title"/>
          </p:nvPr>
        </p:nvSpPr>
        <p:spPr>
          <a:xfrm>
            <a:off x="355600" y="203200"/>
            <a:ext cx="8420100" cy="705520"/>
          </a:xfrm>
        </p:spPr>
        <p:txBody>
          <a:bodyPr/>
          <a:lstStyle/>
          <a:p>
            <a:pPr eaLnBrk="1" hangingPunct="1"/>
            <a:r>
              <a:rPr lang="en-US" altLang="zh-CN" dirty="0">
                <a:ea typeface="Arial Unicode MS" pitchFamily="34" charset="-122"/>
                <a:cs typeface="Arial Unicode MS" pitchFamily="34" charset="-122"/>
              </a:rPr>
              <a:t>2.1 </a:t>
            </a:r>
            <a:r>
              <a:rPr lang="zh-CN" altLang="en-US" dirty="0"/>
              <a:t>物理层的基本概念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26" name="Picture 6"/>
          <p:cNvPicPr>
            <a:picLocks noChangeAspect="1" noChangeArrowheads="1"/>
          </p:cNvPicPr>
          <p:nvPr/>
        </p:nvPicPr>
        <p:blipFill>
          <a:blip r:embed="rId3" cstate="print"/>
          <a:srcRect/>
          <a:stretch>
            <a:fillRect/>
          </a:stretch>
        </p:blipFill>
        <p:spPr bwMode="auto">
          <a:xfrm>
            <a:off x="755576" y="1052736"/>
            <a:ext cx="7848600" cy="5149850"/>
          </a:xfrm>
          <a:prstGeom prst="rect">
            <a:avLst/>
          </a:prstGeom>
          <a:noFill/>
          <a:ln w="9525">
            <a:noFill/>
            <a:miter lim="800000"/>
            <a:headEnd/>
            <a:tailEnd/>
          </a:ln>
          <a:effectLst/>
        </p:spPr>
      </p:pic>
      <p:sp>
        <p:nvSpPr>
          <p:cNvPr id="849927" name="Rectangle 7"/>
          <p:cNvSpPr>
            <a:spLocks noGrp="1" noChangeArrowheads="1"/>
          </p:cNvSpPr>
          <p:nvPr>
            <p:ph type="title"/>
          </p:nvPr>
        </p:nvSpPr>
        <p:spPr/>
        <p:txBody>
          <a:bodyPr/>
          <a:lstStyle/>
          <a:p>
            <a:r>
              <a:rPr lang="en-US" altLang="zh-CN" dirty="0"/>
              <a:t>baseband</a:t>
            </a:r>
            <a:r>
              <a:rPr lang="zh-CN" altLang="en-US" dirty="0"/>
              <a:t>信号和</a:t>
            </a:r>
            <a:r>
              <a:rPr lang="en-US" altLang="zh-CN" dirty="0"/>
              <a:t>passband</a:t>
            </a:r>
            <a:r>
              <a:rPr lang="zh-CN" altLang="en-US" dirty="0"/>
              <a:t>信号</a:t>
            </a:r>
          </a:p>
        </p:txBody>
      </p:sp>
      <p:sp>
        <p:nvSpPr>
          <p:cNvPr id="2" name="矩形 1"/>
          <p:cNvSpPr/>
          <p:nvPr/>
        </p:nvSpPr>
        <p:spPr>
          <a:xfrm>
            <a:off x="1691680" y="2924944"/>
            <a:ext cx="1165704" cy="369332"/>
          </a:xfrm>
          <a:prstGeom prst="rect">
            <a:avLst/>
          </a:prstGeom>
        </p:spPr>
        <p:txBody>
          <a:bodyPr wrap="none">
            <a:spAutoFit/>
          </a:bodyPr>
          <a:lstStyle/>
          <a:p>
            <a:r>
              <a:rPr lang="en-US" altLang="zh-CN" sz="1800" dirty="0">
                <a:solidFill>
                  <a:srgbClr val="FF0000"/>
                </a:solidFill>
              </a:rPr>
              <a:t>baseband</a:t>
            </a:r>
            <a:endParaRPr lang="zh-CN" altLang="en-US" dirty="0">
              <a:solidFill>
                <a:srgbClr val="FF0000"/>
              </a:solidFill>
            </a:endParaRPr>
          </a:p>
        </p:txBody>
      </p:sp>
      <p:sp>
        <p:nvSpPr>
          <p:cNvPr id="3" name="矩形 2"/>
          <p:cNvSpPr/>
          <p:nvPr/>
        </p:nvSpPr>
        <p:spPr>
          <a:xfrm>
            <a:off x="7107762" y="1412776"/>
            <a:ext cx="1146468" cy="369332"/>
          </a:xfrm>
          <a:prstGeom prst="rect">
            <a:avLst/>
          </a:prstGeom>
        </p:spPr>
        <p:txBody>
          <a:bodyPr wrap="none">
            <a:spAutoFit/>
          </a:bodyPr>
          <a:lstStyle/>
          <a:p>
            <a:r>
              <a:rPr lang="en-US" altLang="zh-CN" sz="1800" dirty="0">
                <a:solidFill>
                  <a:srgbClr val="FF0000"/>
                </a:solidFill>
              </a:rPr>
              <a:t>bandpass</a:t>
            </a:r>
            <a:endParaRPr lang="zh-CN" altLang="en-US" sz="1800" dirty="0">
              <a:solidFill>
                <a:srgbClr val="FF0000"/>
              </a:solidFill>
            </a:endParaRPr>
          </a:p>
        </p:txBody>
      </p:sp>
      <p:sp>
        <p:nvSpPr>
          <p:cNvPr id="6" name="矩形 5"/>
          <p:cNvSpPr/>
          <p:nvPr/>
        </p:nvSpPr>
        <p:spPr>
          <a:xfrm>
            <a:off x="1000100" y="4143380"/>
            <a:ext cx="1210588" cy="400110"/>
          </a:xfrm>
          <a:prstGeom prst="rect">
            <a:avLst/>
          </a:prstGeom>
        </p:spPr>
        <p:txBody>
          <a:bodyPr wrap="none">
            <a:spAutoFit/>
          </a:bodyPr>
          <a:lstStyle/>
          <a:p>
            <a:r>
              <a:rPr lang="zh-CN" altLang="en-US" sz="2000" dirty="0">
                <a:solidFill>
                  <a:schemeClr val="hlink"/>
                </a:solidFill>
              </a:rPr>
              <a:t>宽带信号</a:t>
            </a:r>
            <a:endParaRPr lang="zh-CN" altLang="en-US" sz="2000" dirty="0"/>
          </a:p>
        </p:txBody>
      </p:sp>
    </p:spTree>
    <p:extLst>
      <p:ext uri="{BB962C8B-B14F-4D97-AF65-F5344CB8AC3E}">
        <p14:creationId xmlns="" xmlns:p14="http://schemas.microsoft.com/office/powerpoint/2010/main" val="3837922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55600" y="203200"/>
            <a:ext cx="8420100" cy="627063"/>
          </a:xfrm>
        </p:spPr>
        <p:txBody>
          <a:bodyPr/>
          <a:lstStyle/>
          <a:p>
            <a:pPr eaLnBrk="1" hangingPunct="1"/>
            <a:r>
              <a:rPr lang="zh-CN" altLang="en-US" dirty="0"/>
              <a:t>几种最基本的调制方法 </a:t>
            </a:r>
          </a:p>
        </p:txBody>
      </p:sp>
      <p:sp>
        <p:nvSpPr>
          <p:cNvPr id="41987" name="Rectangle 4"/>
          <p:cNvSpPr>
            <a:spLocks noGrp="1" noChangeArrowheads="1"/>
          </p:cNvSpPr>
          <p:nvPr>
            <p:ph type="body" idx="1"/>
          </p:nvPr>
        </p:nvSpPr>
        <p:spPr>
          <a:xfrm>
            <a:off x="330200" y="1028700"/>
            <a:ext cx="8490272" cy="5148263"/>
          </a:xfrm>
        </p:spPr>
        <p:txBody>
          <a:bodyPr/>
          <a:lstStyle/>
          <a:p>
            <a:pPr marL="342000" indent="-342000" eaLnBrk="1" hangingPunct="1">
              <a:spcBef>
                <a:spcPts val="600"/>
              </a:spcBef>
            </a:pPr>
            <a:r>
              <a:rPr lang="zh-CN" altLang="en-US" dirty="0"/>
              <a:t>调制可分为两个大类。</a:t>
            </a:r>
            <a:endParaRPr lang="en-US" altLang="zh-CN" dirty="0"/>
          </a:p>
          <a:p>
            <a:pPr marL="342000" indent="-342000" defTabSz="720000" eaLnBrk="1" hangingPunct="1">
              <a:spcBef>
                <a:spcPts val="600"/>
              </a:spcBef>
              <a:buFont typeface="+mj-lt"/>
              <a:buAutoNum type="alphaLcParenR"/>
              <a:tabLst>
                <a:tab pos="720000" algn="l"/>
              </a:tabLst>
            </a:pPr>
            <a:r>
              <a:rPr lang="zh-CN" altLang="en-US" dirty="0"/>
              <a:t>一类是仅仅对基带信号的波形进行变换，使它能够与信道特性</a:t>
            </a:r>
            <a:r>
              <a:rPr lang="en-US" altLang="zh-CN" dirty="0"/>
              <a:t>(</a:t>
            </a:r>
            <a:r>
              <a:rPr lang="en-US" altLang="en-US" dirty="0"/>
              <a:t>channel characteristics</a:t>
            </a:r>
            <a:r>
              <a:rPr lang="en-US" altLang="zh-CN" dirty="0"/>
              <a:t>)</a:t>
            </a:r>
            <a:r>
              <a:rPr lang="zh-CN" altLang="en-US" dirty="0"/>
              <a:t>相适应</a:t>
            </a:r>
            <a:r>
              <a:rPr lang="zh-CN" altLang="en-US" dirty="0" smtClean="0"/>
              <a:t>。</a:t>
            </a:r>
            <a:endParaRPr lang="en-US" altLang="zh-CN" dirty="0" smtClean="0"/>
          </a:p>
          <a:p>
            <a:pPr marL="342000" indent="-342000" defTabSz="720000" eaLnBrk="1" hangingPunct="1">
              <a:spcBef>
                <a:spcPts val="600"/>
              </a:spcBef>
              <a:buFont typeface="+mj-lt"/>
              <a:buAutoNum type="alphaLcParenR"/>
              <a:tabLst>
                <a:tab pos="720000" algn="l"/>
              </a:tabLst>
            </a:pPr>
            <a:endParaRPr lang="en-US" altLang="zh-CN" dirty="0"/>
          </a:p>
          <a:p>
            <a:pPr marL="342000" indent="-342000" eaLnBrk="1" hangingPunct="1">
              <a:spcBef>
                <a:spcPts val="600"/>
              </a:spcBef>
              <a:buFont typeface="Wingdings" panose="05000000000000000000" pitchFamily="2" charset="2"/>
              <a:buChar char="þ"/>
            </a:pPr>
            <a:r>
              <a:rPr lang="zh-CN" altLang="en-US" dirty="0"/>
              <a:t>变换后的信号仍然是基带信号，这类调制称为</a:t>
            </a:r>
            <a:r>
              <a:rPr lang="zh-CN" altLang="en-US" dirty="0">
                <a:solidFill>
                  <a:schemeClr val="hlink"/>
                </a:solidFill>
              </a:rPr>
              <a:t>基带调制</a:t>
            </a:r>
            <a:r>
              <a:rPr lang="zh-CN" altLang="en-US" dirty="0" smtClean="0"/>
              <a:t>；</a:t>
            </a:r>
            <a:endParaRPr lang="en-US" altLang="zh-CN" dirty="0" smtClean="0"/>
          </a:p>
          <a:p>
            <a:pPr marL="342000" indent="-342000" eaLnBrk="1" hangingPunct="1">
              <a:spcBef>
                <a:spcPts val="600"/>
              </a:spcBef>
              <a:buFont typeface="Wingdings" panose="05000000000000000000" pitchFamily="2" charset="2"/>
              <a:buChar char="þ"/>
            </a:pPr>
            <a:endParaRPr lang="en-US" altLang="zh-CN" dirty="0"/>
          </a:p>
          <a:p>
            <a:pPr marL="342000" indent="-342000" eaLnBrk="1" hangingPunct="1">
              <a:spcBef>
                <a:spcPts val="600"/>
              </a:spcBef>
              <a:buFont typeface="Wingdings" panose="05000000000000000000" pitchFamily="2" charset="2"/>
              <a:buChar char="þ"/>
            </a:pPr>
            <a:r>
              <a:rPr lang="zh-CN" altLang="en-US" dirty="0"/>
              <a:t>由于这种基带调制把数字信号变换为另一种形式的数字信号，因此大家更愿意把这种过程称为</a:t>
            </a:r>
            <a:r>
              <a:rPr lang="zh-CN" altLang="en-US" dirty="0">
                <a:solidFill>
                  <a:srgbClr val="FF0000"/>
                </a:solidFill>
              </a:rPr>
              <a:t>编码</a:t>
            </a:r>
            <a:r>
              <a:rPr lang="zh-CN" altLang="en-US" dirty="0" smtClean="0"/>
              <a:t>；</a:t>
            </a:r>
            <a:endParaRPr lang="en-US" altLang="zh-CN" dirty="0" smtClean="0"/>
          </a:p>
          <a:p>
            <a:pPr marL="342000" indent="-342000" eaLnBrk="1" hangingPunct="1">
              <a:spcBef>
                <a:spcPts val="600"/>
              </a:spcBef>
              <a:buFont typeface="Wingdings" panose="05000000000000000000" pitchFamily="2" charset="2"/>
              <a:buChar char="þ"/>
            </a:pPr>
            <a:endParaRPr lang="en-US" altLang="zh-CN" dirty="0"/>
          </a:p>
          <a:p>
            <a:pPr marL="342000" indent="-342000" eaLnBrk="1" hangingPunct="1">
              <a:spcBef>
                <a:spcPts val="600"/>
              </a:spcBef>
              <a:buFont typeface="Wingdings" panose="05000000000000000000" pitchFamily="2" charset="2"/>
              <a:buChar char="þ"/>
            </a:pPr>
            <a:r>
              <a:rPr lang="zh-CN" altLang="en-US" dirty="0"/>
              <a:t>属于数字传输的范畴。 </a:t>
            </a:r>
            <a:endParaRPr lang="en-US" altLang="zh-CN" dirty="0"/>
          </a:p>
          <a:p>
            <a:pPr marL="342000" indent="-342000" eaLnBrk="1" hangingPunct="1">
              <a:spcBef>
                <a:spcPts val="600"/>
              </a:spcBef>
              <a:buNone/>
            </a:pPr>
            <a:endParaRPr lang="en-US" altLang="zh-CN" sz="2000" dirty="0"/>
          </a:p>
        </p:txBody>
      </p:sp>
    </p:spTree>
    <p:extLst>
      <p:ext uri="{BB962C8B-B14F-4D97-AF65-F5344CB8AC3E}">
        <p14:creationId xmlns="" xmlns:p14="http://schemas.microsoft.com/office/powerpoint/2010/main" val="4158834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55600" y="203200"/>
            <a:ext cx="8420100" cy="627063"/>
          </a:xfrm>
        </p:spPr>
        <p:txBody>
          <a:bodyPr/>
          <a:lstStyle/>
          <a:p>
            <a:pPr eaLnBrk="1" hangingPunct="1"/>
            <a:r>
              <a:rPr lang="zh-CN" altLang="en-US" dirty="0"/>
              <a:t>几种最基本的调制方法 </a:t>
            </a:r>
          </a:p>
        </p:txBody>
      </p:sp>
      <p:sp>
        <p:nvSpPr>
          <p:cNvPr id="41987" name="Rectangle 4"/>
          <p:cNvSpPr>
            <a:spLocks noGrp="1" noChangeArrowheads="1"/>
          </p:cNvSpPr>
          <p:nvPr>
            <p:ph type="body" idx="1"/>
          </p:nvPr>
        </p:nvSpPr>
        <p:spPr>
          <a:xfrm>
            <a:off x="330200" y="1028700"/>
            <a:ext cx="8490272" cy="5148263"/>
          </a:xfrm>
        </p:spPr>
        <p:txBody>
          <a:bodyPr/>
          <a:lstStyle/>
          <a:p>
            <a:pPr marL="342000" indent="-342000" eaLnBrk="1" hangingPunct="1">
              <a:spcBef>
                <a:spcPts val="600"/>
              </a:spcBef>
              <a:buFont typeface="+mj-lt"/>
              <a:buAutoNum type="alphaLcParenR" startAt="2"/>
            </a:pPr>
            <a:r>
              <a:rPr lang="zh-CN" altLang="en-US" dirty="0" smtClean="0"/>
              <a:t>另</a:t>
            </a:r>
            <a:r>
              <a:rPr lang="zh-CN" altLang="en-US" dirty="0"/>
              <a:t>一类则需要使用载波进行调制，把基带信号的频谱范围</a:t>
            </a:r>
            <a:r>
              <a:rPr lang="zh-CN" altLang="en-US" dirty="0">
                <a:solidFill>
                  <a:srgbClr val="FF0000"/>
                </a:solidFill>
              </a:rPr>
              <a:t>搬移到</a:t>
            </a:r>
            <a:r>
              <a:rPr lang="zh-CN" altLang="en-US" dirty="0"/>
              <a:t>较高的频段以便在信道中传输</a:t>
            </a:r>
            <a:r>
              <a:rPr lang="zh-CN" altLang="en-US" dirty="0" smtClean="0"/>
              <a:t>。</a:t>
            </a:r>
            <a:endParaRPr lang="en-US" altLang="zh-CN" dirty="0" smtClean="0"/>
          </a:p>
          <a:p>
            <a:pPr marL="342000" indent="-342000" eaLnBrk="1" hangingPunct="1">
              <a:spcBef>
                <a:spcPts val="600"/>
              </a:spcBef>
              <a:buFont typeface="+mj-lt"/>
              <a:buAutoNum type="alphaLcParenR" startAt="2"/>
            </a:pPr>
            <a:endParaRPr lang="en-US" altLang="zh-CN" dirty="0"/>
          </a:p>
          <a:p>
            <a:pPr marL="342000" indent="-342000" eaLnBrk="1" hangingPunct="1">
              <a:spcBef>
                <a:spcPts val="600"/>
              </a:spcBef>
              <a:buFont typeface="Wingdings" panose="05000000000000000000" pitchFamily="2" charset="2"/>
              <a:buChar char="þ"/>
            </a:pPr>
            <a:r>
              <a:rPr lang="zh-CN" altLang="en-US" dirty="0"/>
              <a:t>经过载波调制后的信号称为带通信号</a:t>
            </a:r>
            <a:r>
              <a:rPr lang="en-US" altLang="zh-CN" dirty="0"/>
              <a:t>(</a:t>
            </a:r>
            <a:r>
              <a:rPr lang="en-US" dirty="0"/>
              <a:t>bandpass signal</a:t>
            </a:r>
            <a:r>
              <a:rPr lang="en-US" altLang="zh-CN" dirty="0"/>
              <a:t>)</a:t>
            </a:r>
            <a:r>
              <a:rPr lang="zh-CN" altLang="en-US" dirty="0"/>
              <a:t>，而使用载波的调制称为</a:t>
            </a:r>
            <a:r>
              <a:rPr lang="zh-CN" altLang="en-US" dirty="0">
                <a:solidFill>
                  <a:srgbClr val="FF0000"/>
                </a:solidFill>
              </a:rPr>
              <a:t>带通调制</a:t>
            </a:r>
            <a:r>
              <a:rPr lang="zh-CN" altLang="en-US" dirty="0" smtClean="0"/>
              <a:t>。</a:t>
            </a:r>
            <a:endParaRPr lang="en-US" altLang="zh-CN" dirty="0" smtClean="0"/>
          </a:p>
          <a:p>
            <a:pPr marL="342000" indent="-342000" eaLnBrk="1" hangingPunct="1">
              <a:spcBef>
                <a:spcPts val="600"/>
              </a:spcBef>
              <a:buFont typeface="Wingdings" panose="05000000000000000000" pitchFamily="2" charset="2"/>
              <a:buChar char="þ"/>
            </a:pPr>
            <a:endParaRPr lang="en-US" altLang="zh-CN" dirty="0"/>
          </a:p>
          <a:p>
            <a:pPr marL="342000" indent="-342000" eaLnBrk="1" hangingPunct="1">
              <a:spcBef>
                <a:spcPts val="600"/>
              </a:spcBef>
              <a:buFont typeface="Wingdings" panose="05000000000000000000" pitchFamily="2" charset="2"/>
              <a:buChar char="þ"/>
            </a:pPr>
            <a:r>
              <a:rPr lang="zh-CN" altLang="en-US" dirty="0"/>
              <a:t>属于模拟传输的范畴。 </a:t>
            </a:r>
          </a:p>
        </p:txBody>
      </p:sp>
    </p:spTree>
    <p:extLst>
      <p:ext uri="{BB962C8B-B14F-4D97-AF65-F5344CB8AC3E}">
        <p14:creationId xmlns="" xmlns:p14="http://schemas.microsoft.com/office/powerpoint/2010/main" val="4158834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4"/>
          <p:cNvSpPr>
            <a:spLocks noGrp="1" noChangeArrowheads="1"/>
          </p:cNvSpPr>
          <p:nvPr>
            <p:ph type="title"/>
          </p:nvPr>
        </p:nvSpPr>
        <p:spPr/>
        <p:txBody>
          <a:bodyPr/>
          <a:lstStyle/>
          <a:p>
            <a:pPr eaLnBrk="1" hangingPunct="1"/>
            <a:r>
              <a:rPr lang="zh-CN" altLang="en-US" sz="2400"/>
              <a:t>基带</a:t>
            </a:r>
            <a:r>
              <a:rPr lang="en-US" altLang="zh-CN" sz="2400"/>
              <a:t>(baseband)</a:t>
            </a:r>
            <a:r>
              <a:rPr lang="zh-CN" altLang="en-US" sz="2400"/>
              <a:t>信号和宽带</a:t>
            </a:r>
            <a:r>
              <a:rPr lang="en-US" altLang="zh-CN" sz="2400"/>
              <a:t>(broadband)</a:t>
            </a:r>
            <a:r>
              <a:rPr lang="zh-CN" altLang="en-US" sz="2400"/>
              <a:t>信号</a:t>
            </a:r>
          </a:p>
        </p:txBody>
      </p:sp>
      <p:sp>
        <p:nvSpPr>
          <p:cNvPr id="40963" name="Rectangle 5"/>
          <p:cNvSpPr>
            <a:spLocks noGrp="1" noChangeArrowheads="1"/>
          </p:cNvSpPr>
          <p:nvPr>
            <p:ph type="body" idx="1"/>
          </p:nvPr>
        </p:nvSpPr>
        <p:spPr>
          <a:xfrm>
            <a:off x="330200" y="1052513"/>
            <a:ext cx="8509000" cy="5124450"/>
          </a:xfrm>
        </p:spPr>
        <p:txBody>
          <a:bodyPr/>
          <a:lstStyle/>
          <a:p>
            <a:pPr eaLnBrk="1" hangingPunct="1">
              <a:spcBef>
                <a:spcPts val="600"/>
              </a:spcBef>
              <a:spcAft>
                <a:spcPts val="0"/>
              </a:spcAft>
            </a:pPr>
            <a:r>
              <a:rPr lang="zh-CN" altLang="en-US" dirty="0"/>
              <a:t>基带信号可分为基带</a:t>
            </a:r>
            <a:r>
              <a:rPr lang="zh-CN" altLang="en-US" dirty="0">
                <a:solidFill>
                  <a:schemeClr val="hlink"/>
                </a:solidFill>
              </a:rPr>
              <a:t>数字</a:t>
            </a:r>
            <a:r>
              <a:rPr lang="zh-CN" altLang="en-US" dirty="0"/>
              <a:t>信号和基带</a:t>
            </a:r>
            <a:r>
              <a:rPr lang="zh-CN" altLang="en-US" dirty="0">
                <a:solidFill>
                  <a:schemeClr val="hlink"/>
                </a:solidFill>
              </a:rPr>
              <a:t>模拟</a:t>
            </a:r>
            <a:r>
              <a:rPr lang="zh-CN" altLang="en-US" dirty="0"/>
              <a:t>信号。</a:t>
            </a:r>
            <a:endParaRPr lang="en-US" altLang="zh-CN" dirty="0"/>
          </a:p>
          <a:p>
            <a:pPr eaLnBrk="1" hangingPunct="1">
              <a:spcBef>
                <a:spcPts val="600"/>
              </a:spcBef>
              <a:spcAft>
                <a:spcPts val="0"/>
              </a:spcAft>
            </a:pPr>
            <a:endParaRPr lang="en-US" altLang="zh-CN" dirty="0">
              <a:solidFill>
                <a:schemeClr val="hlink"/>
              </a:solidFill>
            </a:endParaRPr>
          </a:p>
          <a:p>
            <a:pPr eaLnBrk="1" hangingPunct="1">
              <a:spcBef>
                <a:spcPts val="600"/>
              </a:spcBef>
              <a:spcAft>
                <a:spcPts val="0"/>
              </a:spcAft>
            </a:pPr>
            <a:r>
              <a:rPr lang="zh-CN" altLang="en-US" dirty="0">
                <a:solidFill>
                  <a:schemeClr val="hlink"/>
                </a:solidFill>
              </a:rPr>
              <a:t>基带数字信号</a:t>
            </a:r>
            <a:r>
              <a:rPr lang="zh-CN" altLang="en-US" dirty="0"/>
              <a:t>就是将数字信号 </a:t>
            </a:r>
            <a:r>
              <a:rPr lang="en-US" altLang="zh-CN" dirty="0"/>
              <a:t>1 </a:t>
            </a:r>
            <a:r>
              <a:rPr lang="zh-CN" altLang="en-US" dirty="0"/>
              <a:t>或 </a:t>
            </a:r>
            <a:r>
              <a:rPr lang="en-US" altLang="zh-CN" dirty="0"/>
              <a:t>0 </a:t>
            </a:r>
            <a:r>
              <a:rPr lang="zh-CN" altLang="en-US" dirty="0"/>
              <a:t>直接用两种不同的电压来表示，然后</a:t>
            </a:r>
            <a:r>
              <a:rPr lang="zh-CN" altLang="en-US" dirty="0">
                <a:solidFill>
                  <a:srgbClr val="FF0000"/>
                </a:solidFill>
              </a:rPr>
              <a:t>送到</a:t>
            </a:r>
            <a:r>
              <a:rPr lang="zh-CN" altLang="en-US" dirty="0"/>
              <a:t>线路上去传输。 </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solidFill>
                  <a:schemeClr val="hlink"/>
                </a:solidFill>
              </a:rPr>
              <a:t>宽带信号</a:t>
            </a:r>
            <a:r>
              <a:rPr lang="zh-CN" altLang="en-US" dirty="0"/>
              <a:t>则是将基带信号进行调制后</a:t>
            </a:r>
            <a:r>
              <a:rPr lang="zh-CN" altLang="en-US" dirty="0">
                <a:solidFill>
                  <a:srgbClr val="FF0000"/>
                </a:solidFill>
              </a:rPr>
              <a:t>形成的</a:t>
            </a:r>
            <a:r>
              <a:rPr lang="zh-CN" altLang="en-US" dirty="0"/>
              <a:t>频分复用模拟信号。 </a:t>
            </a:r>
          </a:p>
          <a:p>
            <a:pPr eaLnBrk="1" hangingPunct="1">
              <a:spcBef>
                <a:spcPts val="600"/>
              </a:spcBef>
              <a:spcAft>
                <a:spcPts val="0"/>
              </a:spcAft>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 </a:t>
            </a:r>
            <a:r>
              <a:rPr lang="zh-CN" altLang="en-US" dirty="0"/>
              <a:t>常用编码方式</a:t>
            </a:r>
          </a:p>
        </p:txBody>
      </p:sp>
      <p:sp>
        <p:nvSpPr>
          <p:cNvPr id="3" name="内容占位符 2"/>
          <p:cNvSpPr>
            <a:spLocks noGrp="1"/>
          </p:cNvSpPr>
          <p:nvPr>
            <p:ph idx="1"/>
          </p:nvPr>
        </p:nvSpPr>
        <p:spPr/>
        <p:txBody>
          <a:bodyPr/>
          <a:lstStyle/>
          <a:p>
            <a:pPr>
              <a:spcBef>
                <a:spcPts val="600"/>
              </a:spcBef>
            </a:pPr>
            <a:r>
              <a:rPr lang="zh-CN" altLang="zh-CN" dirty="0">
                <a:solidFill>
                  <a:srgbClr val="FF0000"/>
                </a:solidFill>
              </a:rPr>
              <a:t>不归零制：</a:t>
            </a:r>
            <a:r>
              <a:rPr lang="zh-CN" altLang="zh-CN" dirty="0"/>
              <a:t>正电平代表</a:t>
            </a:r>
            <a:r>
              <a:rPr lang="en-US" altLang="zh-CN" dirty="0"/>
              <a:t> 1</a:t>
            </a:r>
            <a:r>
              <a:rPr lang="zh-CN" altLang="zh-CN" dirty="0"/>
              <a:t>，负电平代表</a:t>
            </a:r>
            <a:r>
              <a:rPr lang="en-US" altLang="zh-CN" dirty="0"/>
              <a:t> 0</a:t>
            </a:r>
            <a:r>
              <a:rPr lang="zh-CN" altLang="zh-CN" dirty="0"/>
              <a:t>。</a:t>
            </a:r>
          </a:p>
          <a:p>
            <a:pPr>
              <a:spcBef>
                <a:spcPts val="600"/>
              </a:spcBef>
            </a:pPr>
            <a:endParaRPr lang="en-US" altLang="zh-CN" dirty="0">
              <a:solidFill>
                <a:srgbClr val="FF0000"/>
              </a:solidFill>
            </a:endParaRPr>
          </a:p>
          <a:p>
            <a:pPr>
              <a:spcBef>
                <a:spcPts val="600"/>
              </a:spcBef>
            </a:pPr>
            <a:r>
              <a:rPr lang="zh-CN" altLang="zh-CN" dirty="0">
                <a:solidFill>
                  <a:srgbClr val="FF0000"/>
                </a:solidFill>
              </a:rPr>
              <a:t>归零制：</a:t>
            </a:r>
            <a:r>
              <a:rPr lang="zh-CN" altLang="zh-CN" dirty="0"/>
              <a:t>正脉冲代表</a:t>
            </a:r>
            <a:r>
              <a:rPr lang="en-US" altLang="zh-CN" dirty="0"/>
              <a:t> 1</a:t>
            </a:r>
            <a:r>
              <a:rPr lang="zh-CN" altLang="zh-CN" dirty="0"/>
              <a:t>，负脉冲代表</a:t>
            </a:r>
            <a:r>
              <a:rPr lang="en-US" altLang="zh-CN" dirty="0"/>
              <a:t> 0</a:t>
            </a:r>
            <a:r>
              <a:rPr lang="zh-CN" altLang="zh-CN" dirty="0"/>
              <a:t>。</a:t>
            </a:r>
          </a:p>
          <a:p>
            <a:pPr>
              <a:spcBef>
                <a:spcPts val="600"/>
              </a:spcBef>
            </a:pPr>
            <a:endParaRPr lang="en-US" altLang="zh-CN" dirty="0">
              <a:solidFill>
                <a:srgbClr val="FF0000"/>
              </a:solidFill>
            </a:endParaRPr>
          </a:p>
          <a:p>
            <a:pPr>
              <a:spcBef>
                <a:spcPts val="600"/>
              </a:spcBef>
            </a:pPr>
            <a:r>
              <a:rPr lang="zh-CN" altLang="zh-CN" dirty="0">
                <a:solidFill>
                  <a:srgbClr val="FF0000"/>
                </a:solidFill>
              </a:rPr>
              <a:t>曼彻斯特编码：</a:t>
            </a:r>
            <a:r>
              <a:rPr lang="zh-CN" altLang="zh-CN" dirty="0"/>
              <a:t>位周期</a:t>
            </a:r>
            <a:r>
              <a:rPr lang="zh-CN" altLang="zh-CN" dirty="0">
                <a:solidFill>
                  <a:srgbClr val="FF0000"/>
                </a:solidFill>
              </a:rPr>
              <a:t>中心</a:t>
            </a:r>
            <a:r>
              <a:rPr lang="zh-CN" altLang="zh-CN" dirty="0"/>
              <a:t>的</a:t>
            </a:r>
            <a:r>
              <a:rPr lang="zh-CN" altLang="zh-CN" dirty="0" smtClean="0"/>
              <a:t>向</a:t>
            </a:r>
            <a:r>
              <a:rPr lang="zh-CN" altLang="en-US" dirty="0" smtClean="0"/>
              <a:t>下</a:t>
            </a:r>
            <a:r>
              <a:rPr lang="zh-CN" altLang="zh-CN" dirty="0" smtClean="0"/>
              <a:t>跳</a:t>
            </a:r>
            <a:r>
              <a:rPr lang="zh-CN" altLang="zh-CN" dirty="0"/>
              <a:t>变代表</a:t>
            </a:r>
            <a:r>
              <a:rPr lang="en-US" altLang="zh-CN" dirty="0"/>
              <a:t> </a:t>
            </a:r>
            <a:r>
              <a:rPr lang="en-US" altLang="zh-CN" dirty="0" smtClean="0"/>
              <a:t>1</a:t>
            </a:r>
            <a:r>
              <a:rPr lang="zh-CN" altLang="zh-CN" dirty="0" smtClean="0"/>
              <a:t>，</a:t>
            </a:r>
            <a:r>
              <a:rPr lang="zh-CN" altLang="zh-CN" dirty="0"/>
              <a:t>位周期中心的</a:t>
            </a:r>
            <a:r>
              <a:rPr lang="zh-CN" altLang="zh-CN" dirty="0" smtClean="0"/>
              <a:t>向</a:t>
            </a:r>
            <a:r>
              <a:rPr lang="zh-CN" altLang="en-US" dirty="0" smtClean="0"/>
              <a:t>上</a:t>
            </a:r>
            <a:r>
              <a:rPr lang="zh-CN" altLang="zh-CN" dirty="0" smtClean="0"/>
              <a:t>跳</a:t>
            </a:r>
            <a:r>
              <a:rPr lang="zh-CN" altLang="zh-CN" dirty="0"/>
              <a:t>变代表</a:t>
            </a:r>
            <a:r>
              <a:rPr lang="en-US" altLang="zh-CN" dirty="0"/>
              <a:t> </a:t>
            </a:r>
            <a:r>
              <a:rPr lang="en-US" altLang="zh-CN" dirty="0" smtClean="0"/>
              <a:t>0</a:t>
            </a:r>
            <a:r>
              <a:rPr lang="zh-CN" altLang="zh-CN" dirty="0" smtClean="0"/>
              <a:t>。</a:t>
            </a:r>
            <a:r>
              <a:rPr lang="zh-CN" altLang="zh-CN" dirty="0"/>
              <a:t>但也可反过来定义。</a:t>
            </a:r>
          </a:p>
          <a:p>
            <a:pPr>
              <a:spcBef>
                <a:spcPts val="600"/>
              </a:spcBef>
            </a:pPr>
            <a:endParaRPr lang="en-US" altLang="zh-CN" dirty="0">
              <a:solidFill>
                <a:srgbClr val="FF0000"/>
              </a:solidFill>
            </a:endParaRPr>
          </a:p>
          <a:p>
            <a:pPr>
              <a:spcBef>
                <a:spcPts val="600"/>
              </a:spcBef>
            </a:pPr>
            <a:r>
              <a:rPr lang="zh-CN" altLang="zh-CN" dirty="0">
                <a:solidFill>
                  <a:srgbClr val="FF0000"/>
                </a:solidFill>
              </a:rPr>
              <a:t>差分曼彻斯特编码：</a:t>
            </a:r>
            <a:r>
              <a:rPr lang="zh-CN" altLang="zh-CN" dirty="0"/>
              <a:t>在每一位的中心处始终都有跳变。位开始</a:t>
            </a:r>
            <a:r>
              <a:rPr lang="zh-CN" altLang="zh-CN" dirty="0">
                <a:solidFill>
                  <a:srgbClr val="FF0000"/>
                </a:solidFill>
              </a:rPr>
              <a:t>边界</a:t>
            </a:r>
            <a:r>
              <a:rPr lang="zh-CN" altLang="zh-CN" dirty="0"/>
              <a:t>有跳变代表</a:t>
            </a:r>
            <a:r>
              <a:rPr lang="en-US" altLang="zh-CN" dirty="0"/>
              <a:t> 0</a:t>
            </a:r>
            <a:r>
              <a:rPr lang="zh-CN" altLang="zh-CN" dirty="0"/>
              <a:t>，而位开始</a:t>
            </a:r>
            <a:r>
              <a:rPr lang="zh-CN" altLang="zh-CN" dirty="0">
                <a:solidFill>
                  <a:srgbClr val="FF0000"/>
                </a:solidFill>
              </a:rPr>
              <a:t>边界</a:t>
            </a:r>
            <a:r>
              <a:rPr lang="zh-CN" altLang="zh-CN" dirty="0"/>
              <a:t>没有跳变代表</a:t>
            </a:r>
            <a:r>
              <a:rPr lang="en-US" altLang="zh-CN" dirty="0"/>
              <a:t> 1</a:t>
            </a:r>
            <a:r>
              <a:rPr lang="zh-CN" altLang="zh-CN" dirty="0"/>
              <a:t>。</a:t>
            </a:r>
          </a:p>
          <a:p>
            <a:pPr>
              <a:spcBef>
                <a:spcPts val="600"/>
              </a:spcBef>
            </a:pPr>
            <a:endParaRPr lang="zh-CN" altLang="en-US" dirty="0"/>
          </a:p>
        </p:txBody>
      </p:sp>
    </p:spTree>
    <p:extLst>
      <p:ext uri="{BB962C8B-B14F-4D97-AF65-F5344CB8AC3E}">
        <p14:creationId xmlns="" xmlns:p14="http://schemas.microsoft.com/office/powerpoint/2010/main" val="976424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(1) </a:t>
            </a:r>
            <a:r>
              <a:rPr lang="zh-CN" altLang="en-US" dirty="0"/>
              <a:t>常用编码方式</a:t>
            </a:r>
          </a:p>
        </p:txBody>
      </p:sp>
      <p:grpSp>
        <p:nvGrpSpPr>
          <p:cNvPr id="3" name="组合 66"/>
          <p:cNvGrpSpPr/>
          <p:nvPr/>
        </p:nvGrpSpPr>
        <p:grpSpPr>
          <a:xfrm>
            <a:off x="262778" y="1268760"/>
            <a:ext cx="8512922" cy="4208640"/>
            <a:chOff x="339180" y="1380600"/>
            <a:chExt cx="9222332" cy="4208640"/>
          </a:xfrm>
        </p:grpSpPr>
        <p:sp>
          <p:nvSpPr>
            <p:cNvPr id="5" name="Rectangle 6"/>
            <p:cNvSpPr>
              <a:spLocks noChangeArrowheads="1"/>
            </p:cNvSpPr>
            <p:nvPr/>
          </p:nvSpPr>
          <p:spPr bwMode="auto">
            <a:xfrm>
              <a:off x="339180" y="2326798"/>
              <a:ext cx="169339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dirty="0">
                  <a:latin typeface="+mn-lt"/>
                  <a:ea typeface="+mn-ea"/>
                </a:rPr>
                <a:t>不归零制</a:t>
              </a:r>
            </a:p>
          </p:txBody>
        </p:sp>
        <p:sp>
          <p:nvSpPr>
            <p:cNvPr id="6" name="Rectangle 7"/>
            <p:cNvSpPr>
              <a:spLocks noChangeArrowheads="1"/>
            </p:cNvSpPr>
            <p:nvPr/>
          </p:nvSpPr>
          <p:spPr bwMode="auto">
            <a:xfrm>
              <a:off x="493962" y="4122038"/>
              <a:ext cx="1538617"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dirty="0">
                  <a:latin typeface="+mn-lt"/>
                  <a:ea typeface="+mn-ea"/>
                </a:rPr>
                <a:t>曼彻斯特</a:t>
              </a:r>
            </a:p>
          </p:txBody>
        </p:sp>
        <p:sp>
          <p:nvSpPr>
            <p:cNvPr id="7" name="Rectangle 8"/>
            <p:cNvSpPr>
              <a:spLocks noChangeArrowheads="1"/>
            </p:cNvSpPr>
            <p:nvPr/>
          </p:nvSpPr>
          <p:spPr bwMode="auto">
            <a:xfrm>
              <a:off x="8098451" y="1430383"/>
              <a:ext cx="720633" cy="4070349"/>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8" name="Rectangle 9"/>
            <p:cNvSpPr>
              <a:spLocks noChangeArrowheads="1"/>
            </p:cNvSpPr>
            <p:nvPr/>
          </p:nvSpPr>
          <p:spPr bwMode="auto">
            <a:xfrm>
              <a:off x="3579275" y="1430383"/>
              <a:ext cx="751616" cy="4070349"/>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9" name="Rectangle 10"/>
            <p:cNvSpPr>
              <a:spLocks noChangeArrowheads="1"/>
            </p:cNvSpPr>
            <p:nvPr/>
          </p:nvSpPr>
          <p:spPr bwMode="auto">
            <a:xfrm>
              <a:off x="5090095" y="1425619"/>
              <a:ext cx="731598" cy="4077429"/>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10" name="Rectangle 11"/>
            <p:cNvSpPr>
              <a:spLocks noChangeArrowheads="1"/>
            </p:cNvSpPr>
            <p:nvPr/>
          </p:nvSpPr>
          <p:spPr bwMode="auto">
            <a:xfrm>
              <a:off x="6604736" y="1425619"/>
              <a:ext cx="713017" cy="4077429"/>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11" name="Rectangle 12"/>
            <p:cNvSpPr>
              <a:spLocks noChangeArrowheads="1"/>
            </p:cNvSpPr>
            <p:nvPr/>
          </p:nvSpPr>
          <p:spPr bwMode="auto">
            <a:xfrm>
              <a:off x="2094102" y="1418724"/>
              <a:ext cx="720123" cy="4082008"/>
            </a:xfrm>
            <a:prstGeom prst="rect">
              <a:avLst/>
            </a:prstGeom>
            <a:solidFill>
              <a:srgbClr val="DDDDDD"/>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12" name="Rectangle 13"/>
            <p:cNvSpPr>
              <a:spLocks noChangeArrowheads="1"/>
            </p:cNvSpPr>
            <p:nvPr/>
          </p:nvSpPr>
          <p:spPr bwMode="auto">
            <a:xfrm>
              <a:off x="2267281"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mn-ea"/>
                </a:rPr>
                <a:t>1</a:t>
              </a:r>
            </a:p>
          </p:txBody>
        </p:sp>
        <p:sp>
          <p:nvSpPr>
            <p:cNvPr id="13" name="Rectangle 14"/>
            <p:cNvSpPr>
              <a:spLocks noChangeArrowheads="1"/>
            </p:cNvSpPr>
            <p:nvPr/>
          </p:nvSpPr>
          <p:spPr bwMode="auto">
            <a:xfrm>
              <a:off x="9004886"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mn-ea"/>
                </a:rPr>
                <a:t>1</a:t>
              </a:r>
            </a:p>
          </p:txBody>
        </p:sp>
        <p:sp>
          <p:nvSpPr>
            <p:cNvPr id="14" name="Rectangle 15"/>
            <p:cNvSpPr>
              <a:spLocks noChangeArrowheads="1"/>
            </p:cNvSpPr>
            <p:nvPr/>
          </p:nvSpPr>
          <p:spPr bwMode="auto">
            <a:xfrm>
              <a:off x="5307467"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1</a:t>
              </a:r>
            </a:p>
          </p:txBody>
        </p:sp>
        <p:sp>
          <p:nvSpPr>
            <p:cNvPr id="15" name="Rectangle 16"/>
            <p:cNvSpPr>
              <a:spLocks noChangeArrowheads="1"/>
            </p:cNvSpPr>
            <p:nvPr/>
          </p:nvSpPr>
          <p:spPr bwMode="auto">
            <a:xfrm>
              <a:off x="8249377" y="1490708"/>
              <a:ext cx="298450"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a:latin typeface="+mn-lt"/>
                  <a:ea typeface="+mn-ea"/>
                </a:rPr>
                <a:t>1</a:t>
              </a:r>
            </a:p>
          </p:txBody>
        </p:sp>
        <p:sp>
          <p:nvSpPr>
            <p:cNvPr id="16" name="Rectangle 17"/>
            <p:cNvSpPr>
              <a:spLocks noChangeArrowheads="1"/>
            </p:cNvSpPr>
            <p:nvPr/>
          </p:nvSpPr>
          <p:spPr bwMode="auto">
            <a:xfrm>
              <a:off x="7539715"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1</a:t>
              </a:r>
            </a:p>
          </p:txBody>
        </p:sp>
        <p:sp>
          <p:nvSpPr>
            <p:cNvPr id="17" name="Rectangle 18"/>
            <p:cNvSpPr>
              <a:spLocks noChangeArrowheads="1"/>
            </p:cNvSpPr>
            <p:nvPr/>
          </p:nvSpPr>
          <p:spPr bwMode="auto">
            <a:xfrm>
              <a:off x="3028222"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0</a:t>
              </a:r>
            </a:p>
          </p:txBody>
        </p:sp>
        <p:sp>
          <p:nvSpPr>
            <p:cNvPr id="18" name="Rectangle 19"/>
            <p:cNvSpPr>
              <a:spLocks noChangeArrowheads="1"/>
            </p:cNvSpPr>
            <p:nvPr/>
          </p:nvSpPr>
          <p:spPr bwMode="auto">
            <a:xfrm>
              <a:off x="3820310"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a:latin typeface="+mn-lt"/>
                  <a:ea typeface="+mn-ea"/>
                </a:rPr>
                <a:t>0</a:t>
              </a:r>
            </a:p>
          </p:txBody>
        </p:sp>
        <p:sp>
          <p:nvSpPr>
            <p:cNvPr id="19" name="Rectangle 20"/>
            <p:cNvSpPr>
              <a:spLocks noChangeArrowheads="1"/>
            </p:cNvSpPr>
            <p:nvPr/>
          </p:nvSpPr>
          <p:spPr bwMode="auto">
            <a:xfrm>
              <a:off x="4540390"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0</a:t>
              </a:r>
            </a:p>
          </p:txBody>
        </p:sp>
        <p:sp>
          <p:nvSpPr>
            <p:cNvPr id="20" name="Rectangle 21"/>
            <p:cNvSpPr>
              <a:spLocks noChangeArrowheads="1"/>
            </p:cNvSpPr>
            <p:nvPr/>
          </p:nvSpPr>
          <p:spPr bwMode="auto">
            <a:xfrm>
              <a:off x="6052559"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0</a:t>
              </a:r>
            </a:p>
          </p:txBody>
        </p:sp>
        <p:sp>
          <p:nvSpPr>
            <p:cNvPr id="21" name="Rectangle 22"/>
            <p:cNvSpPr>
              <a:spLocks noChangeArrowheads="1"/>
            </p:cNvSpPr>
            <p:nvPr/>
          </p:nvSpPr>
          <p:spPr bwMode="auto">
            <a:xfrm>
              <a:off x="6772638" y="1490708"/>
              <a:ext cx="349055"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dirty="0">
                  <a:latin typeface="+mn-lt"/>
                  <a:ea typeface="+mn-ea"/>
                </a:rPr>
                <a:t>0</a:t>
              </a:r>
            </a:p>
          </p:txBody>
        </p:sp>
        <p:grpSp>
          <p:nvGrpSpPr>
            <p:cNvPr id="4" name="组合 65"/>
            <p:cNvGrpSpPr/>
            <p:nvPr/>
          </p:nvGrpSpPr>
          <p:grpSpPr>
            <a:xfrm>
              <a:off x="2060906" y="2145700"/>
              <a:ext cx="7475110" cy="704406"/>
              <a:chOff x="2060906" y="2145700"/>
              <a:chExt cx="7475110" cy="704406"/>
            </a:xfrm>
          </p:grpSpPr>
          <p:sp>
            <p:nvSpPr>
              <p:cNvPr id="23" name="Freeform 24"/>
              <p:cNvSpPr>
                <a:spLocks/>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 fmla="*/ 0 w 10020"/>
                  <a:gd name="connsiteY0" fmla="*/ 0 h 10000"/>
                  <a:gd name="connsiteX1" fmla="*/ 1020 w 10020"/>
                  <a:gd name="connsiteY1" fmla="*/ 0 h 10000"/>
                  <a:gd name="connsiteX2" fmla="*/ 1020 w 10020"/>
                  <a:gd name="connsiteY2" fmla="*/ 10000 h 10000"/>
                  <a:gd name="connsiteX3" fmla="*/ 4037 w 10020"/>
                  <a:gd name="connsiteY3" fmla="*/ 10000 h 10000"/>
                  <a:gd name="connsiteX4" fmla="*/ 4037 w 10020"/>
                  <a:gd name="connsiteY4" fmla="*/ 0 h 10000"/>
                  <a:gd name="connsiteX5" fmla="*/ 5057 w 10020"/>
                  <a:gd name="connsiteY5" fmla="*/ 0 h 10000"/>
                  <a:gd name="connsiteX6" fmla="*/ 5057 w 10020"/>
                  <a:gd name="connsiteY6" fmla="*/ 10000 h 10000"/>
                  <a:gd name="connsiteX7" fmla="*/ 7076 w 10020"/>
                  <a:gd name="connsiteY7" fmla="*/ 10000 h 10000"/>
                  <a:gd name="connsiteX8" fmla="*/ 7076 w 10020"/>
                  <a:gd name="connsiteY8" fmla="*/ 0 h 10000"/>
                  <a:gd name="connsiteX9" fmla="*/ 10020 w 1002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24" name="Line 25"/>
              <p:cNvSpPr>
                <a:spLocks noChangeShapeType="1"/>
              </p:cNvSpPr>
              <p:nvPr/>
            </p:nvSpPr>
            <p:spPr bwMode="auto">
              <a:xfrm flipV="1">
                <a:off x="6583655" y="2778465"/>
                <a:ext cx="0" cy="642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25" name="Line 26"/>
              <p:cNvSpPr>
                <a:spLocks noChangeShapeType="1"/>
              </p:cNvSpPr>
              <p:nvPr/>
            </p:nvSpPr>
            <p:spPr bwMode="auto">
              <a:xfrm flipV="1">
                <a:off x="8078714" y="2145700"/>
                <a:ext cx="0" cy="642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26" name="Line 27"/>
              <p:cNvSpPr>
                <a:spLocks noChangeShapeType="1"/>
              </p:cNvSpPr>
              <p:nvPr/>
            </p:nvSpPr>
            <p:spPr bwMode="auto">
              <a:xfrm flipV="1">
                <a:off x="8828592" y="2155199"/>
                <a:ext cx="0" cy="642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27" name="Line 28"/>
              <p:cNvSpPr>
                <a:spLocks noChangeShapeType="1"/>
              </p:cNvSpPr>
              <p:nvPr/>
            </p:nvSpPr>
            <p:spPr bwMode="auto">
              <a:xfrm flipV="1">
                <a:off x="4330891" y="2777004"/>
                <a:ext cx="0" cy="642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28" name="Line 29"/>
              <p:cNvSpPr>
                <a:spLocks noChangeShapeType="1"/>
              </p:cNvSpPr>
              <p:nvPr/>
            </p:nvSpPr>
            <p:spPr bwMode="auto">
              <a:xfrm flipV="1">
                <a:off x="3570055" y="2777734"/>
                <a:ext cx="0" cy="6429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grpSp>
        <p:sp>
          <p:nvSpPr>
            <p:cNvPr id="29" name="Freeform 30"/>
            <p:cNvSpPr>
              <a:spLocks/>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30" name="Line 32"/>
            <p:cNvSpPr>
              <a:spLocks noChangeShapeType="1"/>
            </p:cNvSpPr>
            <p:nvPr/>
          </p:nvSpPr>
          <p:spPr bwMode="auto">
            <a:xfrm flipH="1" flipV="1">
              <a:off x="2067107" y="1399876"/>
              <a:ext cx="3175"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1" name="Line 33"/>
            <p:cNvSpPr>
              <a:spLocks noChangeShapeType="1"/>
            </p:cNvSpPr>
            <p:nvPr/>
          </p:nvSpPr>
          <p:spPr bwMode="auto">
            <a:xfrm flipV="1">
              <a:off x="2817167" y="1380600"/>
              <a:ext cx="0" cy="4122657"/>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2" name="Line 34"/>
            <p:cNvSpPr>
              <a:spLocks noChangeShapeType="1"/>
            </p:cNvSpPr>
            <p:nvPr/>
          </p:nvSpPr>
          <p:spPr bwMode="auto">
            <a:xfrm flipV="1">
              <a:off x="3564285" y="1399876"/>
              <a:ext cx="0"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3" name="Line 35"/>
            <p:cNvSpPr>
              <a:spLocks noChangeShapeType="1"/>
            </p:cNvSpPr>
            <p:nvPr/>
          </p:nvSpPr>
          <p:spPr bwMode="auto">
            <a:xfrm flipH="1" flipV="1">
              <a:off x="4326393" y="1399876"/>
              <a:ext cx="0" cy="4117356"/>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4" name="Line 36"/>
            <p:cNvSpPr>
              <a:spLocks noChangeShapeType="1"/>
            </p:cNvSpPr>
            <p:nvPr/>
          </p:nvSpPr>
          <p:spPr bwMode="auto">
            <a:xfrm flipV="1">
              <a:off x="5075808" y="1399876"/>
              <a:ext cx="0"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5" name="Line 37"/>
            <p:cNvSpPr>
              <a:spLocks noChangeShapeType="1"/>
            </p:cNvSpPr>
            <p:nvPr/>
          </p:nvSpPr>
          <p:spPr bwMode="auto">
            <a:xfrm flipV="1">
              <a:off x="5838561" y="1399876"/>
              <a:ext cx="0"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6" name="Line 38"/>
            <p:cNvSpPr>
              <a:spLocks noChangeShapeType="1"/>
            </p:cNvSpPr>
            <p:nvPr/>
          </p:nvSpPr>
          <p:spPr bwMode="auto">
            <a:xfrm flipV="1">
              <a:off x="6591563" y="1399876"/>
              <a:ext cx="0"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7" name="Line 39"/>
            <p:cNvSpPr>
              <a:spLocks noChangeShapeType="1"/>
            </p:cNvSpPr>
            <p:nvPr/>
          </p:nvSpPr>
          <p:spPr bwMode="auto">
            <a:xfrm flipV="1">
              <a:off x="7332743" y="1399876"/>
              <a:ext cx="0"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8" name="Line 40"/>
            <p:cNvSpPr>
              <a:spLocks noChangeShapeType="1"/>
            </p:cNvSpPr>
            <p:nvPr/>
          </p:nvSpPr>
          <p:spPr bwMode="auto">
            <a:xfrm flipH="1" flipV="1">
              <a:off x="8084212" y="1399876"/>
              <a:ext cx="1587" cy="4103381"/>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39" name="Line 41"/>
            <p:cNvSpPr>
              <a:spLocks noChangeShapeType="1"/>
            </p:cNvSpPr>
            <p:nvPr/>
          </p:nvSpPr>
          <p:spPr bwMode="auto">
            <a:xfrm flipV="1">
              <a:off x="8811941" y="1402285"/>
              <a:ext cx="14287" cy="4100972"/>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sp>
          <p:nvSpPr>
            <p:cNvPr id="40" name="Rectangle 42"/>
            <p:cNvSpPr>
              <a:spLocks noChangeArrowheads="1"/>
            </p:cNvSpPr>
            <p:nvPr/>
          </p:nvSpPr>
          <p:spPr bwMode="auto">
            <a:xfrm>
              <a:off x="697274" y="1498645"/>
              <a:ext cx="1335304"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dirty="0">
                  <a:latin typeface="+mn-lt"/>
                  <a:ea typeface="+mn-ea"/>
                </a:rPr>
                <a:t>比特流</a:t>
              </a:r>
            </a:p>
          </p:txBody>
        </p:sp>
        <p:grpSp>
          <p:nvGrpSpPr>
            <p:cNvPr id="22" name="Group 66"/>
            <p:cNvGrpSpPr>
              <a:grpSpLocks/>
            </p:cNvGrpSpPr>
            <p:nvPr/>
          </p:nvGrpSpPr>
          <p:grpSpPr bwMode="auto">
            <a:xfrm>
              <a:off x="2062493" y="3067440"/>
              <a:ext cx="7499019" cy="705100"/>
              <a:chOff x="1260" y="3138"/>
              <a:chExt cx="4470" cy="192"/>
            </a:xfrm>
          </p:grpSpPr>
          <p:sp>
            <p:nvSpPr>
              <p:cNvPr id="42" name="Freeform 46"/>
              <p:cNvSpPr>
                <a:spLocks/>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3" name="Freeform 47"/>
              <p:cNvSpPr>
                <a:spLocks/>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4" name="Freeform 48"/>
              <p:cNvSpPr>
                <a:spLocks/>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5" name="Freeform 49"/>
              <p:cNvSpPr>
                <a:spLocks/>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6" name="Freeform 50"/>
              <p:cNvSpPr>
                <a:spLocks/>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7" name="Freeform 51"/>
              <p:cNvSpPr>
                <a:spLocks/>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8" name="Freeform 52"/>
              <p:cNvSpPr>
                <a:spLocks/>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49" name="Freeform 53"/>
              <p:cNvSpPr>
                <a:spLocks/>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50" name="Freeform 54"/>
              <p:cNvSpPr>
                <a:spLocks/>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51" name="Freeform 55"/>
              <p:cNvSpPr>
                <a:spLocks/>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grpSp>
        <p:grpSp>
          <p:nvGrpSpPr>
            <p:cNvPr id="41" name="Group 65"/>
            <p:cNvGrpSpPr>
              <a:grpSpLocks/>
            </p:cNvGrpSpPr>
            <p:nvPr/>
          </p:nvGrpSpPr>
          <p:grpSpPr bwMode="auto">
            <a:xfrm>
              <a:off x="2072017" y="4810021"/>
              <a:ext cx="7483921" cy="690711"/>
              <a:chOff x="1264" y="2804"/>
              <a:chExt cx="4461" cy="258"/>
            </a:xfrm>
          </p:grpSpPr>
          <p:sp>
            <p:nvSpPr>
              <p:cNvPr id="53" name="Freeform 63"/>
              <p:cNvSpPr>
                <a:spLocks/>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sp>
            <p:nvSpPr>
              <p:cNvPr id="54" name="Freeform 64"/>
              <p:cNvSpPr>
                <a:spLocks/>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mn-ea"/>
                </a:endParaRPr>
              </a:p>
            </p:txBody>
          </p:sp>
        </p:grpSp>
        <p:sp>
          <p:nvSpPr>
            <p:cNvPr id="55" name="Rectangle 68"/>
            <p:cNvSpPr>
              <a:spLocks noChangeArrowheads="1"/>
            </p:cNvSpPr>
            <p:nvPr/>
          </p:nvSpPr>
          <p:spPr bwMode="auto">
            <a:xfrm>
              <a:off x="493962" y="4760808"/>
              <a:ext cx="1538617" cy="8284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dirty="0">
                  <a:latin typeface="+mn-lt"/>
                  <a:ea typeface="+mn-ea"/>
                </a:rPr>
                <a:t>差分</a:t>
              </a:r>
              <a:endParaRPr kumimoji="1" lang="en-US" altLang="zh-CN" sz="2400" dirty="0">
                <a:latin typeface="+mn-lt"/>
                <a:ea typeface="+mn-ea"/>
              </a:endParaRPr>
            </a:p>
            <a:p>
              <a:pPr algn="r" defTabSz="762000" eaLnBrk="0" hangingPunct="0"/>
              <a:r>
                <a:rPr kumimoji="1" lang="zh-CN" altLang="en-US" sz="2400" dirty="0">
                  <a:latin typeface="+mn-lt"/>
                  <a:ea typeface="+mn-ea"/>
                </a:rPr>
                <a:t>曼彻斯特</a:t>
              </a:r>
            </a:p>
          </p:txBody>
        </p:sp>
        <p:sp>
          <p:nvSpPr>
            <p:cNvPr id="56" name="Rectangle 69"/>
            <p:cNvSpPr>
              <a:spLocks noChangeArrowheads="1"/>
            </p:cNvSpPr>
            <p:nvPr/>
          </p:nvSpPr>
          <p:spPr bwMode="auto">
            <a:xfrm>
              <a:off x="666816" y="3208850"/>
              <a:ext cx="1365762"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dirty="0">
                  <a:latin typeface="+mn-lt"/>
                  <a:ea typeface="+mn-ea"/>
                </a:rPr>
                <a:t>归零制</a:t>
              </a:r>
            </a:p>
          </p:txBody>
        </p:sp>
        <p:cxnSp>
          <p:nvCxnSpPr>
            <p:cNvPr id="60" name="直接连接符 59"/>
            <p:cNvCxnSpPr/>
            <p:nvPr/>
          </p:nvCxnSpPr>
          <p:spPr bwMode="auto">
            <a:xfrm>
              <a:off x="2060839" y="5167044"/>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2060839" y="4333919"/>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a:off x="2060839" y="3422871"/>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2060839" y="2505690"/>
              <a:ext cx="7495099" cy="0"/>
            </a:xfrm>
            <a:prstGeom prst="line">
              <a:avLst/>
            </a:prstGeom>
            <a:solidFill>
              <a:schemeClr val="accent1"/>
            </a:solidFill>
            <a:ln w="12700"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5" name="Line 41"/>
            <p:cNvSpPr>
              <a:spLocks noChangeShapeType="1"/>
            </p:cNvSpPr>
            <p:nvPr/>
          </p:nvSpPr>
          <p:spPr bwMode="auto">
            <a:xfrm flipV="1">
              <a:off x="9541651" y="1402285"/>
              <a:ext cx="14287" cy="4100972"/>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mn-lt"/>
                <a:ea typeface="+mn-ea"/>
              </a:endParaRPr>
            </a:p>
          </p:txBody>
        </p:sp>
      </p:grpSp>
      <p:sp>
        <p:nvSpPr>
          <p:cNvPr id="68" name="矩形 67"/>
          <p:cNvSpPr/>
          <p:nvPr/>
        </p:nvSpPr>
        <p:spPr>
          <a:xfrm>
            <a:off x="2714612" y="5715016"/>
            <a:ext cx="4596362" cy="461665"/>
          </a:xfrm>
          <a:prstGeom prst="rect">
            <a:avLst/>
          </a:prstGeom>
        </p:spPr>
        <p:txBody>
          <a:bodyPr wrap="square">
            <a:spAutoFit/>
          </a:bodyPr>
          <a:lstStyle/>
          <a:p>
            <a:pPr algn="ctr"/>
            <a:r>
              <a:rPr lang="zh-CN" altLang="zh-CN" sz="2400" dirty="0">
                <a:latin typeface="+mn-lt"/>
                <a:ea typeface="+mn-ea"/>
              </a:rPr>
              <a:t>数字信号常用的编码方式</a:t>
            </a:r>
            <a:endParaRPr lang="zh-CN" altLang="en-US" sz="2400" dirty="0">
              <a:latin typeface="+mn-lt"/>
              <a:ea typeface="+mn-ea"/>
            </a:endParaRPr>
          </a:p>
        </p:txBody>
      </p:sp>
    </p:spTree>
    <p:extLst>
      <p:ext uri="{BB962C8B-B14F-4D97-AF65-F5344CB8AC3E}">
        <p14:creationId xmlns="" xmlns:p14="http://schemas.microsoft.com/office/powerpoint/2010/main" val="3205056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CN" dirty="0"/>
              <a:t>(1) </a:t>
            </a:r>
            <a:r>
              <a:rPr lang="zh-CN" altLang="en-US" dirty="0"/>
              <a:t>常用编码方式</a:t>
            </a:r>
          </a:p>
        </p:txBody>
      </p:sp>
      <p:sp>
        <p:nvSpPr>
          <p:cNvPr id="4" name="内容占位符 3"/>
          <p:cNvSpPr>
            <a:spLocks noGrp="1"/>
          </p:cNvSpPr>
          <p:nvPr>
            <p:ph idx="1"/>
          </p:nvPr>
        </p:nvSpPr>
        <p:spPr/>
        <p:txBody>
          <a:bodyPr/>
          <a:lstStyle/>
          <a:p>
            <a:pPr>
              <a:spcBef>
                <a:spcPts val="600"/>
              </a:spcBef>
            </a:pPr>
            <a:r>
              <a:rPr lang="zh-CN" altLang="zh-CN" dirty="0"/>
              <a:t>从信号波形中可以看出，曼彻斯特</a:t>
            </a:r>
            <a:r>
              <a:rPr lang="en-US" altLang="zh-CN" dirty="0"/>
              <a:t> (Manchester) </a:t>
            </a:r>
            <a:r>
              <a:rPr lang="zh-CN" altLang="zh-CN" dirty="0"/>
              <a:t>编码</a:t>
            </a:r>
            <a:r>
              <a:rPr lang="zh-CN" altLang="en-US" dirty="0"/>
              <a:t>和差分</a:t>
            </a:r>
            <a:r>
              <a:rPr lang="zh-CN" altLang="zh-CN" dirty="0"/>
              <a:t>曼彻斯特</a:t>
            </a:r>
            <a:r>
              <a:rPr lang="zh-CN" altLang="en-US" dirty="0"/>
              <a:t>编码</a:t>
            </a:r>
            <a:r>
              <a:rPr lang="zh-CN" altLang="zh-CN" dirty="0"/>
              <a:t>产生的</a:t>
            </a:r>
            <a:r>
              <a:rPr lang="zh-CN" altLang="zh-CN" dirty="0">
                <a:solidFill>
                  <a:srgbClr val="FF0000"/>
                </a:solidFill>
              </a:rPr>
              <a:t>信号频率</a:t>
            </a:r>
            <a:r>
              <a:rPr lang="zh-CN" altLang="zh-CN" dirty="0"/>
              <a:t>比不归零制高。</a:t>
            </a:r>
            <a:endParaRPr lang="en-US" altLang="zh-CN" dirty="0"/>
          </a:p>
          <a:p>
            <a:pPr>
              <a:spcBef>
                <a:spcPts val="600"/>
              </a:spcBef>
            </a:pPr>
            <a:endParaRPr lang="en-US" altLang="zh-CN" dirty="0"/>
          </a:p>
          <a:p>
            <a:pPr>
              <a:spcBef>
                <a:spcPts val="600"/>
              </a:spcBef>
            </a:pPr>
            <a:r>
              <a:rPr lang="zh-CN" altLang="zh-CN" dirty="0"/>
              <a:t>从自同步能力来看，</a:t>
            </a:r>
            <a:r>
              <a:rPr lang="zh-CN" altLang="zh-CN" dirty="0">
                <a:solidFill>
                  <a:srgbClr val="FF0000"/>
                </a:solidFill>
              </a:rPr>
              <a:t>不归零制</a:t>
            </a:r>
            <a:r>
              <a:rPr lang="zh-CN" altLang="zh-CN" dirty="0"/>
              <a:t>不能从信号波形本身中</a:t>
            </a:r>
            <a:r>
              <a:rPr lang="zh-CN" altLang="zh-CN" dirty="0">
                <a:solidFill>
                  <a:srgbClr val="FF0000"/>
                </a:solidFill>
              </a:rPr>
              <a:t>提取</a:t>
            </a:r>
            <a:r>
              <a:rPr lang="zh-CN" altLang="zh-CN" dirty="0"/>
              <a:t>信号时钟频率</a:t>
            </a:r>
            <a:r>
              <a:rPr lang="en-US" altLang="zh-CN" dirty="0"/>
              <a:t>(</a:t>
            </a:r>
            <a:r>
              <a:rPr lang="zh-CN" altLang="zh-CN" dirty="0"/>
              <a:t>这叫</a:t>
            </a:r>
            <a:r>
              <a:rPr lang="zh-CN" altLang="en-US" dirty="0"/>
              <a:t>作</a:t>
            </a:r>
            <a:r>
              <a:rPr lang="zh-CN" altLang="zh-CN" dirty="0"/>
              <a:t>没有自同步能力</a:t>
            </a:r>
            <a:r>
              <a:rPr lang="en-US" altLang="zh-CN" dirty="0"/>
              <a:t>)</a:t>
            </a:r>
            <a:r>
              <a:rPr lang="zh-CN" altLang="zh-CN" dirty="0"/>
              <a:t>，而曼彻斯特编码</a:t>
            </a:r>
            <a:r>
              <a:rPr lang="zh-CN" altLang="en-US" dirty="0"/>
              <a:t>和差分</a:t>
            </a:r>
            <a:r>
              <a:rPr lang="zh-CN" altLang="zh-CN" dirty="0"/>
              <a:t>曼彻斯特</a:t>
            </a:r>
            <a:r>
              <a:rPr lang="zh-CN" altLang="en-US" dirty="0"/>
              <a:t>编码</a:t>
            </a:r>
            <a:r>
              <a:rPr lang="zh-CN" altLang="zh-CN" dirty="0"/>
              <a:t>具有</a:t>
            </a:r>
            <a:r>
              <a:rPr lang="zh-CN" altLang="zh-CN" dirty="0">
                <a:solidFill>
                  <a:srgbClr val="FF0000"/>
                </a:solidFill>
              </a:rPr>
              <a:t>自同步能力。</a:t>
            </a:r>
          </a:p>
          <a:p>
            <a:endParaRPr lang="zh-CN" altLang="en-US" dirty="0"/>
          </a:p>
        </p:txBody>
      </p:sp>
    </p:spTree>
    <p:extLst>
      <p:ext uri="{BB962C8B-B14F-4D97-AF65-F5344CB8AC3E}">
        <p14:creationId xmlns="" xmlns:p14="http://schemas.microsoft.com/office/powerpoint/2010/main" val="1254328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t>(1) </a:t>
            </a:r>
            <a:r>
              <a:rPr lang="zh-CN" altLang="en-US" dirty="0"/>
              <a:t>常用编码方式</a:t>
            </a:r>
          </a:p>
        </p:txBody>
      </p:sp>
      <p:pic>
        <p:nvPicPr>
          <p:cNvPr id="6" name="Picture 5" descr="f02-05-9780123850591 copy"/>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00034" y="1643050"/>
            <a:ext cx="7438323" cy="33706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矩形 3"/>
          <p:cNvSpPr/>
          <p:nvPr/>
        </p:nvSpPr>
        <p:spPr>
          <a:xfrm>
            <a:off x="1388071" y="5299498"/>
            <a:ext cx="3414717" cy="400110"/>
          </a:xfrm>
          <a:prstGeom prst="rect">
            <a:avLst/>
          </a:prstGeom>
        </p:spPr>
        <p:txBody>
          <a:bodyPr wrap="none">
            <a:spAutoFit/>
          </a:bodyPr>
          <a:lstStyle/>
          <a:p>
            <a:r>
              <a:rPr lang="en-US" altLang="zh-CN" sz="2000" dirty="0"/>
              <a:t>Manchester = NRZ</a:t>
            </a:r>
            <a:r>
              <a:rPr lang="zh-CN" altLang="en-US" sz="2000" dirty="0">
                <a:solidFill>
                  <a:srgbClr val="FF0000"/>
                </a:solidFill>
              </a:rPr>
              <a:t>异或</a:t>
            </a:r>
            <a:r>
              <a:rPr lang="en-US" altLang="zh-CN" sz="2000" dirty="0"/>
              <a:t>Clock</a:t>
            </a:r>
            <a:endParaRPr lang="zh-CN" altLang="en-US" sz="2000" dirty="0"/>
          </a:p>
        </p:txBody>
      </p:sp>
      <p:sp>
        <p:nvSpPr>
          <p:cNvPr id="5" name="矩形 4"/>
          <p:cNvSpPr/>
          <p:nvPr/>
        </p:nvSpPr>
        <p:spPr>
          <a:xfrm>
            <a:off x="7031673" y="5156622"/>
            <a:ext cx="1193532" cy="400110"/>
          </a:xfrm>
          <a:prstGeom prst="rect">
            <a:avLst/>
          </a:prstGeom>
        </p:spPr>
        <p:txBody>
          <a:bodyPr wrap="none">
            <a:spAutoFit/>
          </a:bodyPr>
          <a:lstStyle/>
          <a:p>
            <a:r>
              <a:rPr lang="en-US" altLang="zh-CN" sz="2000" dirty="0"/>
              <a:t>inversion</a:t>
            </a:r>
            <a:endParaRPr lang="zh-CN" altLang="en-US" sz="2000" dirty="0"/>
          </a:p>
        </p:txBody>
      </p:sp>
      <p:cxnSp>
        <p:nvCxnSpPr>
          <p:cNvPr id="8" name="直接连接符 7"/>
          <p:cNvCxnSpPr/>
          <p:nvPr/>
        </p:nvCxnSpPr>
        <p:spPr bwMode="auto">
          <a:xfrm>
            <a:off x="1888137" y="2441978"/>
            <a:ext cx="6072230" cy="1588"/>
          </a:xfrm>
          <a:prstGeom prst="line">
            <a:avLst/>
          </a:prstGeom>
          <a:solidFill>
            <a:schemeClr val="accent1"/>
          </a:solidFill>
          <a:ln w="19050" cap="flat" cmpd="sng" algn="ctr">
            <a:solidFill>
              <a:srgbClr val="FF9999"/>
            </a:solidFill>
            <a:prstDash val="sysDash"/>
            <a:round/>
            <a:headEnd type="none" w="med" len="med"/>
            <a:tailEnd type="none" w="med" len="med"/>
          </a:ln>
          <a:effectLst/>
        </p:spPr>
      </p:cxnSp>
    </p:spTree>
    <p:extLst>
      <p:ext uri="{BB962C8B-B14F-4D97-AF65-F5344CB8AC3E}">
        <p14:creationId xmlns="" xmlns:p14="http://schemas.microsoft.com/office/powerpoint/2010/main" val="242868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tLang="zh-CN" dirty="0"/>
              <a:t>(1) </a:t>
            </a:r>
            <a:r>
              <a:rPr lang="zh-CN" altLang="en-US" dirty="0"/>
              <a:t>常用编码方式</a:t>
            </a:r>
          </a:p>
        </p:txBody>
      </p:sp>
      <p:sp>
        <p:nvSpPr>
          <p:cNvPr id="70659" name="Rectangle 4"/>
          <p:cNvSpPr>
            <a:spLocks noGrp="1" noChangeArrowheads="1"/>
          </p:cNvSpPr>
          <p:nvPr>
            <p:ph type="body" idx="1"/>
          </p:nvPr>
        </p:nvSpPr>
        <p:spPr/>
        <p:txBody>
          <a:bodyPr/>
          <a:lstStyle/>
          <a:p>
            <a:pPr algn="just" eaLnBrk="1" hangingPunct="1">
              <a:spcBef>
                <a:spcPts val="600"/>
              </a:spcBef>
            </a:pPr>
            <a:r>
              <a:rPr kumimoji="1" lang="zh-CN" altLang="en-US" dirty="0"/>
              <a:t>曼彻斯特编码的编码方法是将每个码元再分成两个相等的间隔。</a:t>
            </a:r>
          </a:p>
          <a:p>
            <a:pPr algn="just" eaLnBrk="1" hangingPunct="1">
              <a:spcBef>
                <a:spcPts val="600"/>
              </a:spcBef>
            </a:pPr>
            <a:endParaRPr kumimoji="1" lang="zh-CN" altLang="en-US" dirty="0"/>
          </a:p>
          <a:p>
            <a:pPr algn="just" eaLnBrk="1" hangingPunct="1">
              <a:spcBef>
                <a:spcPts val="600"/>
              </a:spcBef>
            </a:pPr>
            <a:r>
              <a:rPr kumimoji="1" lang="zh-CN" altLang="en-US" dirty="0"/>
              <a:t>码元</a:t>
            </a:r>
            <a:r>
              <a:rPr kumimoji="1" lang="en-US" altLang="zh-CN" dirty="0"/>
              <a:t>1</a:t>
            </a:r>
            <a:r>
              <a:rPr kumimoji="1" lang="zh-CN" altLang="en-US" dirty="0"/>
              <a:t>是</a:t>
            </a:r>
            <a:r>
              <a:rPr kumimoji="1" lang="zh-CN" altLang="en-US" dirty="0">
                <a:solidFill>
                  <a:srgbClr val="FF0000"/>
                </a:solidFill>
              </a:rPr>
              <a:t>由高至低</a:t>
            </a:r>
            <a:r>
              <a:rPr kumimoji="1" lang="zh-CN" altLang="en-US" dirty="0"/>
              <a:t>电平转换，即其前半个码元的电平为高电平，后半个码元的电平为低电平。</a:t>
            </a:r>
          </a:p>
          <a:p>
            <a:pPr algn="just" eaLnBrk="1" hangingPunct="1">
              <a:spcBef>
                <a:spcPts val="600"/>
              </a:spcBef>
            </a:pPr>
            <a:endParaRPr kumimoji="1" lang="zh-CN" altLang="en-US" dirty="0"/>
          </a:p>
          <a:p>
            <a:pPr algn="just" eaLnBrk="1" hangingPunct="1">
              <a:spcBef>
                <a:spcPts val="600"/>
              </a:spcBef>
            </a:pPr>
            <a:r>
              <a:rPr kumimoji="1" lang="zh-CN" altLang="en-US" dirty="0"/>
              <a:t>码元</a:t>
            </a:r>
            <a:r>
              <a:rPr kumimoji="1" lang="en-US" altLang="zh-CN" dirty="0"/>
              <a:t>0</a:t>
            </a:r>
            <a:r>
              <a:rPr kumimoji="1" lang="zh-CN" altLang="en-US" dirty="0"/>
              <a:t>则正好相反，从低电平到高电平的变换，即其前半个码元的电平为低电平，后半个码元的电平为高电平。</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ltLang="zh-CN" dirty="0"/>
              <a:t>(1) </a:t>
            </a:r>
            <a:r>
              <a:rPr lang="zh-CN" altLang="en-US" dirty="0"/>
              <a:t>常用编码方式</a:t>
            </a:r>
          </a:p>
        </p:txBody>
      </p:sp>
      <p:sp>
        <p:nvSpPr>
          <p:cNvPr id="71683" name="Rectangle 3"/>
          <p:cNvSpPr>
            <a:spLocks noGrp="1" noChangeArrowheads="1"/>
          </p:cNvSpPr>
          <p:nvPr>
            <p:ph type="body" idx="1"/>
          </p:nvPr>
        </p:nvSpPr>
        <p:spPr/>
        <p:txBody>
          <a:bodyPr/>
          <a:lstStyle/>
          <a:p>
            <a:pPr algn="just" eaLnBrk="1" hangingPunct="1">
              <a:spcBef>
                <a:spcPts val="600"/>
              </a:spcBef>
            </a:pPr>
            <a:r>
              <a:rPr kumimoji="1" lang="zh-CN" altLang="en-US" dirty="0"/>
              <a:t>这种编码的好处是可以保证在每一个码元的正中间出现一次电平的转换，即这个</a:t>
            </a:r>
            <a:r>
              <a:rPr kumimoji="1" lang="zh-CN" altLang="en-US" dirty="0">
                <a:solidFill>
                  <a:srgbClr val="FF0000"/>
                </a:solidFill>
              </a:rPr>
              <a:t>正中间</a:t>
            </a:r>
            <a:r>
              <a:rPr kumimoji="1" lang="zh-CN" altLang="en-US" dirty="0"/>
              <a:t>跳变提供了</a:t>
            </a:r>
            <a:r>
              <a:rPr kumimoji="1" lang="zh-CN" altLang="en-US" dirty="0">
                <a:solidFill>
                  <a:srgbClr val="FF0000"/>
                </a:solidFill>
              </a:rPr>
              <a:t>时钟定时</a:t>
            </a:r>
            <a:r>
              <a:rPr kumimoji="1" lang="zh-CN" altLang="en-US" dirty="0"/>
              <a:t>，这对接收端提取同步信号是非常有利的。</a:t>
            </a:r>
          </a:p>
          <a:p>
            <a:pPr algn="just" eaLnBrk="1" hangingPunct="1">
              <a:spcBef>
                <a:spcPts val="600"/>
              </a:spcBef>
            </a:pPr>
            <a:endParaRPr kumimoji="1" lang="zh-CN" altLang="en-US" dirty="0"/>
          </a:p>
          <a:p>
            <a:pPr algn="just" eaLnBrk="1" hangingPunct="1">
              <a:spcBef>
                <a:spcPts val="600"/>
              </a:spcBef>
            </a:pPr>
            <a:r>
              <a:rPr kumimoji="1" lang="zh-CN" altLang="en-US" dirty="0"/>
              <a:t>但是从曼彻斯特编码的波形图不难看出其缺点，就是它所占的</a:t>
            </a:r>
            <a:r>
              <a:rPr kumimoji="1" lang="zh-CN" altLang="en-US" dirty="0">
                <a:solidFill>
                  <a:srgbClr val="FF0000"/>
                </a:solidFill>
              </a:rPr>
              <a:t>频带宽度</a:t>
            </a:r>
            <a:r>
              <a:rPr kumimoji="1" lang="zh-CN" altLang="en-US" dirty="0"/>
              <a:t>比原始的基带信号增加了一倍。</a:t>
            </a:r>
            <a:endParaRPr lang="zh-CN" altLang="en-US" dirty="0"/>
          </a:p>
          <a:p>
            <a:pPr eaLnBrk="1" hangingPunct="1"/>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dirty="0">
                <a:latin typeface="宋体" pitchFamily="2" charset="-122"/>
              </a:rPr>
              <a:t>第</a:t>
            </a:r>
            <a:r>
              <a:rPr lang="en-US" altLang="zh-CN" dirty="0">
                <a:latin typeface="宋体" pitchFamily="2" charset="-122"/>
              </a:rPr>
              <a:t>2</a:t>
            </a:r>
            <a:r>
              <a:rPr lang="zh-CN" altLang="en-US" dirty="0">
                <a:latin typeface="宋体" pitchFamily="2" charset="-122"/>
              </a:rPr>
              <a:t>章</a:t>
            </a:r>
            <a:r>
              <a:rPr lang="zh-CN" altLang="en-US" dirty="0">
                <a:latin typeface="宋体" pitchFamily="2" charset="-122"/>
                <a:ea typeface="Arial Unicode MS" pitchFamily="34" charset="-122"/>
                <a:cs typeface="Arial Unicode MS" pitchFamily="34" charset="-122"/>
              </a:rPr>
              <a:t> </a:t>
            </a:r>
            <a:r>
              <a:rPr lang="zh-CN" altLang="en-US" dirty="0">
                <a:latin typeface="宋体" pitchFamily="2" charset="-122"/>
              </a:rPr>
              <a:t>物理层</a:t>
            </a:r>
          </a:p>
        </p:txBody>
      </p:sp>
      <p:sp>
        <p:nvSpPr>
          <p:cNvPr id="9219" name="Rectangle 3"/>
          <p:cNvSpPr>
            <a:spLocks noGrp="1" noChangeArrowheads="1"/>
          </p:cNvSpPr>
          <p:nvPr>
            <p:ph type="body" sz="half" idx="1"/>
          </p:nvPr>
        </p:nvSpPr>
        <p:spPr/>
        <p:txBody>
          <a:bodyPr/>
          <a:lstStyle/>
          <a:p>
            <a:pPr eaLnBrk="1" hangingPunct="1">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buFontTx/>
              <a:buNone/>
            </a:pPr>
            <a:r>
              <a:rPr lang="en-US" altLang="zh-CN" sz="2400" dirty="0"/>
              <a:t>2.2 </a:t>
            </a:r>
            <a:r>
              <a:rPr lang="zh-CN" altLang="en-US" sz="2400" dirty="0">
                <a:solidFill>
                  <a:srgbClr val="FF0000"/>
                </a:solidFill>
              </a:rPr>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buNone/>
            </a:pPr>
            <a:endParaRPr lang="en-US" altLang="zh-CN" sz="2400" dirty="0"/>
          </a:p>
          <a:p>
            <a:pPr marL="0" indent="0" eaLnBrk="1" hangingPunct="1">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buFontTx/>
              <a:buChar char="•"/>
            </a:pPr>
            <a:endParaRPr lang="en-US" altLang="zh-CN" dirty="0">
              <a:cs typeface="+mn-cs"/>
            </a:endParaRPr>
          </a:p>
          <a:p>
            <a:pPr eaLnBrk="1" hangingPunct="1">
              <a:buFontTx/>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611082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altLang="zh-CN" dirty="0"/>
              <a:t>(1) </a:t>
            </a:r>
            <a:r>
              <a:rPr lang="zh-CN" altLang="en-US" dirty="0"/>
              <a:t>常用编码方式</a:t>
            </a:r>
          </a:p>
        </p:txBody>
      </p:sp>
      <p:sp>
        <p:nvSpPr>
          <p:cNvPr id="72707" name="Rectangle 4"/>
          <p:cNvSpPr>
            <a:spLocks noGrp="1" noChangeArrowheads="1"/>
          </p:cNvSpPr>
          <p:nvPr>
            <p:ph type="body" idx="1"/>
          </p:nvPr>
        </p:nvSpPr>
        <p:spPr/>
        <p:txBody>
          <a:bodyPr/>
          <a:lstStyle/>
          <a:p>
            <a:pPr marL="342000" indent="-342000" algn="just" eaLnBrk="1" hangingPunct="1">
              <a:spcBef>
                <a:spcPts val="600"/>
              </a:spcBef>
            </a:pPr>
            <a:r>
              <a:rPr kumimoji="1" lang="zh-CN" altLang="en-US" dirty="0"/>
              <a:t>曼彻斯特编码还有一个变种叫做</a:t>
            </a:r>
            <a:r>
              <a:rPr kumimoji="1" lang="zh-CN" altLang="en-US" dirty="0">
                <a:solidFill>
                  <a:schemeClr val="hlink"/>
                </a:solidFill>
              </a:rPr>
              <a:t>差分曼彻斯特编码</a:t>
            </a:r>
            <a:r>
              <a:rPr kumimoji="1" lang="zh-CN" altLang="en-US" dirty="0"/>
              <a:t>，这种差分曼彻斯特编码与上面讲的曼彻斯特编码有着共同的特点。</a:t>
            </a:r>
          </a:p>
          <a:p>
            <a:pPr marL="342000" indent="-342000" algn="just" eaLnBrk="1" hangingPunct="1">
              <a:spcBef>
                <a:spcPts val="600"/>
              </a:spcBef>
            </a:pPr>
            <a:endParaRPr kumimoji="1" lang="zh-CN" altLang="en-US" dirty="0"/>
          </a:p>
          <a:p>
            <a:pPr marL="342000" indent="-342000" algn="just" eaLnBrk="1" hangingPunct="1">
              <a:spcBef>
                <a:spcPts val="600"/>
              </a:spcBef>
              <a:buFont typeface="+mj-lt"/>
              <a:buAutoNum type="alphaLcParenR"/>
            </a:pPr>
            <a:r>
              <a:rPr kumimoji="1" lang="zh-CN" altLang="en-US" dirty="0"/>
              <a:t>即在每一个码元的正中间有一次电平的变换，这种编码</a:t>
            </a:r>
            <a:r>
              <a:rPr kumimoji="1" lang="zh-CN" altLang="en-US" dirty="0">
                <a:solidFill>
                  <a:schemeClr val="hlink"/>
                </a:solidFill>
              </a:rPr>
              <a:t>在表示码元</a:t>
            </a:r>
            <a:r>
              <a:rPr kumimoji="1" lang="en-US" altLang="zh-CN" dirty="0">
                <a:solidFill>
                  <a:schemeClr val="hlink"/>
                </a:solidFill>
              </a:rPr>
              <a:t>1</a:t>
            </a:r>
            <a:r>
              <a:rPr kumimoji="1" lang="zh-CN" altLang="en-US" dirty="0">
                <a:solidFill>
                  <a:schemeClr val="hlink"/>
                </a:solidFill>
              </a:rPr>
              <a:t>时</a:t>
            </a:r>
            <a:r>
              <a:rPr kumimoji="1" lang="zh-CN" altLang="en-US" dirty="0"/>
              <a:t>，其前半个码元的电平与上一个码元的后半个码元的电平一样 </a:t>
            </a:r>
            <a:r>
              <a:rPr kumimoji="1" lang="en-US" altLang="zh-CN" dirty="0"/>
              <a:t>(</a:t>
            </a:r>
            <a:r>
              <a:rPr kumimoji="1" lang="zh-CN" altLang="en-US" dirty="0"/>
              <a:t>见图中的实心箭头</a:t>
            </a:r>
            <a:r>
              <a:rPr kumimoji="1" lang="en-US" altLang="zh-CN" dirty="0"/>
              <a:t>)</a:t>
            </a:r>
            <a:r>
              <a:rPr kumimoji="1" lang="zh-CN" altLang="en-US" dirty="0"/>
              <a:t>；</a:t>
            </a:r>
          </a:p>
          <a:p>
            <a:pPr marL="342000" indent="-342000" algn="just" eaLnBrk="1" hangingPunct="1">
              <a:spcBef>
                <a:spcPts val="600"/>
              </a:spcBef>
            </a:pPr>
            <a:endParaRPr kumimoji="1" lang="zh-CN" altLang="en-US" dirty="0"/>
          </a:p>
          <a:p>
            <a:pPr marL="342000" indent="-342000" algn="just" eaLnBrk="1" hangingPunct="1">
              <a:spcBef>
                <a:spcPts val="600"/>
              </a:spcBef>
              <a:buFont typeface="+mj-lt"/>
              <a:buAutoNum type="alphaLcParenR"/>
            </a:pPr>
            <a:r>
              <a:rPr kumimoji="1" lang="zh-CN" altLang="en-US" dirty="0"/>
              <a:t>但</a:t>
            </a:r>
            <a:r>
              <a:rPr kumimoji="1" lang="zh-CN" altLang="en-US" dirty="0">
                <a:solidFill>
                  <a:srgbClr val="FF0000"/>
                </a:solidFill>
              </a:rPr>
              <a:t>若码元为</a:t>
            </a:r>
            <a:r>
              <a:rPr kumimoji="1" lang="en-US" altLang="zh-CN" dirty="0">
                <a:solidFill>
                  <a:srgbClr val="FF0000"/>
                </a:solidFill>
              </a:rPr>
              <a:t>0</a:t>
            </a:r>
            <a:r>
              <a:rPr kumimoji="1" lang="zh-CN" altLang="en-US" dirty="0"/>
              <a:t>，则其前半个码元的电平与上一个码元的后半个码元的电平相反</a:t>
            </a:r>
            <a:r>
              <a:rPr kumimoji="1" lang="en-US" altLang="zh-CN" dirty="0"/>
              <a:t>(</a:t>
            </a:r>
            <a:r>
              <a:rPr kumimoji="1" lang="zh-CN" altLang="en-US" dirty="0"/>
              <a:t>见图中的空心箭头</a:t>
            </a:r>
            <a:r>
              <a:rPr kumimoji="1" lang="en-US" altLang="zh-CN" dirty="0"/>
              <a:t>)</a:t>
            </a:r>
            <a:r>
              <a:rPr kumimoji="1" lang="zh-CN" altLang="en-US" dirty="0"/>
              <a:t>，即</a:t>
            </a:r>
            <a:r>
              <a:rPr kumimoji="1" lang="zh-CN" altLang="en-US" dirty="0">
                <a:solidFill>
                  <a:srgbClr val="FF0000"/>
                </a:solidFill>
              </a:rPr>
              <a:t>用每位开始时</a:t>
            </a:r>
            <a:r>
              <a:rPr kumimoji="1" lang="zh-CN" altLang="en-US" dirty="0"/>
              <a:t>有无电平的跳变</a:t>
            </a:r>
            <a:r>
              <a:rPr kumimoji="1" lang="zh-CN" altLang="en-US" dirty="0">
                <a:solidFill>
                  <a:srgbClr val="FF0000"/>
                </a:solidFill>
              </a:rPr>
              <a:t>来表示 </a:t>
            </a:r>
            <a:r>
              <a:rPr kumimoji="1" lang="en-US" altLang="zh-CN" dirty="0">
                <a:solidFill>
                  <a:srgbClr val="FF0000"/>
                </a:solidFill>
              </a:rPr>
              <a:t>0 </a:t>
            </a:r>
            <a:r>
              <a:rPr kumimoji="1" lang="zh-CN" altLang="en-US" dirty="0">
                <a:solidFill>
                  <a:srgbClr val="FF0000"/>
                </a:solidFill>
              </a:rPr>
              <a:t>或</a:t>
            </a:r>
            <a:r>
              <a:rPr kumimoji="1" lang="en-US" altLang="zh-CN" dirty="0">
                <a:solidFill>
                  <a:srgbClr val="FF0000"/>
                </a:solidFill>
              </a:rPr>
              <a:t>1 </a:t>
            </a:r>
            <a:r>
              <a:rPr kumimoji="1" lang="zh-CN" altLang="en-US" dirty="0">
                <a:solidFill>
                  <a:srgbClr val="FF0000"/>
                </a:solidFill>
              </a:rPr>
              <a:t>的编码</a:t>
            </a:r>
            <a:r>
              <a:rPr kumimoji="1" lang="zh-CN" altLang="en-US"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ltLang="zh-CN" dirty="0"/>
              <a:t>(1) </a:t>
            </a:r>
            <a:r>
              <a:rPr lang="zh-CN" altLang="en-US" dirty="0"/>
              <a:t>常用编码方式</a:t>
            </a:r>
          </a:p>
        </p:txBody>
      </p:sp>
      <p:sp>
        <p:nvSpPr>
          <p:cNvPr id="73731" name="Rectangle 3"/>
          <p:cNvSpPr>
            <a:spLocks noGrp="1" noChangeArrowheads="1"/>
          </p:cNvSpPr>
          <p:nvPr>
            <p:ph type="body" idx="1"/>
          </p:nvPr>
        </p:nvSpPr>
        <p:spPr/>
        <p:txBody>
          <a:bodyPr/>
          <a:lstStyle/>
          <a:p>
            <a:pPr algn="just" eaLnBrk="1" hangingPunct="1">
              <a:spcBef>
                <a:spcPts val="600"/>
              </a:spcBef>
            </a:pPr>
            <a:r>
              <a:rPr kumimoji="1" lang="zh-CN" altLang="en-US" dirty="0"/>
              <a:t>不论码元是</a:t>
            </a:r>
            <a:r>
              <a:rPr kumimoji="1" lang="en-US" altLang="zh-CN" dirty="0"/>
              <a:t>1</a:t>
            </a:r>
            <a:r>
              <a:rPr kumimoji="1" lang="zh-CN" altLang="en-US" dirty="0"/>
              <a:t>或</a:t>
            </a:r>
            <a:r>
              <a:rPr kumimoji="1" lang="en-US" altLang="zh-CN" dirty="0"/>
              <a:t>0</a:t>
            </a:r>
            <a:r>
              <a:rPr kumimoji="1" lang="zh-CN" altLang="en-US" dirty="0"/>
              <a:t>，在每个码元的正中间的时刻，一定要有一次电平的转换。</a:t>
            </a:r>
          </a:p>
          <a:p>
            <a:pPr algn="just" eaLnBrk="1" hangingPunct="1">
              <a:spcBef>
                <a:spcPts val="600"/>
              </a:spcBef>
            </a:pPr>
            <a:endParaRPr kumimoji="1" lang="zh-CN" altLang="en-US" dirty="0"/>
          </a:p>
          <a:p>
            <a:pPr algn="just" eaLnBrk="1" hangingPunct="1">
              <a:spcBef>
                <a:spcPts val="600"/>
              </a:spcBef>
            </a:pPr>
            <a:r>
              <a:rPr kumimoji="1" lang="zh-CN" altLang="en-US" dirty="0"/>
              <a:t>差分曼彻斯特编码需要较复杂的技术，但可以获得较好的抗干扰性能。 </a:t>
            </a:r>
          </a:p>
          <a:p>
            <a:pPr eaLnBrk="1" hangingPunct="1">
              <a:spcBef>
                <a:spcPts val="600"/>
              </a:spcBef>
            </a:pPr>
            <a:endParaRPr lang="zh-CN" altLang="en-US" dirty="0"/>
          </a:p>
          <a:p>
            <a:pPr eaLnBrk="1" hangingPunct="1"/>
            <a:endParaRPr lang="en-US" altLang="zh-C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a:r>
              <a:rPr lang="en-US" altLang="zh-CN" dirty="0"/>
              <a:t>(2) </a:t>
            </a:r>
            <a:r>
              <a:rPr lang="zh-CN" altLang="en-US" dirty="0"/>
              <a:t>基本的带通调制方法</a:t>
            </a:r>
          </a:p>
        </p:txBody>
      </p:sp>
      <p:sp>
        <p:nvSpPr>
          <p:cNvPr id="246787" name="Rectangle 3"/>
          <p:cNvSpPr>
            <a:spLocks noGrp="1" noChangeArrowheads="1"/>
          </p:cNvSpPr>
          <p:nvPr>
            <p:ph idx="1"/>
          </p:nvPr>
        </p:nvSpPr>
        <p:spPr/>
        <p:txBody>
          <a:bodyPr/>
          <a:lstStyle/>
          <a:p>
            <a:pPr marL="342000" indent="-342000">
              <a:spcBef>
                <a:spcPts val="600"/>
              </a:spcBef>
            </a:pPr>
            <a:r>
              <a:rPr lang="zh-CN" altLang="en-US" dirty="0"/>
              <a:t>基带信号往往包含有较多的低频成分，甚至有直流成分，而许多信道并不能传输这种低频分量或直流分量。</a:t>
            </a:r>
            <a:endParaRPr lang="en-US" altLang="zh-CN" dirty="0"/>
          </a:p>
          <a:p>
            <a:pPr marL="342000" indent="-342000">
              <a:spcBef>
                <a:spcPts val="600"/>
              </a:spcBef>
            </a:pPr>
            <a:endParaRPr lang="en-US" altLang="zh-CN" dirty="0"/>
          </a:p>
          <a:p>
            <a:pPr marL="342000" indent="-342000">
              <a:spcBef>
                <a:spcPts val="600"/>
              </a:spcBef>
            </a:pPr>
            <a:r>
              <a:rPr lang="zh-CN" altLang="en-US" dirty="0"/>
              <a:t>为了解决这一问题，就必须对基带信号进行</a:t>
            </a:r>
            <a:r>
              <a:rPr lang="zh-CN" altLang="en-US" dirty="0">
                <a:solidFill>
                  <a:srgbClr val="FF0000"/>
                </a:solidFill>
              </a:rPr>
              <a:t>调制 </a:t>
            </a:r>
            <a:r>
              <a:rPr lang="en-US" altLang="zh-CN" dirty="0"/>
              <a:t>(modulation)</a:t>
            </a:r>
            <a:r>
              <a:rPr lang="zh-CN" altLang="en-US" dirty="0"/>
              <a:t>。 </a:t>
            </a:r>
          </a:p>
          <a:p>
            <a:pPr marL="342000" indent="-342000">
              <a:spcBef>
                <a:spcPts val="600"/>
              </a:spcBef>
            </a:pPr>
            <a:endParaRPr lang="en-US" altLang="zh-CN" dirty="0"/>
          </a:p>
          <a:p>
            <a:pPr marL="342000" indent="-342000">
              <a:spcBef>
                <a:spcPts val="600"/>
              </a:spcBef>
            </a:pPr>
            <a:r>
              <a:rPr lang="zh-CN" altLang="en-US" dirty="0"/>
              <a:t>最基本的二元制调制方法有以下几种：</a:t>
            </a:r>
          </a:p>
          <a:p>
            <a:pPr marL="742050" lvl="2" indent="-342000">
              <a:spcBef>
                <a:spcPts val="600"/>
              </a:spcBef>
            </a:pPr>
            <a:r>
              <a:rPr lang="zh-CN" altLang="en-US" dirty="0">
                <a:solidFill>
                  <a:srgbClr val="FF0000"/>
                </a:solidFill>
              </a:rPr>
              <a:t>调幅 </a:t>
            </a:r>
            <a:r>
              <a:rPr lang="en-US" altLang="zh-CN" dirty="0">
                <a:solidFill>
                  <a:srgbClr val="FF0000"/>
                </a:solidFill>
              </a:rPr>
              <a:t>(AM)</a:t>
            </a:r>
            <a:r>
              <a:rPr lang="zh-CN" altLang="en-US" dirty="0">
                <a:solidFill>
                  <a:srgbClr val="FF0000"/>
                </a:solidFill>
              </a:rPr>
              <a:t>：</a:t>
            </a:r>
            <a:r>
              <a:rPr lang="zh-CN" altLang="en-US" dirty="0"/>
              <a:t>载波的振幅随基带数字信号而变化。 </a:t>
            </a:r>
          </a:p>
          <a:p>
            <a:pPr marL="742050" lvl="2" indent="-342000">
              <a:spcBef>
                <a:spcPts val="600"/>
              </a:spcBef>
            </a:pPr>
            <a:r>
              <a:rPr lang="zh-CN" altLang="en-US" dirty="0">
                <a:solidFill>
                  <a:srgbClr val="FF0000"/>
                </a:solidFill>
              </a:rPr>
              <a:t>调频 </a:t>
            </a:r>
            <a:r>
              <a:rPr lang="en-US" altLang="zh-CN" dirty="0">
                <a:solidFill>
                  <a:srgbClr val="FF0000"/>
                </a:solidFill>
              </a:rPr>
              <a:t>(FM)</a:t>
            </a:r>
            <a:r>
              <a:rPr lang="zh-CN" altLang="en-US" dirty="0">
                <a:solidFill>
                  <a:srgbClr val="FF0000"/>
                </a:solidFill>
              </a:rPr>
              <a:t>：</a:t>
            </a:r>
            <a:r>
              <a:rPr lang="zh-CN" altLang="en-US" dirty="0"/>
              <a:t>载波的频率随基带数字信号而变化。</a:t>
            </a:r>
          </a:p>
          <a:p>
            <a:pPr marL="742050" lvl="2" indent="-342000">
              <a:spcBef>
                <a:spcPts val="600"/>
              </a:spcBef>
            </a:pPr>
            <a:r>
              <a:rPr lang="zh-CN" altLang="en-US" dirty="0">
                <a:solidFill>
                  <a:srgbClr val="FF0000"/>
                </a:solidFill>
              </a:rPr>
              <a:t>调相 </a:t>
            </a:r>
            <a:r>
              <a:rPr lang="en-US" altLang="zh-CN" dirty="0">
                <a:solidFill>
                  <a:srgbClr val="FF0000"/>
                </a:solidFill>
              </a:rPr>
              <a:t>(PM)</a:t>
            </a:r>
            <a:r>
              <a:rPr lang="zh-CN" altLang="en-US" dirty="0">
                <a:solidFill>
                  <a:srgbClr val="FF0000"/>
                </a:solidFill>
              </a:rPr>
              <a:t>：</a:t>
            </a:r>
            <a:r>
              <a:rPr lang="zh-CN" altLang="en-US" dirty="0"/>
              <a:t>载波的初始相位随基带数字信号而变化。  </a:t>
            </a:r>
          </a:p>
        </p:txBody>
      </p:sp>
    </p:spTree>
    <p:extLst>
      <p:ext uri="{BB962C8B-B14F-4D97-AF65-F5344CB8AC3E}">
        <p14:creationId xmlns="" xmlns:p14="http://schemas.microsoft.com/office/powerpoint/2010/main" val="29430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78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678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7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1795463" y="1665288"/>
            <a:ext cx="350837"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0</a:t>
            </a:r>
          </a:p>
        </p:txBody>
      </p:sp>
      <p:sp>
        <p:nvSpPr>
          <p:cNvPr id="43011" name="Rectangle 4"/>
          <p:cNvSpPr>
            <a:spLocks noChangeArrowheads="1"/>
          </p:cNvSpPr>
          <p:nvPr/>
        </p:nvSpPr>
        <p:spPr bwMode="auto">
          <a:xfrm>
            <a:off x="2543175" y="1665288"/>
            <a:ext cx="350838"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1</a:t>
            </a:r>
          </a:p>
        </p:txBody>
      </p:sp>
      <p:sp>
        <p:nvSpPr>
          <p:cNvPr id="43012" name="Rectangle 5"/>
          <p:cNvSpPr>
            <a:spLocks noChangeArrowheads="1"/>
          </p:cNvSpPr>
          <p:nvPr/>
        </p:nvSpPr>
        <p:spPr bwMode="auto">
          <a:xfrm>
            <a:off x="3290888" y="1665288"/>
            <a:ext cx="350837"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0</a:t>
            </a:r>
          </a:p>
        </p:txBody>
      </p:sp>
      <p:sp>
        <p:nvSpPr>
          <p:cNvPr id="43013" name="Rectangle 6"/>
          <p:cNvSpPr>
            <a:spLocks noChangeArrowheads="1"/>
          </p:cNvSpPr>
          <p:nvPr/>
        </p:nvSpPr>
        <p:spPr bwMode="auto">
          <a:xfrm>
            <a:off x="4086225" y="1665288"/>
            <a:ext cx="350838"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0</a:t>
            </a:r>
          </a:p>
        </p:txBody>
      </p:sp>
      <p:sp>
        <p:nvSpPr>
          <p:cNvPr id="43014" name="Rectangle 7"/>
          <p:cNvSpPr>
            <a:spLocks noChangeArrowheads="1"/>
          </p:cNvSpPr>
          <p:nvPr/>
        </p:nvSpPr>
        <p:spPr bwMode="auto">
          <a:xfrm>
            <a:off x="4833938" y="1665288"/>
            <a:ext cx="350837"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1</a:t>
            </a:r>
          </a:p>
        </p:txBody>
      </p:sp>
      <p:sp>
        <p:nvSpPr>
          <p:cNvPr id="43015" name="Rectangle 8"/>
          <p:cNvSpPr>
            <a:spLocks noChangeArrowheads="1"/>
          </p:cNvSpPr>
          <p:nvPr/>
        </p:nvSpPr>
        <p:spPr bwMode="auto">
          <a:xfrm>
            <a:off x="5581650" y="1665288"/>
            <a:ext cx="350838"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1</a:t>
            </a:r>
          </a:p>
        </p:txBody>
      </p:sp>
      <p:sp>
        <p:nvSpPr>
          <p:cNvPr id="43016" name="Rectangle 9"/>
          <p:cNvSpPr>
            <a:spLocks noChangeArrowheads="1"/>
          </p:cNvSpPr>
          <p:nvPr/>
        </p:nvSpPr>
        <p:spPr bwMode="auto">
          <a:xfrm>
            <a:off x="6329363" y="1665288"/>
            <a:ext cx="350837"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1</a:t>
            </a:r>
          </a:p>
        </p:txBody>
      </p:sp>
      <p:sp>
        <p:nvSpPr>
          <p:cNvPr id="43017" name="Rectangle 10"/>
          <p:cNvSpPr>
            <a:spLocks noChangeArrowheads="1"/>
          </p:cNvSpPr>
          <p:nvPr/>
        </p:nvSpPr>
        <p:spPr bwMode="auto">
          <a:xfrm>
            <a:off x="7124700" y="1665288"/>
            <a:ext cx="350838"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0</a:t>
            </a:r>
          </a:p>
        </p:txBody>
      </p:sp>
      <p:sp>
        <p:nvSpPr>
          <p:cNvPr id="43018" name="Rectangle 11"/>
          <p:cNvSpPr>
            <a:spLocks noChangeArrowheads="1"/>
          </p:cNvSpPr>
          <p:nvPr/>
        </p:nvSpPr>
        <p:spPr bwMode="auto">
          <a:xfrm>
            <a:off x="7896225" y="1665288"/>
            <a:ext cx="350838"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en-US" altLang="zh-CN" b="1">
                <a:latin typeface="Arial" pitchFamily="34" charset="0"/>
              </a:rPr>
              <a:t>0</a:t>
            </a:r>
          </a:p>
        </p:txBody>
      </p:sp>
      <p:sp>
        <p:nvSpPr>
          <p:cNvPr id="43019" name="Freeform 12"/>
          <p:cNvSpPr>
            <a:spLocks/>
          </p:cNvSpPr>
          <p:nvPr/>
        </p:nvSpPr>
        <p:spPr bwMode="auto">
          <a:xfrm>
            <a:off x="1600200" y="1557338"/>
            <a:ext cx="6859588" cy="57785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21"/>
              <a:gd name="T31" fmla="*/ 0 h 487"/>
              <a:gd name="T32" fmla="*/ 4321 w 4321"/>
              <a:gd name="T33" fmla="*/ 487 h 48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20" name="Freeform 13"/>
          <p:cNvSpPr>
            <a:spLocks/>
          </p:cNvSpPr>
          <p:nvPr/>
        </p:nvSpPr>
        <p:spPr bwMode="auto">
          <a:xfrm>
            <a:off x="8458200" y="2133600"/>
            <a:ext cx="1588" cy="1588"/>
          </a:xfrm>
          <a:custGeom>
            <a:avLst/>
            <a:gdLst>
              <a:gd name="T0" fmla="*/ 0 w 1"/>
              <a:gd name="T1" fmla="*/ 0 h 1"/>
              <a:gd name="T2" fmla="*/ 0 w 1"/>
              <a:gd name="T3" fmla="*/ 0 h 1"/>
              <a:gd name="T4" fmla="*/ 0 60000 65536"/>
              <a:gd name="T5" fmla="*/ 0 60000 65536"/>
              <a:gd name="T6" fmla="*/ 0 w 1"/>
              <a:gd name="T7" fmla="*/ 0 h 1"/>
              <a:gd name="T8" fmla="*/ 1 w 1"/>
              <a:gd name="T9" fmla="*/ 1 h 1"/>
            </a:gdLst>
            <a:ahLst/>
            <a:cxnLst>
              <a:cxn ang="T4">
                <a:pos x="T0" y="T1"/>
              </a:cxn>
              <a:cxn ang="T5">
                <a:pos x="T2" y="T3"/>
              </a:cxn>
            </a:cxnLst>
            <a:rect l="T6" t="T7" r="T8" b="T9"/>
            <a:pathLst>
              <a:path w="1" h="1">
                <a:moveTo>
                  <a:pt x="0" y="0"/>
                </a:moveTo>
                <a:lnTo>
                  <a:pt x="0"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21" name="Freeform 14"/>
          <p:cNvSpPr>
            <a:spLocks/>
          </p:cNvSpPr>
          <p:nvPr/>
        </p:nvSpPr>
        <p:spPr bwMode="auto">
          <a:xfrm>
            <a:off x="1612900" y="2879725"/>
            <a:ext cx="754063" cy="1588"/>
          </a:xfrm>
          <a:custGeom>
            <a:avLst/>
            <a:gdLst>
              <a:gd name="T0" fmla="*/ 0 w 475"/>
              <a:gd name="T1" fmla="*/ 0 h 1"/>
              <a:gd name="T2" fmla="*/ 475 w 475"/>
              <a:gd name="T3" fmla="*/ 1 h 1"/>
              <a:gd name="T4" fmla="*/ 0 60000 65536"/>
              <a:gd name="T5" fmla="*/ 0 60000 65536"/>
              <a:gd name="T6" fmla="*/ 0 w 475"/>
              <a:gd name="T7" fmla="*/ 0 h 1"/>
              <a:gd name="T8" fmla="*/ 475 w 475"/>
              <a:gd name="T9" fmla="*/ 1 h 1"/>
            </a:gdLst>
            <a:ahLst/>
            <a:cxnLst>
              <a:cxn ang="T4">
                <a:pos x="T0" y="T1"/>
              </a:cxn>
              <a:cxn ang="T5">
                <a:pos x="T2" y="T3"/>
              </a:cxn>
            </a:cxnLst>
            <a:rect l="T6" t="T7" r="T8" b="T9"/>
            <a:pathLst>
              <a:path w="475" h="1">
                <a:moveTo>
                  <a:pt x="0" y="0"/>
                </a:moveTo>
                <a:lnTo>
                  <a:pt x="475" y="1"/>
                </a:lnTo>
              </a:path>
            </a:pathLst>
          </a:custGeom>
          <a:noFill/>
          <a:ln w="38100" cmpd="sng">
            <a:solidFill>
              <a:schemeClr val="tx2"/>
            </a:solidFill>
            <a:round/>
            <a:headEnd/>
            <a:tailEnd/>
          </a:ln>
        </p:spPr>
        <p:txBody>
          <a:bodyPr wrap="none" anchor="ctr"/>
          <a:lstStyle/>
          <a:p>
            <a:endParaRPr lang="zh-CN" altLang="en-US"/>
          </a:p>
        </p:txBody>
      </p:sp>
      <p:sp>
        <p:nvSpPr>
          <p:cNvPr id="43022" name="Freeform 15"/>
          <p:cNvSpPr>
            <a:spLocks/>
          </p:cNvSpPr>
          <p:nvPr/>
        </p:nvSpPr>
        <p:spPr bwMode="auto">
          <a:xfrm>
            <a:off x="3124200" y="2876550"/>
            <a:ext cx="1538288" cy="4763"/>
          </a:xfrm>
          <a:custGeom>
            <a:avLst/>
            <a:gdLst>
              <a:gd name="T0" fmla="*/ 0 w 969"/>
              <a:gd name="T1" fmla="*/ 3 h 3"/>
              <a:gd name="T2" fmla="*/ 969 w 969"/>
              <a:gd name="T3" fmla="*/ 0 h 3"/>
              <a:gd name="T4" fmla="*/ 0 60000 65536"/>
              <a:gd name="T5" fmla="*/ 0 60000 65536"/>
              <a:gd name="T6" fmla="*/ 0 w 969"/>
              <a:gd name="T7" fmla="*/ 0 h 3"/>
              <a:gd name="T8" fmla="*/ 969 w 969"/>
              <a:gd name="T9" fmla="*/ 3 h 3"/>
            </a:gdLst>
            <a:ahLst/>
            <a:cxnLst>
              <a:cxn ang="T4">
                <a:pos x="T0" y="T1"/>
              </a:cxn>
              <a:cxn ang="T5">
                <a:pos x="T2" y="T3"/>
              </a:cxn>
            </a:cxnLst>
            <a:rect l="T6" t="T7" r="T8" b="T9"/>
            <a:pathLst>
              <a:path w="969" h="3">
                <a:moveTo>
                  <a:pt x="0" y="3"/>
                </a:moveTo>
                <a:lnTo>
                  <a:pt x="969" y="0"/>
                </a:lnTo>
              </a:path>
            </a:pathLst>
          </a:custGeom>
          <a:noFill/>
          <a:ln w="38100" cmpd="sng">
            <a:solidFill>
              <a:schemeClr val="tx2"/>
            </a:solidFill>
            <a:round/>
            <a:headEnd/>
            <a:tailEnd/>
          </a:ln>
        </p:spPr>
        <p:txBody>
          <a:bodyPr wrap="none" anchor="ctr"/>
          <a:lstStyle/>
          <a:p>
            <a:endParaRPr lang="zh-CN" altLang="en-US"/>
          </a:p>
        </p:txBody>
      </p:sp>
      <p:sp>
        <p:nvSpPr>
          <p:cNvPr id="43023" name="Line 16"/>
          <p:cNvSpPr>
            <a:spLocks noChangeShapeType="1"/>
          </p:cNvSpPr>
          <p:nvPr/>
        </p:nvSpPr>
        <p:spPr bwMode="auto">
          <a:xfrm>
            <a:off x="6942138" y="2879725"/>
            <a:ext cx="1503362" cy="0"/>
          </a:xfrm>
          <a:prstGeom prst="line">
            <a:avLst/>
          </a:prstGeom>
          <a:noFill/>
          <a:ln w="38100">
            <a:solidFill>
              <a:schemeClr val="tx2"/>
            </a:solidFill>
            <a:round/>
            <a:headEnd/>
            <a:tailEnd/>
          </a:ln>
        </p:spPr>
        <p:txBody>
          <a:bodyPr wrap="none" anchor="ctr"/>
          <a:lstStyle/>
          <a:p>
            <a:endParaRPr lang="zh-CN" altLang="en-US"/>
          </a:p>
        </p:txBody>
      </p:sp>
      <p:sp>
        <p:nvSpPr>
          <p:cNvPr id="43024" name="Freeform 17"/>
          <p:cNvSpPr>
            <a:spLocks/>
          </p:cNvSpPr>
          <p:nvPr/>
        </p:nvSpPr>
        <p:spPr bwMode="auto">
          <a:xfrm>
            <a:off x="6180138" y="2441575"/>
            <a:ext cx="52387"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25" name="Freeform 18"/>
          <p:cNvSpPr>
            <a:spLocks/>
          </p:cNvSpPr>
          <p:nvPr/>
        </p:nvSpPr>
        <p:spPr bwMode="auto">
          <a:xfrm>
            <a:off x="6232525" y="2446338"/>
            <a:ext cx="139700"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30"/>
              <a:gd name="T41" fmla="*/ 88 w 88"/>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26" name="Freeform 19"/>
          <p:cNvSpPr>
            <a:spLocks/>
          </p:cNvSpPr>
          <p:nvPr/>
        </p:nvSpPr>
        <p:spPr bwMode="auto">
          <a:xfrm>
            <a:off x="6369050" y="2441575"/>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27" name="Freeform 20"/>
          <p:cNvSpPr>
            <a:spLocks/>
          </p:cNvSpPr>
          <p:nvPr/>
        </p:nvSpPr>
        <p:spPr bwMode="auto">
          <a:xfrm>
            <a:off x="6419850" y="2446338"/>
            <a:ext cx="133350"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530"/>
              <a:gd name="T41" fmla="*/ 84 w 8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28" name="Group 21"/>
          <p:cNvGrpSpPr>
            <a:grpSpLocks/>
          </p:cNvGrpSpPr>
          <p:nvPr/>
        </p:nvGrpSpPr>
        <p:grpSpPr bwMode="auto">
          <a:xfrm>
            <a:off x="6554788" y="2435225"/>
            <a:ext cx="187325" cy="847725"/>
            <a:chOff x="4075" y="1309"/>
            <a:chExt cx="118" cy="713"/>
          </a:xfrm>
        </p:grpSpPr>
        <p:sp>
          <p:nvSpPr>
            <p:cNvPr id="43175"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76"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29" name="Freeform 24"/>
          <p:cNvSpPr>
            <a:spLocks/>
          </p:cNvSpPr>
          <p:nvPr/>
        </p:nvSpPr>
        <p:spPr bwMode="auto">
          <a:xfrm>
            <a:off x="6742113" y="2435225"/>
            <a:ext cx="5556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0" name="Freeform 25"/>
          <p:cNvSpPr>
            <a:spLocks/>
          </p:cNvSpPr>
          <p:nvPr/>
        </p:nvSpPr>
        <p:spPr bwMode="auto">
          <a:xfrm>
            <a:off x="6797675" y="2439988"/>
            <a:ext cx="131763"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3"/>
              <a:gd name="T40" fmla="*/ 0 h 530"/>
              <a:gd name="T41" fmla="*/ 83 w 83"/>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1" name="Freeform 26"/>
          <p:cNvSpPr>
            <a:spLocks/>
          </p:cNvSpPr>
          <p:nvPr/>
        </p:nvSpPr>
        <p:spPr bwMode="auto">
          <a:xfrm>
            <a:off x="5426075" y="2441575"/>
            <a:ext cx="52388"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2" name="Freeform 27"/>
          <p:cNvSpPr>
            <a:spLocks/>
          </p:cNvSpPr>
          <p:nvPr/>
        </p:nvSpPr>
        <p:spPr bwMode="auto">
          <a:xfrm>
            <a:off x="5478463" y="2446338"/>
            <a:ext cx="136525"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3" name="Freeform 28"/>
          <p:cNvSpPr>
            <a:spLocks/>
          </p:cNvSpPr>
          <p:nvPr/>
        </p:nvSpPr>
        <p:spPr bwMode="auto">
          <a:xfrm>
            <a:off x="5614988" y="2441575"/>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4" name="Freeform 29"/>
          <p:cNvSpPr>
            <a:spLocks/>
          </p:cNvSpPr>
          <p:nvPr/>
        </p:nvSpPr>
        <p:spPr bwMode="auto">
          <a:xfrm>
            <a:off x="5665788" y="2446338"/>
            <a:ext cx="134937"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35" name="Group 30"/>
          <p:cNvGrpSpPr>
            <a:grpSpLocks/>
          </p:cNvGrpSpPr>
          <p:nvPr/>
        </p:nvGrpSpPr>
        <p:grpSpPr bwMode="auto">
          <a:xfrm>
            <a:off x="5800725" y="2435225"/>
            <a:ext cx="376238" cy="847725"/>
            <a:chOff x="3600" y="1309"/>
            <a:chExt cx="237" cy="713"/>
          </a:xfrm>
        </p:grpSpPr>
        <p:grpSp>
          <p:nvGrpSpPr>
            <p:cNvPr id="43169" name="Group 31"/>
            <p:cNvGrpSpPr>
              <a:grpSpLocks/>
            </p:cNvGrpSpPr>
            <p:nvPr/>
          </p:nvGrpSpPr>
          <p:grpSpPr bwMode="auto">
            <a:xfrm>
              <a:off x="3600" y="1309"/>
              <a:ext cx="118" cy="713"/>
              <a:chOff x="3600" y="1309"/>
              <a:chExt cx="118" cy="713"/>
            </a:xfrm>
          </p:grpSpPr>
          <p:sp>
            <p:nvSpPr>
              <p:cNvPr id="43173"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74"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170" name="Group 34"/>
            <p:cNvGrpSpPr>
              <a:grpSpLocks/>
            </p:cNvGrpSpPr>
            <p:nvPr/>
          </p:nvGrpSpPr>
          <p:grpSpPr bwMode="auto">
            <a:xfrm>
              <a:off x="3718" y="1309"/>
              <a:ext cx="119" cy="713"/>
              <a:chOff x="3718" y="1309"/>
              <a:chExt cx="119" cy="713"/>
            </a:xfrm>
          </p:grpSpPr>
          <p:sp>
            <p:nvSpPr>
              <p:cNvPr id="43171"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72"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sp>
        <p:nvSpPr>
          <p:cNvPr id="43036" name="Freeform 37"/>
          <p:cNvSpPr>
            <a:spLocks/>
          </p:cNvSpPr>
          <p:nvPr/>
        </p:nvSpPr>
        <p:spPr bwMode="auto">
          <a:xfrm>
            <a:off x="4657725" y="2441575"/>
            <a:ext cx="52388"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7" name="Freeform 38"/>
          <p:cNvSpPr>
            <a:spLocks/>
          </p:cNvSpPr>
          <p:nvPr/>
        </p:nvSpPr>
        <p:spPr bwMode="auto">
          <a:xfrm>
            <a:off x="4710113" y="2446338"/>
            <a:ext cx="13811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8" name="Freeform 39"/>
          <p:cNvSpPr>
            <a:spLocks/>
          </p:cNvSpPr>
          <p:nvPr/>
        </p:nvSpPr>
        <p:spPr bwMode="auto">
          <a:xfrm>
            <a:off x="4846638" y="2441575"/>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39" name="Freeform 40"/>
          <p:cNvSpPr>
            <a:spLocks/>
          </p:cNvSpPr>
          <p:nvPr/>
        </p:nvSpPr>
        <p:spPr bwMode="auto">
          <a:xfrm>
            <a:off x="4897438" y="2446338"/>
            <a:ext cx="136525"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40" name="Group 41"/>
          <p:cNvGrpSpPr>
            <a:grpSpLocks/>
          </p:cNvGrpSpPr>
          <p:nvPr/>
        </p:nvGrpSpPr>
        <p:grpSpPr bwMode="auto">
          <a:xfrm>
            <a:off x="5033963" y="2435225"/>
            <a:ext cx="185737" cy="847725"/>
            <a:chOff x="3117" y="1309"/>
            <a:chExt cx="117" cy="713"/>
          </a:xfrm>
        </p:grpSpPr>
        <p:sp>
          <p:nvSpPr>
            <p:cNvPr id="43167"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68"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41" name="Freeform 44"/>
          <p:cNvSpPr>
            <a:spLocks/>
          </p:cNvSpPr>
          <p:nvPr/>
        </p:nvSpPr>
        <p:spPr bwMode="auto">
          <a:xfrm>
            <a:off x="5219700" y="2435225"/>
            <a:ext cx="5556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2" name="Freeform 45"/>
          <p:cNvSpPr>
            <a:spLocks/>
          </p:cNvSpPr>
          <p:nvPr/>
        </p:nvSpPr>
        <p:spPr bwMode="auto">
          <a:xfrm>
            <a:off x="5275263" y="2439988"/>
            <a:ext cx="14446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
              <a:gd name="T40" fmla="*/ 0 h 530"/>
              <a:gd name="T41" fmla="*/ 91 w 91"/>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3" name="Freeform 46"/>
          <p:cNvSpPr>
            <a:spLocks/>
          </p:cNvSpPr>
          <p:nvPr/>
        </p:nvSpPr>
        <p:spPr bwMode="auto">
          <a:xfrm>
            <a:off x="2357438" y="3578225"/>
            <a:ext cx="60325"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 name="T14" fmla="*/ 0 60000 65536"/>
              <a:gd name="T15" fmla="*/ 0 60000 65536"/>
              <a:gd name="T16" fmla="*/ 0 60000 65536"/>
              <a:gd name="T17" fmla="*/ 0 60000 65536"/>
              <a:gd name="T18" fmla="*/ 0 60000 65536"/>
              <a:gd name="T19" fmla="*/ 0 60000 65536"/>
              <a:gd name="T20" fmla="*/ 0 60000 65536"/>
              <a:gd name="T21" fmla="*/ 0 w 38"/>
              <a:gd name="T22" fmla="*/ 0 h 290"/>
              <a:gd name="T23" fmla="*/ 38 w 3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 h="290">
                <a:moveTo>
                  <a:pt x="0" y="290"/>
                </a:moveTo>
                <a:lnTo>
                  <a:pt x="26" y="40"/>
                </a:lnTo>
                <a:lnTo>
                  <a:pt x="27" y="28"/>
                </a:lnTo>
                <a:lnTo>
                  <a:pt x="28" y="19"/>
                </a:lnTo>
                <a:lnTo>
                  <a:pt x="30" y="11"/>
                </a:lnTo>
                <a:lnTo>
                  <a:pt x="33" y="4"/>
                </a:lnTo>
                <a:lnTo>
                  <a:pt x="38"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4" name="Freeform 47"/>
          <p:cNvSpPr>
            <a:spLocks/>
          </p:cNvSpPr>
          <p:nvPr/>
        </p:nvSpPr>
        <p:spPr bwMode="auto">
          <a:xfrm>
            <a:off x="2419350" y="3582988"/>
            <a:ext cx="138113"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709"/>
              <a:gd name="T41" fmla="*/ 87 w 87"/>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45" name="Group 48"/>
          <p:cNvGrpSpPr>
            <a:grpSpLocks/>
          </p:cNvGrpSpPr>
          <p:nvPr/>
        </p:nvGrpSpPr>
        <p:grpSpPr bwMode="auto">
          <a:xfrm>
            <a:off x="2557463" y="3578225"/>
            <a:ext cx="188912" cy="847725"/>
            <a:chOff x="1557" y="2272"/>
            <a:chExt cx="119" cy="713"/>
          </a:xfrm>
        </p:grpSpPr>
        <p:sp>
          <p:nvSpPr>
            <p:cNvPr id="43165"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66"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46" name="Freeform 51"/>
          <p:cNvSpPr>
            <a:spLocks/>
          </p:cNvSpPr>
          <p:nvPr/>
        </p:nvSpPr>
        <p:spPr bwMode="auto">
          <a:xfrm>
            <a:off x="2743200" y="3571875"/>
            <a:ext cx="55563"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 name="T14" fmla="*/ 0 60000 65536"/>
              <a:gd name="T15" fmla="*/ 0 60000 65536"/>
              <a:gd name="T16" fmla="*/ 0 60000 65536"/>
              <a:gd name="T17" fmla="*/ 0 60000 65536"/>
              <a:gd name="T18" fmla="*/ 0 60000 65536"/>
              <a:gd name="T19" fmla="*/ 0 60000 65536"/>
              <a:gd name="T20" fmla="*/ 0 60000 65536"/>
              <a:gd name="T21" fmla="*/ 0 w 35"/>
              <a:gd name="T22" fmla="*/ 0 h 294"/>
              <a:gd name="T23" fmla="*/ 35 w 35"/>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94">
                <a:moveTo>
                  <a:pt x="0" y="294"/>
                </a:moveTo>
                <a:lnTo>
                  <a:pt x="22" y="40"/>
                </a:lnTo>
                <a:lnTo>
                  <a:pt x="24" y="28"/>
                </a:lnTo>
                <a:lnTo>
                  <a:pt x="25" y="19"/>
                </a:lnTo>
                <a:lnTo>
                  <a:pt x="26" y="11"/>
                </a:lnTo>
                <a:lnTo>
                  <a:pt x="30" y="4"/>
                </a:lnTo>
                <a:lnTo>
                  <a:pt x="35"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7" name="Freeform 52"/>
          <p:cNvSpPr>
            <a:spLocks/>
          </p:cNvSpPr>
          <p:nvPr/>
        </p:nvSpPr>
        <p:spPr bwMode="auto">
          <a:xfrm>
            <a:off x="2800350" y="3576638"/>
            <a:ext cx="134938"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709"/>
              <a:gd name="T41" fmla="*/ 85 w 85"/>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8" name="Freeform 53"/>
          <p:cNvSpPr>
            <a:spLocks/>
          </p:cNvSpPr>
          <p:nvPr/>
        </p:nvSpPr>
        <p:spPr bwMode="auto">
          <a:xfrm>
            <a:off x="2933700" y="3571875"/>
            <a:ext cx="55563"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 name="T14" fmla="*/ 0 60000 65536"/>
              <a:gd name="T15" fmla="*/ 0 60000 65536"/>
              <a:gd name="T16" fmla="*/ 0 60000 65536"/>
              <a:gd name="T17" fmla="*/ 0 60000 65536"/>
              <a:gd name="T18" fmla="*/ 0 60000 65536"/>
              <a:gd name="T19" fmla="*/ 0 60000 65536"/>
              <a:gd name="T20" fmla="*/ 0 60000 65536"/>
              <a:gd name="T21" fmla="*/ 0 w 35"/>
              <a:gd name="T22" fmla="*/ 0 h 279"/>
              <a:gd name="T23" fmla="*/ 35 w 35"/>
              <a:gd name="T24" fmla="*/ 279 h 2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279">
                <a:moveTo>
                  <a:pt x="0" y="279"/>
                </a:moveTo>
                <a:lnTo>
                  <a:pt x="22" y="40"/>
                </a:lnTo>
                <a:lnTo>
                  <a:pt x="23" y="28"/>
                </a:lnTo>
                <a:lnTo>
                  <a:pt x="24" y="19"/>
                </a:lnTo>
                <a:lnTo>
                  <a:pt x="26" y="11"/>
                </a:lnTo>
                <a:lnTo>
                  <a:pt x="30" y="4"/>
                </a:lnTo>
                <a:lnTo>
                  <a:pt x="35"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49" name="Freeform 54"/>
          <p:cNvSpPr>
            <a:spLocks/>
          </p:cNvSpPr>
          <p:nvPr/>
        </p:nvSpPr>
        <p:spPr bwMode="auto">
          <a:xfrm>
            <a:off x="2990850" y="3576638"/>
            <a:ext cx="1524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6"/>
              <a:gd name="T40" fmla="*/ 0 h 530"/>
              <a:gd name="T41" fmla="*/ 96 w 9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0" name="Freeform 55"/>
          <p:cNvSpPr>
            <a:spLocks/>
          </p:cNvSpPr>
          <p:nvPr/>
        </p:nvSpPr>
        <p:spPr bwMode="auto">
          <a:xfrm>
            <a:off x="6175375" y="3581400"/>
            <a:ext cx="52388"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1" name="Freeform 56"/>
          <p:cNvSpPr>
            <a:spLocks/>
          </p:cNvSpPr>
          <p:nvPr/>
        </p:nvSpPr>
        <p:spPr bwMode="auto">
          <a:xfrm>
            <a:off x="6227763" y="3586163"/>
            <a:ext cx="134937"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2" name="Freeform 57"/>
          <p:cNvSpPr>
            <a:spLocks/>
          </p:cNvSpPr>
          <p:nvPr/>
        </p:nvSpPr>
        <p:spPr bwMode="auto">
          <a:xfrm>
            <a:off x="6364288" y="3581400"/>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3" name="Freeform 58"/>
          <p:cNvSpPr>
            <a:spLocks/>
          </p:cNvSpPr>
          <p:nvPr/>
        </p:nvSpPr>
        <p:spPr bwMode="auto">
          <a:xfrm>
            <a:off x="6415088" y="3586163"/>
            <a:ext cx="13811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4" name="Freeform 59"/>
          <p:cNvSpPr>
            <a:spLocks/>
          </p:cNvSpPr>
          <p:nvPr/>
        </p:nvSpPr>
        <p:spPr bwMode="auto">
          <a:xfrm>
            <a:off x="6550025" y="3575050"/>
            <a:ext cx="53975"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5" name="Freeform 60"/>
          <p:cNvSpPr>
            <a:spLocks/>
          </p:cNvSpPr>
          <p:nvPr/>
        </p:nvSpPr>
        <p:spPr bwMode="auto">
          <a:xfrm>
            <a:off x="6604000" y="3579813"/>
            <a:ext cx="134938"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56" name="Group 61"/>
          <p:cNvGrpSpPr>
            <a:grpSpLocks/>
          </p:cNvGrpSpPr>
          <p:nvPr/>
        </p:nvGrpSpPr>
        <p:grpSpPr bwMode="auto">
          <a:xfrm>
            <a:off x="6737350" y="3575050"/>
            <a:ext cx="188913" cy="847725"/>
            <a:chOff x="4190" y="2269"/>
            <a:chExt cx="119" cy="713"/>
          </a:xfrm>
        </p:grpSpPr>
        <p:sp>
          <p:nvSpPr>
            <p:cNvPr id="43163"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64"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57" name="Freeform 64"/>
          <p:cNvSpPr>
            <a:spLocks/>
          </p:cNvSpPr>
          <p:nvPr/>
        </p:nvSpPr>
        <p:spPr bwMode="auto">
          <a:xfrm>
            <a:off x="5421313" y="3581400"/>
            <a:ext cx="52387"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8" name="Freeform 65"/>
          <p:cNvSpPr>
            <a:spLocks/>
          </p:cNvSpPr>
          <p:nvPr/>
        </p:nvSpPr>
        <p:spPr bwMode="auto">
          <a:xfrm>
            <a:off x="5473700" y="3586163"/>
            <a:ext cx="141288"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530"/>
              <a:gd name="T41" fmla="*/ 89 w 89"/>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59" name="Freeform 66"/>
          <p:cNvSpPr>
            <a:spLocks/>
          </p:cNvSpPr>
          <p:nvPr/>
        </p:nvSpPr>
        <p:spPr bwMode="auto">
          <a:xfrm>
            <a:off x="5610225" y="3581400"/>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0" name="Freeform 67"/>
          <p:cNvSpPr>
            <a:spLocks/>
          </p:cNvSpPr>
          <p:nvPr/>
        </p:nvSpPr>
        <p:spPr bwMode="auto">
          <a:xfrm>
            <a:off x="5661025" y="3586163"/>
            <a:ext cx="134938"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5"/>
              <a:gd name="T40" fmla="*/ 0 h 530"/>
              <a:gd name="T41" fmla="*/ 85 w 8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1" name="Freeform 68"/>
          <p:cNvSpPr>
            <a:spLocks/>
          </p:cNvSpPr>
          <p:nvPr/>
        </p:nvSpPr>
        <p:spPr bwMode="auto">
          <a:xfrm>
            <a:off x="5795963" y="3575050"/>
            <a:ext cx="53975"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2" name="Freeform 69"/>
          <p:cNvSpPr>
            <a:spLocks/>
          </p:cNvSpPr>
          <p:nvPr/>
        </p:nvSpPr>
        <p:spPr bwMode="auto">
          <a:xfrm>
            <a:off x="5849938" y="3579813"/>
            <a:ext cx="136525"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63" name="Group 70"/>
          <p:cNvGrpSpPr>
            <a:grpSpLocks/>
          </p:cNvGrpSpPr>
          <p:nvPr/>
        </p:nvGrpSpPr>
        <p:grpSpPr bwMode="auto">
          <a:xfrm>
            <a:off x="5983288" y="3575050"/>
            <a:ext cx="188912" cy="847725"/>
            <a:chOff x="3715" y="2269"/>
            <a:chExt cx="119" cy="713"/>
          </a:xfrm>
        </p:grpSpPr>
        <p:sp>
          <p:nvSpPr>
            <p:cNvPr id="43161"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62"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4"/>
                <a:gd name="T40" fmla="*/ 0 h 709"/>
                <a:gd name="T41" fmla="*/ 84 w 84"/>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64" name="Freeform 73"/>
          <p:cNvSpPr>
            <a:spLocks/>
          </p:cNvSpPr>
          <p:nvPr/>
        </p:nvSpPr>
        <p:spPr bwMode="auto">
          <a:xfrm>
            <a:off x="4652963" y="3581400"/>
            <a:ext cx="52387"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5" name="Freeform 74"/>
          <p:cNvSpPr>
            <a:spLocks/>
          </p:cNvSpPr>
          <p:nvPr/>
        </p:nvSpPr>
        <p:spPr bwMode="auto">
          <a:xfrm>
            <a:off x="4705350" y="3586163"/>
            <a:ext cx="138113"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6" name="Freeform 75"/>
          <p:cNvSpPr>
            <a:spLocks/>
          </p:cNvSpPr>
          <p:nvPr/>
        </p:nvSpPr>
        <p:spPr bwMode="auto">
          <a:xfrm>
            <a:off x="4841875" y="3581400"/>
            <a:ext cx="50800"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7" name="Freeform 76"/>
          <p:cNvSpPr>
            <a:spLocks/>
          </p:cNvSpPr>
          <p:nvPr/>
        </p:nvSpPr>
        <p:spPr bwMode="auto">
          <a:xfrm>
            <a:off x="4892675" y="3586163"/>
            <a:ext cx="136525"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530"/>
              <a:gd name="T41" fmla="*/ 86 w 86"/>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8" name="Freeform 77"/>
          <p:cNvSpPr>
            <a:spLocks/>
          </p:cNvSpPr>
          <p:nvPr/>
        </p:nvSpPr>
        <p:spPr bwMode="auto">
          <a:xfrm>
            <a:off x="5029200" y="3575050"/>
            <a:ext cx="52388"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 name="T14" fmla="*/ 0 60000 65536"/>
              <a:gd name="T15" fmla="*/ 0 60000 65536"/>
              <a:gd name="T16" fmla="*/ 0 60000 65536"/>
              <a:gd name="T17" fmla="*/ 0 60000 65536"/>
              <a:gd name="T18" fmla="*/ 0 60000 65536"/>
              <a:gd name="T19" fmla="*/ 0 60000 65536"/>
              <a:gd name="T20" fmla="*/ 0 60000 65536"/>
              <a:gd name="T21" fmla="*/ 0 w 33"/>
              <a:gd name="T22" fmla="*/ 0 h 363"/>
              <a:gd name="T23" fmla="*/ 33 w 3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69" name="Freeform 78"/>
          <p:cNvSpPr>
            <a:spLocks/>
          </p:cNvSpPr>
          <p:nvPr/>
        </p:nvSpPr>
        <p:spPr bwMode="auto">
          <a:xfrm>
            <a:off x="5081588" y="3579813"/>
            <a:ext cx="13811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7"/>
              <a:gd name="T40" fmla="*/ 0 h 530"/>
              <a:gd name="T41" fmla="*/ 87 w 8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0" name="Freeform 79"/>
          <p:cNvSpPr>
            <a:spLocks/>
          </p:cNvSpPr>
          <p:nvPr/>
        </p:nvSpPr>
        <p:spPr bwMode="auto">
          <a:xfrm>
            <a:off x="5214938" y="3575050"/>
            <a:ext cx="5556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 name="T14" fmla="*/ 0 60000 65536"/>
              <a:gd name="T15" fmla="*/ 0 60000 65536"/>
              <a:gd name="T16" fmla="*/ 0 60000 65536"/>
              <a:gd name="T17" fmla="*/ 0 60000 65536"/>
              <a:gd name="T18" fmla="*/ 0 60000 65536"/>
              <a:gd name="T19" fmla="*/ 0 60000 65536"/>
              <a:gd name="T20" fmla="*/ 0 60000 65536"/>
              <a:gd name="T21" fmla="*/ 0 w 35"/>
              <a:gd name="T22" fmla="*/ 0 h 363"/>
              <a:gd name="T23" fmla="*/ 35 w 3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1" name="Freeform 80"/>
          <p:cNvSpPr>
            <a:spLocks/>
          </p:cNvSpPr>
          <p:nvPr/>
        </p:nvSpPr>
        <p:spPr bwMode="auto">
          <a:xfrm>
            <a:off x="5270500" y="3579813"/>
            <a:ext cx="149225"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530"/>
              <a:gd name="T41" fmla="*/ 94 w 9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72" name="Group 81"/>
          <p:cNvGrpSpPr>
            <a:grpSpLocks/>
          </p:cNvGrpSpPr>
          <p:nvPr/>
        </p:nvGrpSpPr>
        <p:grpSpPr bwMode="auto">
          <a:xfrm>
            <a:off x="1603375" y="3592513"/>
            <a:ext cx="755650" cy="844550"/>
            <a:chOff x="956" y="2283"/>
            <a:chExt cx="476" cy="711"/>
          </a:xfrm>
        </p:grpSpPr>
        <p:sp>
          <p:nvSpPr>
            <p:cNvPr id="43157"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58"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11"/>
                <a:gd name="T41" fmla="*/ 171 w 171"/>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59"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60"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073" name="Group 86"/>
          <p:cNvGrpSpPr>
            <a:grpSpLocks/>
          </p:cNvGrpSpPr>
          <p:nvPr/>
        </p:nvGrpSpPr>
        <p:grpSpPr bwMode="auto">
          <a:xfrm>
            <a:off x="3148013" y="3578225"/>
            <a:ext cx="755650" cy="847725"/>
            <a:chOff x="1929" y="2272"/>
            <a:chExt cx="476" cy="713"/>
          </a:xfrm>
        </p:grpSpPr>
        <p:grpSp>
          <p:nvGrpSpPr>
            <p:cNvPr id="43151" name="Group 87"/>
            <p:cNvGrpSpPr>
              <a:grpSpLocks/>
            </p:cNvGrpSpPr>
            <p:nvPr/>
          </p:nvGrpSpPr>
          <p:grpSpPr bwMode="auto">
            <a:xfrm>
              <a:off x="1929" y="2272"/>
              <a:ext cx="238" cy="713"/>
              <a:chOff x="1929" y="2272"/>
              <a:chExt cx="238" cy="713"/>
            </a:xfrm>
          </p:grpSpPr>
          <p:sp>
            <p:nvSpPr>
              <p:cNvPr id="43155"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56"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152" name="Group 90"/>
            <p:cNvGrpSpPr>
              <a:grpSpLocks/>
            </p:cNvGrpSpPr>
            <p:nvPr/>
          </p:nvGrpSpPr>
          <p:grpSpPr bwMode="auto">
            <a:xfrm>
              <a:off x="2169" y="2272"/>
              <a:ext cx="236" cy="713"/>
              <a:chOff x="2169" y="2272"/>
              <a:chExt cx="236" cy="713"/>
            </a:xfrm>
          </p:grpSpPr>
          <p:sp>
            <p:nvSpPr>
              <p:cNvPr id="43153"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54"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sp>
        <p:nvSpPr>
          <p:cNvPr id="43074" name="Freeform 93"/>
          <p:cNvSpPr>
            <a:spLocks/>
          </p:cNvSpPr>
          <p:nvPr/>
        </p:nvSpPr>
        <p:spPr bwMode="auto">
          <a:xfrm>
            <a:off x="3900488" y="3571875"/>
            <a:ext cx="107950"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 name="T14" fmla="*/ 0 60000 65536"/>
              <a:gd name="T15" fmla="*/ 0 60000 65536"/>
              <a:gd name="T16" fmla="*/ 0 60000 65536"/>
              <a:gd name="T17" fmla="*/ 0 60000 65536"/>
              <a:gd name="T18" fmla="*/ 0 60000 65536"/>
              <a:gd name="T19" fmla="*/ 0 60000 65536"/>
              <a:gd name="T20" fmla="*/ 0 60000 65536"/>
              <a:gd name="T21" fmla="*/ 0 w 68"/>
              <a:gd name="T22" fmla="*/ 0 h 294"/>
              <a:gd name="T23" fmla="*/ 68 w 68"/>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294">
                <a:moveTo>
                  <a:pt x="0" y="294"/>
                </a:moveTo>
                <a:lnTo>
                  <a:pt x="43" y="40"/>
                </a:lnTo>
                <a:lnTo>
                  <a:pt x="45" y="28"/>
                </a:lnTo>
                <a:lnTo>
                  <a:pt x="47" y="19"/>
                </a:lnTo>
                <a:lnTo>
                  <a:pt x="51" y="11"/>
                </a:lnTo>
                <a:lnTo>
                  <a:pt x="58" y="4"/>
                </a:lnTo>
                <a:lnTo>
                  <a:pt x="68"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5" name="Freeform 94"/>
          <p:cNvSpPr>
            <a:spLocks/>
          </p:cNvSpPr>
          <p:nvPr/>
        </p:nvSpPr>
        <p:spPr bwMode="auto">
          <a:xfrm>
            <a:off x="4011613" y="3576638"/>
            <a:ext cx="266700"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6" name="Freeform 95"/>
          <p:cNvSpPr>
            <a:spLocks/>
          </p:cNvSpPr>
          <p:nvPr/>
        </p:nvSpPr>
        <p:spPr bwMode="auto">
          <a:xfrm>
            <a:off x="4276725" y="3571875"/>
            <a:ext cx="112713"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 name="T14" fmla="*/ 0 60000 65536"/>
              <a:gd name="T15" fmla="*/ 0 60000 65536"/>
              <a:gd name="T16" fmla="*/ 0 60000 65536"/>
              <a:gd name="T17" fmla="*/ 0 60000 65536"/>
              <a:gd name="T18" fmla="*/ 0 60000 65536"/>
              <a:gd name="T19" fmla="*/ 0 60000 65536"/>
              <a:gd name="T20" fmla="*/ 0 60000 65536"/>
              <a:gd name="T21" fmla="*/ 0 w 71"/>
              <a:gd name="T22" fmla="*/ 0 h 291"/>
              <a:gd name="T23" fmla="*/ 71 w 71"/>
              <a:gd name="T24" fmla="*/ 291 h 2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291">
                <a:moveTo>
                  <a:pt x="0" y="291"/>
                </a:moveTo>
                <a:lnTo>
                  <a:pt x="45" y="40"/>
                </a:lnTo>
                <a:lnTo>
                  <a:pt x="48" y="28"/>
                </a:lnTo>
                <a:lnTo>
                  <a:pt x="50" y="19"/>
                </a:lnTo>
                <a:lnTo>
                  <a:pt x="53" y="11"/>
                </a:lnTo>
                <a:lnTo>
                  <a:pt x="61" y="4"/>
                </a:lnTo>
                <a:lnTo>
                  <a:pt x="7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7" name="Freeform 96"/>
          <p:cNvSpPr>
            <a:spLocks/>
          </p:cNvSpPr>
          <p:nvPr/>
        </p:nvSpPr>
        <p:spPr bwMode="auto">
          <a:xfrm>
            <a:off x="4392613" y="3576638"/>
            <a:ext cx="260350"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4"/>
              <a:gd name="T40" fmla="*/ 0 h 530"/>
              <a:gd name="T41" fmla="*/ 164 w 16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8" name="Freeform 97"/>
          <p:cNvSpPr>
            <a:spLocks/>
          </p:cNvSpPr>
          <p:nvPr/>
        </p:nvSpPr>
        <p:spPr bwMode="auto">
          <a:xfrm>
            <a:off x="6929438" y="3581400"/>
            <a:ext cx="1031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79" name="Freeform 98"/>
          <p:cNvSpPr>
            <a:spLocks/>
          </p:cNvSpPr>
          <p:nvPr/>
        </p:nvSpPr>
        <p:spPr bwMode="auto">
          <a:xfrm>
            <a:off x="7034213" y="3586163"/>
            <a:ext cx="276225"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4"/>
              <a:gd name="T40" fmla="*/ 0 h 530"/>
              <a:gd name="T41" fmla="*/ 174 w 174"/>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80" name="Freeform 99"/>
          <p:cNvSpPr>
            <a:spLocks/>
          </p:cNvSpPr>
          <p:nvPr/>
        </p:nvSpPr>
        <p:spPr bwMode="auto">
          <a:xfrm>
            <a:off x="7310438" y="3581400"/>
            <a:ext cx="101600"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81" name="Freeform 100"/>
          <p:cNvSpPr>
            <a:spLocks/>
          </p:cNvSpPr>
          <p:nvPr/>
        </p:nvSpPr>
        <p:spPr bwMode="auto">
          <a:xfrm>
            <a:off x="7413625" y="3586163"/>
            <a:ext cx="27781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5"/>
              <a:gd name="T40" fmla="*/ 0 h 530"/>
              <a:gd name="T41" fmla="*/ 175 w 175"/>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82" name="Freeform 101"/>
          <p:cNvSpPr>
            <a:spLocks/>
          </p:cNvSpPr>
          <p:nvPr/>
        </p:nvSpPr>
        <p:spPr bwMode="auto">
          <a:xfrm>
            <a:off x="7685088" y="3575050"/>
            <a:ext cx="106362"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83" name="Freeform 102"/>
          <p:cNvSpPr>
            <a:spLocks/>
          </p:cNvSpPr>
          <p:nvPr/>
        </p:nvSpPr>
        <p:spPr bwMode="auto">
          <a:xfrm>
            <a:off x="7793038" y="3579813"/>
            <a:ext cx="26987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84" name="Group 103"/>
          <p:cNvGrpSpPr>
            <a:grpSpLocks/>
          </p:cNvGrpSpPr>
          <p:nvPr/>
        </p:nvGrpSpPr>
        <p:grpSpPr bwMode="auto">
          <a:xfrm>
            <a:off x="8062913" y="3575050"/>
            <a:ext cx="377825" cy="847725"/>
            <a:chOff x="5025" y="2269"/>
            <a:chExt cx="238" cy="713"/>
          </a:xfrm>
        </p:grpSpPr>
        <p:sp>
          <p:nvSpPr>
            <p:cNvPr id="43149"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50"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085" name="Group 106"/>
          <p:cNvGrpSpPr>
            <a:grpSpLocks/>
          </p:cNvGrpSpPr>
          <p:nvPr/>
        </p:nvGrpSpPr>
        <p:grpSpPr bwMode="auto">
          <a:xfrm>
            <a:off x="1584325" y="4740275"/>
            <a:ext cx="376238" cy="847725"/>
            <a:chOff x="944" y="3250"/>
            <a:chExt cx="237" cy="713"/>
          </a:xfrm>
        </p:grpSpPr>
        <p:sp>
          <p:nvSpPr>
            <p:cNvPr id="43147"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48"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86" name="Freeform 109"/>
          <p:cNvSpPr>
            <a:spLocks/>
          </p:cNvSpPr>
          <p:nvPr/>
        </p:nvSpPr>
        <p:spPr bwMode="auto">
          <a:xfrm>
            <a:off x="1962150" y="4740275"/>
            <a:ext cx="104775"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87" name="Freeform 110"/>
          <p:cNvSpPr>
            <a:spLocks/>
          </p:cNvSpPr>
          <p:nvPr/>
        </p:nvSpPr>
        <p:spPr bwMode="auto">
          <a:xfrm>
            <a:off x="2068513" y="4743450"/>
            <a:ext cx="293687"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5"/>
              <a:gd name="T40" fmla="*/ 0 h 531"/>
              <a:gd name="T41" fmla="*/ 185 w 185"/>
              <a:gd name="T42" fmla="*/ 531 h 53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88" name="Group 111"/>
          <p:cNvGrpSpPr>
            <a:grpSpLocks/>
          </p:cNvGrpSpPr>
          <p:nvPr/>
        </p:nvGrpSpPr>
        <p:grpSpPr bwMode="auto">
          <a:xfrm>
            <a:off x="2365375" y="4740275"/>
            <a:ext cx="376238" cy="847725"/>
            <a:chOff x="1436" y="3250"/>
            <a:chExt cx="237" cy="713"/>
          </a:xfrm>
        </p:grpSpPr>
        <p:sp>
          <p:nvSpPr>
            <p:cNvPr id="43145"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0"/>
                  </a:moveTo>
                  <a:lnTo>
                    <a:pt x="40" y="308"/>
                  </a:lnTo>
                  <a:lnTo>
                    <a:pt x="42" y="324"/>
                  </a:lnTo>
                  <a:lnTo>
                    <a:pt x="44" y="337"/>
                  </a:lnTo>
                  <a:lnTo>
                    <a:pt x="47" y="347"/>
                  </a:lnTo>
                  <a:lnTo>
                    <a:pt x="55" y="356"/>
                  </a:lnTo>
                  <a:lnTo>
                    <a:pt x="64"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46"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089" name="Freeform 114"/>
          <p:cNvSpPr>
            <a:spLocks/>
          </p:cNvSpPr>
          <p:nvPr/>
        </p:nvSpPr>
        <p:spPr bwMode="auto">
          <a:xfrm>
            <a:off x="2743200" y="5156200"/>
            <a:ext cx="104775"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0" name="Freeform 115"/>
          <p:cNvSpPr>
            <a:spLocks/>
          </p:cNvSpPr>
          <p:nvPr/>
        </p:nvSpPr>
        <p:spPr bwMode="auto">
          <a:xfrm>
            <a:off x="2849563" y="4740275"/>
            <a:ext cx="288925"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2"/>
              <a:gd name="T40" fmla="*/ 0 h 530"/>
              <a:gd name="T41" fmla="*/ 182 w 182"/>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1" name="Freeform 116"/>
          <p:cNvSpPr>
            <a:spLocks/>
          </p:cNvSpPr>
          <p:nvPr/>
        </p:nvSpPr>
        <p:spPr bwMode="auto">
          <a:xfrm>
            <a:off x="3148013" y="4743450"/>
            <a:ext cx="11112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 name="T14" fmla="*/ 0 60000 65536"/>
              <a:gd name="T15" fmla="*/ 0 60000 65536"/>
              <a:gd name="T16" fmla="*/ 0 60000 65536"/>
              <a:gd name="T17" fmla="*/ 0 60000 65536"/>
              <a:gd name="T18" fmla="*/ 0 60000 65536"/>
              <a:gd name="T19" fmla="*/ 0 60000 65536"/>
              <a:gd name="T20" fmla="*/ 0 60000 65536"/>
              <a:gd name="T21" fmla="*/ 0 w 70"/>
              <a:gd name="T22" fmla="*/ 0 h 288"/>
              <a:gd name="T23" fmla="*/ 70 w 70"/>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288">
                <a:moveTo>
                  <a:pt x="0" y="288"/>
                </a:moveTo>
                <a:lnTo>
                  <a:pt x="46" y="40"/>
                </a:lnTo>
                <a:lnTo>
                  <a:pt x="48" y="28"/>
                </a:lnTo>
                <a:lnTo>
                  <a:pt x="50" y="19"/>
                </a:lnTo>
                <a:lnTo>
                  <a:pt x="53" y="11"/>
                </a:lnTo>
                <a:lnTo>
                  <a:pt x="61" y="4"/>
                </a:lnTo>
                <a:lnTo>
                  <a:pt x="70"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2" name="Freeform 117"/>
          <p:cNvSpPr>
            <a:spLocks/>
          </p:cNvSpPr>
          <p:nvPr/>
        </p:nvSpPr>
        <p:spPr bwMode="auto">
          <a:xfrm>
            <a:off x="3262313" y="4745038"/>
            <a:ext cx="273050"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3" name="Freeform 118"/>
          <p:cNvSpPr>
            <a:spLocks/>
          </p:cNvSpPr>
          <p:nvPr/>
        </p:nvSpPr>
        <p:spPr bwMode="auto">
          <a:xfrm>
            <a:off x="3538538" y="4754563"/>
            <a:ext cx="101600"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4" name="Freeform 119"/>
          <p:cNvSpPr>
            <a:spLocks/>
          </p:cNvSpPr>
          <p:nvPr/>
        </p:nvSpPr>
        <p:spPr bwMode="auto">
          <a:xfrm>
            <a:off x="3644900" y="4751388"/>
            <a:ext cx="279400"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6"/>
              <a:gd name="T40" fmla="*/ 0 h 708"/>
              <a:gd name="T41" fmla="*/ 176 w 176"/>
              <a:gd name="T42" fmla="*/ 708 h 70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5" name="Freeform 120"/>
          <p:cNvSpPr>
            <a:spLocks/>
          </p:cNvSpPr>
          <p:nvPr/>
        </p:nvSpPr>
        <p:spPr bwMode="auto">
          <a:xfrm>
            <a:off x="3925888" y="4760913"/>
            <a:ext cx="106362"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 name="T14" fmla="*/ 0 60000 65536"/>
              <a:gd name="T15" fmla="*/ 0 60000 65536"/>
              <a:gd name="T16" fmla="*/ 0 60000 65536"/>
              <a:gd name="T17" fmla="*/ 0 60000 65536"/>
              <a:gd name="T18" fmla="*/ 0 60000 65536"/>
              <a:gd name="T19" fmla="*/ 0 60000 65536"/>
              <a:gd name="T20" fmla="*/ 0 60000 65536"/>
              <a:gd name="T21" fmla="*/ 0 w 67"/>
              <a:gd name="T22" fmla="*/ 0 h 363"/>
              <a:gd name="T23" fmla="*/ 67 w 67"/>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6" name="Freeform 121"/>
          <p:cNvSpPr>
            <a:spLocks/>
          </p:cNvSpPr>
          <p:nvPr/>
        </p:nvSpPr>
        <p:spPr bwMode="auto">
          <a:xfrm>
            <a:off x="4038600" y="4759325"/>
            <a:ext cx="266700"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7" name="Freeform 122"/>
          <p:cNvSpPr>
            <a:spLocks/>
          </p:cNvSpPr>
          <p:nvPr/>
        </p:nvSpPr>
        <p:spPr bwMode="auto">
          <a:xfrm>
            <a:off x="4306888" y="4760913"/>
            <a:ext cx="109537"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098" name="Freeform 123"/>
          <p:cNvSpPr>
            <a:spLocks/>
          </p:cNvSpPr>
          <p:nvPr/>
        </p:nvSpPr>
        <p:spPr bwMode="auto">
          <a:xfrm>
            <a:off x="4421188" y="4756150"/>
            <a:ext cx="266700"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099" name="Group 124"/>
          <p:cNvGrpSpPr>
            <a:grpSpLocks/>
          </p:cNvGrpSpPr>
          <p:nvPr/>
        </p:nvGrpSpPr>
        <p:grpSpPr bwMode="auto">
          <a:xfrm>
            <a:off x="4686300" y="4759325"/>
            <a:ext cx="373063" cy="846138"/>
            <a:chOff x="2898" y="3265"/>
            <a:chExt cx="235" cy="713"/>
          </a:xfrm>
        </p:grpSpPr>
        <p:sp>
          <p:nvSpPr>
            <p:cNvPr id="43143"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44"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709"/>
                <a:gd name="T41" fmla="*/ 170 w 170"/>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100" name="Freeform 127"/>
          <p:cNvSpPr>
            <a:spLocks/>
          </p:cNvSpPr>
          <p:nvPr/>
        </p:nvSpPr>
        <p:spPr bwMode="auto">
          <a:xfrm>
            <a:off x="5057775" y="5159375"/>
            <a:ext cx="100013"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 name="T14" fmla="*/ 0 60000 65536"/>
              <a:gd name="T15" fmla="*/ 0 60000 65536"/>
              <a:gd name="T16" fmla="*/ 0 60000 65536"/>
              <a:gd name="T17" fmla="*/ 0 60000 65536"/>
              <a:gd name="T18" fmla="*/ 0 60000 65536"/>
              <a:gd name="T19" fmla="*/ 0 60000 65536"/>
              <a:gd name="T20" fmla="*/ 0 60000 65536"/>
              <a:gd name="T21" fmla="*/ 0 w 63"/>
              <a:gd name="T22" fmla="*/ 0 h 363"/>
              <a:gd name="T23" fmla="*/ 63 w 63"/>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363">
                <a:moveTo>
                  <a:pt x="0" y="0"/>
                </a:moveTo>
                <a:lnTo>
                  <a:pt x="38" y="308"/>
                </a:lnTo>
                <a:lnTo>
                  <a:pt x="41" y="324"/>
                </a:lnTo>
                <a:lnTo>
                  <a:pt x="42" y="337"/>
                </a:lnTo>
                <a:lnTo>
                  <a:pt x="46" y="347"/>
                </a:lnTo>
                <a:lnTo>
                  <a:pt x="53" y="356"/>
                </a:lnTo>
                <a:lnTo>
                  <a:pt x="62"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01" name="Freeform 128"/>
          <p:cNvSpPr>
            <a:spLocks/>
          </p:cNvSpPr>
          <p:nvPr/>
        </p:nvSpPr>
        <p:spPr bwMode="auto">
          <a:xfrm>
            <a:off x="5159375" y="4759325"/>
            <a:ext cx="268288"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102" name="Group 129"/>
          <p:cNvGrpSpPr>
            <a:grpSpLocks/>
          </p:cNvGrpSpPr>
          <p:nvPr/>
        </p:nvGrpSpPr>
        <p:grpSpPr bwMode="auto">
          <a:xfrm>
            <a:off x="5427663" y="4748213"/>
            <a:ext cx="746125" cy="846137"/>
            <a:chOff x="3365" y="3256"/>
            <a:chExt cx="470" cy="713"/>
          </a:xfrm>
        </p:grpSpPr>
        <p:grpSp>
          <p:nvGrpSpPr>
            <p:cNvPr id="43137" name="Group 130"/>
            <p:cNvGrpSpPr>
              <a:grpSpLocks/>
            </p:cNvGrpSpPr>
            <p:nvPr/>
          </p:nvGrpSpPr>
          <p:grpSpPr bwMode="auto">
            <a:xfrm>
              <a:off x="3365" y="3256"/>
              <a:ext cx="233" cy="713"/>
              <a:chOff x="3365" y="3256"/>
              <a:chExt cx="233" cy="713"/>
            </a:xfrm>
          </p:grpSpPr>
          <p:sp>
            <p:nvSpPr>
              <p:cNvPr id="43141"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 name="T14" fmla="*/ 0 60000 65536"/>
                  <a:gd name="T15" fmla="*/ 0 60000 65536"/>
                  <a:gd name="T16" fmla="*/ 0 60000 65536"/>
                  <a:gd name="T17" fmla="*/ 0 60000 65536"/>
                  <a:gd name="T18" fmla="*/ 0 60000 65536"/>
                  <a:gd name="T19" fmla="*/ 0 60000 65536"/>
                  <a:gd name="T20" fmla="*/ 0 60000 65536"/>
                  <a:gd name="T21" fmla="*/ 0 w 66"/>
                  <a:gd name="T22" fmla="*/ 0 h 363"/>
                  <a:gd name="T23" fmla="*/ 66 w 66"/>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42"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138" name="Group 133"/>
            <p:cNvGrpSpPr>
              <a:grpSpLocks/>
            </p:cNvGrpSpPr>
            <p:nvPr/>
          </p:nvGrpSpPr>
          <p:grpSpPr bwMode="auto">
            <a:xfrm>
              <a:off x="3600" y="3256"/>
              <a:ext cx="235" cy="713"/>
              <a:chOff x="3600" y="3256"/>
              <a:chExt cx="235" cy="713"/>
            </a:xfrm>
          </p:grpSpPr>
          <p:sp>
            <p:nvSpPr>
              <p:cNvPr id="43139"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 name="T14" fmla="*/ 0 60000 65536"/>
                  <a:gd name="T15" fmla="*/ 0 60000 65536"/>
                  <a:gd name="T16" fmla="*/ 0 60000 65536"/>
                  <a:gd name="T17" fmla="*/ 0 60000 65536"/>
                  <a:gd name="T18" fmla="*/ 0 60000 65536"/>
                  <a:gd name="T19" fmla="*/ 0 60000 65536"/>
                  <a:gd name="T20" fmla="*/ 0 60000 65536"/>
                  <a:gd name="T21" fmla="*/ 0 w 68"/>
                  <a:gd name="T22" fmla="*/ 0 h 363"/>
                  <a:gd name="T23" fmla="*/ 68 w 68"/>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 h="363">
                    <a:moveTo>
                      <a:pt x="0" y="0"/>
                    </a:moveTo>
                    <a:lnTo>
                      <a:pt x="41" y="308"/>
                    </a:lnTo>
                    <a:lnTo>
                      <a:pt x="44" y="324"/>
                    </a:lnTo>
                    <a:lnTo>
                      <a:pt x="46" y="337"/>
                    </a:lnTo>
                    <a:lnTo>
                      <a:pt x="49" y="347"/>
                    </a:lnTo>
                    <a:lnTo>
                      <a:pt x="57" y="356"/>
                    </a:lnTo>
                    <a:lnTo>
                      <a:pt x="67"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40"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6"/>
                  <a:gd name="T40" fmla="*/ 0 h 709"/>
                  <a:gd name="T41" fmla="*/ 166 w 16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grpSp>
        <p:nvGrpSpPr>
          <p:cNvPr id="43103" name="Group 136"/>
          <p:cNvGrpSpPr>
            <a:grpSpLocks/>
          </p:cNvGrpSpPr>
          <p:nvPr/>
        </p:nvGrpSpPr>
        <p:grpSpPr bwMode="auto">
          <a:xfrm>
            <a:off x="6170613" y="4737100"/>
            <a:ext cx="371475" cy="847725"/>
            <a:chOff x="3833" y="3247"/>
            <a:chExt cx="234" cy="713"/>
          </a:xfrm>
        </p:grpSpPr>
        <p:sp>
          <p:nvSpPr>
            <p:cNvPr id="43135"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36"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9"/>
                <a:gd name="T40" fmla="*/ 0 h 709"/>
                <a:gd name="T41" fmla="*/ 169 w 169"/>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104" name="Freeform 139"/>
          <p:cNvSpPr>
            <a:spLocks/>
          </p:cNvSpPr>
          <p:nvPr/>
        </p:nvSpPr>
        <p:spPr bwMode="auto">
          <a:xfrm>
            <a:off x="6543675" y="5153025"/>
            <a:ext cx="101600"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 name="T12" fmla="*/ 0 60000 65536"/>
              <a:gd name="T13" fmla="*/ 0 60000 65536"/>
              <a:gd name="T14" fmla="*/ 0 60000 65536"/>
              <a:gd name="T15" fmla="*/ 0 60000 65536"/>
              <a:gd name="T16" fmla="*/ 0 60000 65536"/>
              <a:gd name="T17" fmla="*/ 0 60000 65536"/>
              <a:gd name="T18" fmla="*/ 0 w 64"/>
              <a:gd name="T19" fmla="*/ 0 h 271"/>
              <a:gd name="T20" fmla="*/ 64 w 64"/>
              <a:gd name="T21" fmla="*/ 271 h 271"/>
            </a:gdLst>
            <a:ahLst/>
            <a:cxnLst>
              <a:cxn ang="T12">
                <a:pos x="T0" y="T1"/>
              </a:cxn>
              <a:cxn ang="T13">
                <a:pos x="T2" y="T3"/>
              </a:cxn>
              <a:cxn ang="T14">
                <a:pos x="T4" y="T5"/>
              </a:cxn>
              <a:cxn ang="T15">
                <a:pos x="T6" y="T7"/>
              </a:cxn>
              <a:cxn ang="T16">
                <a:pos x="T8" y="T9"/>
              </a:cxn>
              <a:cxn ang="T17">
                <a:pos x="T10" y="T11"/>
              </a:cxn>
            </a:cxnLst>
            <a:rect l="T18" t="T19" r="T20" b="T21"/>
            <a:pathLst>
              <a:path w="64" h="271">
                <a:moveTo>
                  <a:pt x="0" y="0"/>
                </a:moveTo>
                <a:lnTo>
                  <a:pt x="40" y="231"/>
                </a:lnTo>
                <a:lnTo>
                  <a:pt x="42" y="243"/>
                </a:lnTo>
                <a:lnTo>
                  <a:pt x="44" y="253"/>
                </a:lnTo>
                <a:lnTo>
                  <a:pt x="55" y="267"/>
                </a:lnTo>
                <a:lnTo>
                  <a:pt x="64" y="27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05" name="Freeform 140"/>
          <p:cNvSpPr>
            <a:spLocks/>
          </p:cNvSpPr>
          <p:nvPr/>
        </p:nvSpPr>
        <p:spPr bwMode="auto">
          <a:xfrm>
            <a:off x="6648450" y="4737100"/>
            <a:ext cx="280988"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7"/>
              <a:gd name="T40" fmla="*/ 0 h 530"/>
              <a:gd name="T41" fmla="*/ 177 w 177"/>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106" name="Group 141"/>
          <p:cNvGrpSpPr>
            <a:grpSpLocks/>
          </p:cNvGrpSpPr>
          <p:nvPr/>
        </p:nvGrpSpPr>
        <p:grpSpPr bwMode="auto">
          <a:xfrm>
            <a:off x="6938963" y="4740275"/>
            <a:ext cx="755650" cy="847725"/>
            <a:chOff x="4317" y="3250"/>
            <a:chExt cx="476" cy="713"/>
          </a:xfrm>
        </p:grpSpPr>
        <p:grpSp>
          <p:nvGrpSpPr>
            <p:cNvPr id="43129" name="Group 142"/>
            <p:cNvGrpSpPr>
              <a:grpSpLocks/>
            </p:cNvGrpSpPr>
            <p:nvPr/>
          </p:nvGrpSpPr>
          <p:grpSpPr bwMode="auto">
            <a:xfrm>
              <a:off x="4317" y="3250"/>
              <a:ext cx="238" cy="713"/>
              <a:chOff x="4317" y="3250"/>
              <a:chExt cx="238" cy="713"/>
            </a:xfrm>
          </p:grpSpPr>
          <p:sp>
            <p:nvSpPr>
              <p:cNvPr id="43133"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 name="T14" fmla="*/ 0 60000 65536"/>
                  <a:gd name="T15" fmla="*/ 0 60000 65536"/>
                  <a:gd name="T16" fmla="*/ 0 60000 65536"/>
                  <a:gd name="T17" fmla="*/ 0 60000 65536"/>
                  <a:gd name="T18" fmla="*/ 0 60000 65536"/>
                  <a:gd name="T19" fmla="*/ 0 60000 65536"/>
                  <a:gd name="T20" fmla="*/ 0 60000 65536"/>
                  <a:gd name="T21" fmla="*/ 0 w 65"/>
                  <a:gd name="T22" fmla="*/ 0 h 363"/>
                  <a:gd name="T23" fmla="*/ 65 w 65"/>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34"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09"/>
                  <a:gd name="T41" fmla="*/ 172 w 172"/>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130" name="Group 145"/>
            <p:cNvGrpSpPr>
              <a:grpSpLocks/>
            </p:cNvGrpSpPr>
            <p:nvPr/>
          </p:nvGrpSpPr>
          <p:grpSpPr bwMode="auto">
            <a:xfrm>
              <a:off x="4557" y="3250"/>
              <a:ext cx="236" cy="713"/>
              <a:chOff x="4557" y="3250"/>
              <a:chExt cx="236" cy="713"/>
            </a:xfrm>
          </p:grpSpPr>
          <p:sp>
            <p:nvSpPr>
              <p:cNvPr id="43131"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 name="T14" fmla="*/ 0 60000 65536"/>
                  <a:gd name="T15" fmla="*/ 0 60000 65536"/>
                  <a:gd name="T16" fmla="*/ 0 60000 65536"/>
                  <a:gd name="T17" fmla="*/ 0 60000 65536"/>
                  <a:gd name="T18" fmla="*/ 0 60000 65536"/>
                  <a:gd name="T19" fmla="*/ 0 60000 65536"/>
                  <a:gd name="T20" fmla="*/ 0 60000 65536"/>
                  <a:gd name="T21" fmla="*/ 0 w 64"/>
                  <a:gd name="T22" fmla="*/ 0 h 363"/>
                  <a:gd name="T23" fmla="*/ 64 w 6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32"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1"/>
                  <a:gd name="T40" fmla="*/ 0 h 709"/>
                  <a:gd name="T41" fmla="*/ 171 w 171"/>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sp>
        <p:nvSpPr>
          <p:cNvPr id="43107" name="Freeform 148"/>
          <p:cNvSpPr>
            <a:spLocks/>
          </p:cNvSpPr>
          <p:nvPr/>
        </p:nvSpPr>
        <p:spPr bwMode="auto">
          <a:xfrm>
            <a:off x="7686675" y="4733925"/>
            <a:ext cx="112713"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 name="T14" fmla="*/ 0 60000 65536"/>
              <a:gd name="T15" fmla="*/ 0 60000 65536"/>
              <a:gd name="T16" fmla="*/ 0 60000 65536"/>
              <a:gd name="T17" fmla="*/ 0 60000 65536"/>
              <a:gd name="T18" fmla="*/ 0 60000 65536"/>
              <a:gd name="T19" fmla="*/ 0 60000 65536"/>
              <a:gd name="T20" fmla="*/ 0 60000 65536"/>
              <a:gd name="T21" fmla="*/ 0 w 71"/>
              <a:gd name="T22" fmla="*/ 0 h 309"/>
              <a:gd name="T23" fmla="*/ 71 w 71"/>
              <a:gd name="T24" fmla="*/ 309 h 30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309">
                <a:moveTo>
                  <a:pt x="0" y="309"/>
                </a:moveTo>
                <a:lnTo>
                  <a:pt x="46" y="40"/>
                </a:lnTo>
                <a:lnTo>
                  <a:pt x="48" y="28"/>
                </a:lnTo>
                <a:lnTo>
                  <a:pt x="50" y="19"/>
                </a:lnTo>
                <a:lnTo>
                  <a:pt x="54" y="11"/>
                </a:lnTo>
                <a:lnTo>
                  <a:pt x="61" y="4"/>
                </a:lnTo>
                <a:lnTo>
                  <a:pt x="7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08" name="Freeform 149"/>
          <p:cNvSpPr>
            <a:spLocks/>
          </p:cNvSpPr>
          <p:nvPr/>
        </p:nvSpPr>
        <p:spPr bwMode="auto">
          <a:xfrm>
            <a:off x="7802563" y="4738688"/>
            <a:ext cx="26987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0"/>
              <a:gd name="T40" fmla="*/ 0 h 530"/>
              <a:gd name="T41" fmla="*/ 170 w 170"/>
              <a:gd name="T42" fmla="*/ 530 h 5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nvGrpSpPr>
          <p:cNvPr id="43109" name="Group 150"/>
          <p:cNvGrpSpPr>
            <a:grpSpLocks/>
          </p:cNvGrpSpPr>
          <p:nvPr/>
        </p:nvGrpSpPr>
        <p:grpSpPr bwMode="auto">
          <a:xfrm>
            <a:off x="8072438" y="4733925"/>
            <a:ext cx="377825" cy="847725"/>
            <a:chOff x="5031" y="3244"/>
            <a:chExt cx="238" cy="713"/>
          </a:xfrm>
        </p:grpSpPr>
        <p:sp>
          <p:nvSpPr>
            <p:cNvPr id="43127"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 name="T14" fmla="*/ 0 60000 65536"/>
                <a:gd name="T15" fmla="*/ 0 60000 65536"/>
                <a:gd name="T16" fmla="*/ 0 60000 65536"/>
                <a:gd name="T17" fmla="*/ 0 60000 65536"/>
                <a:gd name="T18" fmla="*/ 0 60000 65536"/>
                <a:gd name="T19" fmla="*/ 0 60000 65536"/>
                <a:gd name="T20" fmla="*/ 0 60000 65536"/>
                <a:gd name="T21" fmla="*/ 0 w 69"/>
                <a:gd name="T22" fmla="*/ 0 h 363"/>
                <a:gd name="T23" fmla="*/ 69 w 69"/>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8"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8"/>
                <a:gd name="T40" fmla="*/ 0 h 709"/>
                <a:gd name="T41" fmla="*/ 168 w 168"/>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110" name="Rectangle 153"/>
          <p:cNvSpPr>
            <a:spLocks noChangeArrowheads="1"/>
          </p:cNvSpPr>
          <p:nvPr/>
        </p:nvSpPr>
        <p:spPr bwMode="auto">
          <a:xfrm>
            <a:off x="106363" y="1701800"/>
            <a:ext cx="1400175" cy="454025"/>
          </a:xfrm>
          <a:prstGeom prst="rect">
            <a:avLst/>
          </a:prstGeom>
          <a:noFill/>
          <a:ln w="38100">
            <a:noFill/>
            <a:miter lim="800000"/>
            <a:headEnd/>
            <a:tailEnd/>
          </a:ln>
        </p:spPr>
        <p:txBody>
          <a:bodyPr wrap="none" lIns="90488" tIns="44450" rIns="90488" bIns="44450">
            <a:spAutoFit/>
          </a:bodyPr>
          <a:lstStyle/>
          <a:p>
            <a:pPr algn="l" defTabSz="762000" eaLnBrk="0" hangingPunct="0"/>
            <a:r>
              <a:rPr kumimoji="1" lang="zh-CN" altLang="en-US">
                <a:latin typeface="Times New Roman" pitchFamily="18" charset="0"/>
                <a:ea typeface="黑体" pitchFamily="49" charset="-122"/>
              </a:rPr>
              <a:t>基带信号</a:t>
            </a:r>
          </a:p>
        </p:txBody>
      </p:sp>
      <p:sp>
        <p:nvSpPr>
          <p:cNvPr id="43111" name="Rectangle 154"/>
          <p:cNvSpPr>
            <a:spLocks noChangeArrowheads="1"/>
          </p:cNvSpPr>
          <p:nvPr/>
        </p:nvSpPr>
        <p:spPr bwMode="auto">
          <a:xfrm>
            <a:off x="268288" y="2714625"/>
            <a:ext cx="719172" cy="459100"/>
          </a:xfrm>
          <a:prstGeom prst="rect">
            <a:avLst/>
          </a:prstGeom>
          <a:noFill/>
          <a:ln w="38100">
            <a:noFill/>
            <a:miter lim="800000"/>
            <a:headEnd/>
            <a:tailEnd/>
          </a:ln>
        </p:spPr>
        <p:txBody>
          <a:bodyPr wrap="none" lIns="90488" tIns="44450" rIns="90488" bIns="44450">
            <a:spAutoFit/>
          </a:bodyPr>
          <a:lstStyle/>
          <a:p>
            <a:pPr algn="l" defTabSz="762000" eaLnBrk="0" hangingPunct="0"/>
            <a:r>
              <a:rPr lang="en-US" altLang="zh-CN" dirty="0"/>
              <a:t>ASK</a:t>
            </a:r>
            <a:endParaRPr kumimoji="1" lang="zh-CN" altLang="en-US" dirty="0">
              <a:latin typeface="Times New Roman" pitchFamily="18" charset="0"/>
              <a:ea typeface="黑体" pitchFamily="49" charset="-122"/>
            </a:endParaRPr>
          </a:p>
        </p:txBody>
      </p:sp>
      <p:sp>
        <p:nvSpPr>
          <p:cNvPr id="43112" name="Rectangle 155"/>
          <p:cNvSpPr>
            <a:spLocks noChangeArrowheads="1"/>
          </p:cNvSpPr>
          <p:nvPr/>
        </p:nvSpPr>
        <p:spPr bwMode="auto">
          <a:xfrm>
            <a:off x="268288" y="3825875"/>
            <a:ext cx="695704" cy="459100"/>
          </a:xfrm>
          <a:prstGeom prst="rect">
            <a:avLst/>
          </a:prstGeom>
          <a:noFill/>
          <a:ln w="38100">
            <a:noFill/>
            <a:miter lim="800000"/>
            <a:headEnd/>
            <a:tailEnd/>
          </a:ln>
        </p:spPr>
        <p:txBody>
          <a:bodyPr wrap="none" lIns="90488" tIns="44450" rIns="90488" bIns="44450">
            <a:spAutoFit/>
          </a:bodyPr>
          <a:lstStyle/>
          <a:p>
            <a:pPr algn="l" defTabSz="762000" eaLnBrk="0" hangingPunct="0"/>
            <a:r>
              <a:rPr lang="en-US" altLang="zh-CN" dirty="0"/>
              <a:t>FSK</a:t>
            </a:r>
            <a:endParaRPr kumimoji="1" lang="zh-CN" altLang="en-US" dirty="0">
              <a:latin typeface="Times New Roman" pitchFamily="18" charset="0"/>
              <a:ea typeface="黑体" pitchFamily="49" charset="-122"/>
            </a:endParaRPr>
          </a:p>
        </p:txBody>
      </p:sp>
      <p:sp>
        <p:nvSpPr>
          <p:cNvPr id="43113" name="Rectangle 156"/>
          <p:cNvSpPr>
            <a:spLocks noChangeArrowheads="1"/>
          </p:cNvSpPr>
          <p:nvPr/>
        </p:nvSpPr>
        <p:spPr bwMode="auto">
          <a:xfrm>
            <a:off x="268288" y="5008563"/>
            <a:ext cx="705322" cy="459100"/>
          </a:xfrm>
          <a:prstGeom prst="rect">
            <a:avLst/>
          </a:prstGeom>
          <a:noFill/>
          <a:ln w="38100">
            <a:noFill/>
            <a:miter lim="800000"/>
            <a:headEnd/>
            <a:tailEnd/>
          </a:ln>
        </p:spPr>
        <p:txBody>
          <a:bodyPr wrap="none" lIns="90488" tIns="44450" rIns="90488" bIns="44450">
            <a:spAutoFit/>
          </a:bodyPr>
          <a:lstStyle/>
          <a:p>
            <a:pPr algn="l" defTabSz="762000" eaLnBrk="0" hangingPunct="0"/>
            <a:r>
              <a:rPr lang="en-US" altLang="zh-CN" dirty="0"/>
              <a:t>PSK</a:t>
            </a:r>
            <a:endParaRPr kumimoji="1" lang="zh-CN" altLang="en-US" dirty="0">
              <a:latin typeface="Times New Roman" pitchFamily="18" charset="0"/>
              <a:ea typeface="黑体" pitchFamily="49" charset="-122"/>
            </a:endParaRPr>
          </a:p>
        </p:txBody>
      </p:sp>
      <p:grpSp>
        <p:nvGrpSpPr>
          <p:cNvPr id="43114" name="Group 157"/>
          <p:cNvGrpSpPr>
            <a:grpSpLocks/>
          </p:cNvGrpSpPr>
          <p:nvPr/>
        </p:nvGrpSpPr>
        <p:grpSpPr bwMode="auto">
          <a:xfrm>
            <a:off x="2370138" y="2443163"/>
            <a:ext cx="755650" cy="844550"/>
            <a:chOff x="1439" y="1316"/>
            <a:chExt cx="476" cy="711"/>
          </a:xfrm>
        </p:grpSpPr>
        <p:grpSp>
          <p:nvGrpSpPr>
            <p:cNvPr id="43116" name="Group 158"/>
            <p:cNvGrpSpPr>
              <a:grpSpLocks/>
            </p:cNvGrpSpPr>
            <p:nvPr/>
          </p:nvGrpSpPr>
          <p:grpSpPr bwMode="auto">
            <a:xfrm>
              <a:off x="1439" y="1316"/>
              <a:ext cx="239" cy="711"/>
              <a:chOff x="1439" y="1316"/>
              <a:chExt cx="239" cy="711"/>
            </a:xfrm>
          </p:grpSpPr>
          <p:sp>
            <p:nvSpPr>
              <p:cNvPr id="43123"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4"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5"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6"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grpSp>
          <p:nvGrpSpPr>
            <p:cNvPr id="43117" name="Group 163"/>
            <p:cNvGrpSpPr>
              <a:grpSpLocks/>
            </p:cNvGrpSpPr>
            <p:nvPr/>
          </p:nvGrpSpPr>
          <p:grpSpPr bwMode="auto">
            <a:xfrm>
              <a:off x="1676" y="1316"/>
              <a:ext cx="239" cy="711"/>
              <a:chOff x="1676" y="1316"/>
              <a:chExt cx="239" cy="711"/>
            </a:xfrm>
          </p:grpSpPr>
          <p:sp>
            <p:nvSpPr>
              <p:cNvPr id="43119"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 name="T14" fmla="*/ 0 60000 65536"/>
                  <a:gd name="T15" fmla="*/ 0 60000 65536"/>
                  <a:gd name="T16" fmla="*/ 0 60000 65536"/>
                  <a:gd name="T17" fmla="*/ 0 60000 65536"/>
                  <a:gd name="T18" fmla="*/ 0 60000 65536"/>
                  <a:gd name="T19" fmla="*/ 0 60000 65536"/>
                  <a:gd name="T20" fmla="*/ 0 60000 65536"/>
                  <a:gd name="T21" fmla="*/ 0 w 32"/>
                  <a:gd name="T22" fmla="*/ 0 h 363"/>
                  <a:gd name="T23" fmla="*/ 32 w 32"/>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0"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11"/>
                  <a:gd name="T41" fmla="*/ 86 w 86"/>
                  <a:gd name="T42" fmla="*/ 711 h 7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1"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 name="T14" fmla="*/ 0 60000 65536"/>
                  <a:gd name="T15" fmla="*/ 0 60000 65536"/>
                  <a:gd name="T16" fmla="*/ 0 60000 65536"/>
                  <a:gd name="T17" fmla="*/ 0 60000 65536"/>
                  <a:gd name="T18" fmla="*/ 0 60000 65536"/>
                  <a:gd name="T19" fmla="*/ 0 60000 65536"/>
                  <a:gd name="T20" fmla="*/ 0 60000 65536"/>
                  <a:gd name="T21" fmla="*/ 0 w 34"/>
                  <a:gd name="T22" fmla="*/ 0 h 363"/>
                  <a:gd name="T23" fmla="*/ 34 w 34"/>
                  <a:gd name="T24" fmla="*/ 363 h 3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sp>
            <p:nvSpPr>
              <p:cNvPr id="43122"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09"/>
                  <a:gd name="T41" fmla="*/ 86 w 86"/>
                  <a:gd name="T42" fmla="*/ 709 h 70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2"/>
                </a:solidFill>
                <a:prstDash val="solid"/>
                <a:round/>
                <a:headEnd type="none" w="med" len="med"/>
                <a:tailEnd type="none" w="med" len="med"/>
              </a:ln>
            </p:spPr>
            <p:txBody>
              <a:bodyPr/>
              <a:lstStyle/>
              <a:p>
                <a:endParaRPr lang="zh-CN" altLang="en-US"/>
              </a:p>
            </p:txBody>
          </p:sp>
        </p:grpSp>
        <p:sp>
          <p:nvSpPr>
            <p:cNvPr id="43118" name="Line 168"/>
            <p:cNvSpPr>
              <a:spLocks noChangeShapeType="1"/>
            </p:cNvSpPr>
            <p:nvPr/>
          </p:nvSpPr>
          <p:spPr bwMode="auto">
            <a:xfrm flipV="1">
              <a:off x="1674" y="1661"/>
              <a:ext cx="3" cy="50"/>
            </a:xfrm>
            <a:prstGeom prst="line">
              <a:avLst/>
            </a:prstGeom>
            <a:noFill/>
            <a:ln w="38100">
              <a:solidFill>
                <a:schemeClr val="tx2"/>
              </a:solidFill>
              <a:round/>
              <a:headEnd/>
              <a:tailEnd/>
            </a:ln>
          </p:spPr>
          <p:txBody>
            <a:bodyPr wrap="none" anchor="ctr"/>
            <a:lstStyle/>
            <a:p>
              <a:endParaRPr lang="zh-CN" altLang="en-US"/>
            </a:p>
          </p:txBody>
        </p:sp>
      </p:grpSp>
      <p:sp>
        <p:nvSpPr>
          <p:cNvPr id="43115" name="Rectangle 169"/>
          <p:cNvSpPr>
            <a:spLocks noGrp="1" noChangeArrowheads="1"/>
          </p:cNvSpPr>
          <p:nvPr>
            <p:ph type="title"/>
          </p:nvPr>
        </p:nvSpPr>
        <p:spPr/>
        <p:txBody>
          <a:bodyPr/>
          <a:lstStyle/>
          <a:p>
            <a:pPr eaLnBrk="1" hangingPunct="1"/>
            <a:r>
              <a:rPr lang="en-US" altLang="zh-CN" dirty="0"/>
              <a:t>(2) </a:t>
            </a:r>
            <a:r>
              <a:rPr lang="zh-CN" altLang="en-US" dirty="0"/>
              <a:t>基本的带通调制方法</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0776" name="Picture 8"/>
          <p:cNvPicPr>
            <a:picLocks noChangeAspect="1" noChangeArrowheads="1"/>
          </p:cNvPicPr>
          <p:nvPr/>
        </p:nvPicPr>
        <p:blipFill>
          <a:blip r:embed="rId3" cstate="print"/>
          <a:srcRect/>
          <a:stretch>
            <a:fillRect/>
          </a:stretch>
        </p:blipFill>
        <p:spPr bwMode="auto">
          <a:xfrm>
            <a:off x="304800" y="2971800"/>
            <a:ext cx="8629650" cy="2362200"/>
          </a:xfrm>
          <a:prstGeom prst="rect">
            <a:avLst/>
          </a:prstGeom>
          <a:noFill/>
          <a:ln w="9525">
            <a:noFill/>
            <a:miter lim="800000"/>
            <a:headEnd/>
            <a:tailEnd/>
          </a:ln>
          <a:effectLst/>
        </p:spPr>
      </p:pic>
      <p:sp>
        <p:nvSpPr>
          <p:cNvPr id="800777" name="Text Box 9"/>
          <p:cNvSpPr txBox="1">
            <a:spLocks noChangeArrowheads="1"/>
          </p:cNvSpPr>
          <p:nvPr/>
        </p:nvSpPr>
        <p:spPr bwMode="auto">
          <a:xfrm>
            <a:off x="714348" y="5638800"/>
            <a:ext cx="7896252" cy="461665"/>
          </a:xfrm>
          <a:prstGeom prst="rect">
            <a:avLst/>
          </a:prstGeom>
          <a:noFill/>
          <a:ln w="9525">
            <a:noFill/>
            <a:miter lim="800000"/>
            <a:headEnd/>
            <a:tailEnd/>
          </a:ln>
          <a:effectLst/>
        </p:spPr>
        <p:txBody>
          <a:bodyPr wrap="square">
            <a:spAutoFit/>
          </a:bodyPr>
          <a:lstStyle/>
          <a:p>
            <a:pPr algn="ctr" eaLnBrk="0" hangingPunct="0">
              <a:lnSpc>
                <a:spcPct val="100000"/>
              </a:lnSpc>
              <a:spcBef>
                <a:spcPct val="0"/>
              </a:spcBef>
              <a:buClrTx/>
              <a:buFontTx/>
              <a:buNone/>
            </a:pPr>
            <a:r>
              <a:rPr lang="en-US" altLang="zh-CN" dirty="0" smtClean="0">
                <a:latin typeface="Tahoma" pitchFamily="34" charset="0"/>
              </a:rPr>
              <a:t>Binary Amplitude Shift Keying</a:t>
            </a:r>
            <a:endParaRPr lang="en-US" altLang="zh-CN" dirty="0">
              <a:latin typeface="Tahoma" pitchFamily="34" charset="0"/>
            </a:endParaRPr>
          </a:p>
        </p:txBody>
      </p:sp>
      <p:sp>
        <p:nvSpPr>
          <p:cNvPr id="800778" name="Rectangle 10"/>
          <p:cNvSpPr>
            <a:spLocks noGrp="1" noChangeArrowheads="1"/>
          </p:cNvSpPr>
          <p:nvPr>
            <p:ph type="title"/>
          </p:nvPr>
        </p:nvSpPr>
        <p:spPr/>
        <p:txBody>
          <a:bodyPr/>
          <a:lstStyle/>
          <a:p>
            <a:r>
              <a:rPr lang="en-US" altLang="zh-CN" dirty="0"/>
              <a:t>A Conceptual View of Binary ASK</a:t>
            </a:r>
            <a:endParaRPr lang="zh-CN" altLang="en-US" dirty="0"/>
          </a:p>
        </p:txBody>
      </p:sp>
      <p:sp>
        <p:nvSpPr>
          <p:cNvPr id="800781" name="Rectangle 13"/>
          <p:cNvSpPr>
            <a:spLocks noChangeArrowheads="1"/>
          </p:cNvSpPr>
          <p:nvPr/>
        </p:nvSpPr>
        <p:spPr bwMode="auto">
          <a:xfrm>
            <a:off x="1928794" y="1500174"/>
            <a:ext cx="5791200" cy="701675"/>
          </a:xfrm>
          <a:prstGeom prst="rect">
            <a:avLst/>
          </a:prstGeom>
          <a:noFill/>
          <a:ln w="9525" algn="ctr">
            <a:noFill/>
            <a:miter lim="800000"/>
            <a:headEnd/>
            <a:tailEnd/>
          </a:ln>
          <a:effectLst/>
        </p:spPr>
        <p:txBody>
          <a:bodyPr>
            <a:spAutoFit/>
          </a:bodyPr>
          <a:lstStyle/>
          <a:p>
            <a:pPr>
              <a:lnSpc>
                <a:spcPct val="100000"/>
              </a:lnSpc>
              <a:buFontTx/>
              <a:buNone/>
            </a:pPr>
            <a:r>
              <a:rPr lang="en-US" altLang="zh-CN" sz="2000" dirty="0">
                <a:latin typeface="Tahoma" pitchFamily="34" charset="0"/>
              </a:rPr>
              <a:t>The </a:t>
            </a:r>
            <a:r>
              <a:rPr lang="en-US" altLang="zh-CN" sz="2000" dirty="0">
                <a:solidFill>
                  <a:schemeClr val="hlink"/>
                </a:solidFill>
                <a:latin typeface="Tahoma" pitchFamily="34" charset="0"/>
              </a:rPr>
              <a:t>required bandwidth</a:t>
            </a:r>
            <a:r>
              <a:rPr lang="en-US" altLang="zh-CN" sz="2000" dirty="0">
                <a:latin typeface="Tahoma" pitchFamily="34" charset="0"/>
              </a:rPr>
              <a:t> for analog transmission of digital data is proportional</a:t>
            </a:r>
            <a:r>
              <a:rPr lang="en-US" altLang="zh-CN" sz="2000" dirty="0">
                <a:solidFill>
                  <a:srgbClr val="FF3300"/>
                </a:solidFill>
                <a:latin typeface="Tahoma" pitchFamily="34" charset="0"/>
              </a:rPr>
              <a:t> </a:t>
            </a:r>
            <a:r>
              <a:rPr lang="en-US" altLang="zh-CN" sz="2000" dirty="0">
                <a:latin typeface="Tahoma" pitchFamily="34" charset="0"/>
              </a:rPr>
              <a:t>to the </a:t>
            </a:r>
            <a:r>
              <a:rPr lang="en-US" altLang="zh-CN" sz="2000" dirty="0">
                <a:solidFill>
                  <a:schemeClr val="hlink"/>
                </a:solidFill>
                <a:latin typeface="Tahoma" pitchFamily="34" charset="0"/>
              </a:rPr>
              <a:t>signal rate.</a:t>
            </a:r>
            <a:r>
              <a:rPr lang="en-US" altLang="zh-CN" sz="2000" dirty="0">
                <a:latin typeface="Tahoma"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00776"/>
                                        </p:tgtEl>
                                        <p:attrNameLst>
                                          <p:attrName>style.visibility</p:attrName>
                                        </p:attrNameLst>
                                      </p:cBhvr>
                                      <p:to>
                                        <p:strVal val="visible"/>
                                      </p:to>
                                    </p:set>
                                    <p:animEffect transition="in" filter="wipe(left)">
                                      <p:cBhvr>
                                        <p:cTn id="7" dur="3000"/>
                                        <p:tgtEl>
                                          <p:spTgt spid="800776"/>
                                        </p:tgtEl>
                                      </p:cBhvr>
                                    </p:animEffect>
                                  </p:childTnLst>
                                </p:cTn>
                              </p:par>
                            </p:childTnLst>
                          </p:cTn>
                        </p:par>
                        <p:par>
                          <p:cTn id="8" fill="hold">
                            <p:stCondLst>
                              <p:cond delay="3000"/>
                            </p:stCondLst>
                            <p:childTnLst>
                              <p:par>
                                <p:cTn id="9" presetID="22" presetClass="entr" presetSubtype="8" fill="hold" grpId="0" nodeType="afterEffect">
                                  <p:stCondLst>
                                    <p:cond delay="0"/>
                                  </p:stCondLst>
                                  <p:childTnLst>
                                    <p:set>
                                      <p:cBhvr>
                                        <p:cTn id="10" dur="1" fill="hold">
                                          <p:stCondLst>
                                            <p:cond delay="0"/>
                                          </p:stCondLst>
                                        </p:cTn>
                                        <p:tgtEl>
                                          <p:spTgt spid="800777"/>
                                        </p:tgtEl>
                                        <p:attrNameLst>
                                          <p:attrName>style.visibility</p:attrName>
                                        </p:attrNameLst>
                                      </p:cBhvr>
                                      <p:to>
                                        <p:strVal val="visible"/>
                                      </p:to>
                                    </p:set>
                                    <p:animEffect transition="in" filter="wipe(left)">
                                      <p:cBhvr>
                                        <p:cTn id="11" dur="500"/>
                                        <p:tgtEl>
                                          <p:spTgt spid="80077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00781"/>
                                        </p:tgtEl>
                                        <p:attrNameLst>
                                          <p:attrName>style.visibility</p:attrName>
                                        </p:attrNameLst>
                                      </p:cBhvr>
                                      <p:to>
                                        <p:strVal val="visible"/>
                                      </p:to>
                                    </p:set>
                                    <p:animEffect transition="in" filter="wipe(down)">
                                      <p:cBhvr>
                                        <p:cTn id="16" dur="500"/>
                                        <p:tgtEl>
                                          <p:spTgt spid="800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0777" grpId="0"/>
      <p:bldP spid="80078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285720" y="188641"/>
            <a:ext cx="8540291" cy="668591"/>
          </a:xfrm>
        </p:spPr>
        <p:txBody>
          <a:bodyPr/>
          <a:lstStyle/>
          <a:p>
            <a:pPr eaLnBrk="1" hangingPunct="1"/>
            <a:r>
              <a:rPr lang="zh-CN" altLang="en-US" dirty="0"/>
              <a:t>正交振幅调制 </a:t>
            </a:r>
            <a:r>
              <a:rPr lang="en-US" altLang="zh-CN" dirty="0"/>
              <a:t>QAM</a:t>
            </a:r>
            <a:br>
              <a:rPr lang="en-US" altLang="zh-CN" dirty="0"/>
            </a:br>
            <a:r>
              <a:rPr lang="en-US" altLang="zh-CN" dirty="0"/>
              <a:t>(Quadrature Amplitude Modulation) </a:t>
            </a:r>
          </a:p>
        </p:txBody>
      </p:sp>
      <p:grpSp>
        <p:nvGrpSpPr>
          <p:cNvPr id="3" name="组合 2"/>
          <p:cNvGrpSpPr/>
          <p:nvPr/>
        </p:nvGrpSpPr>
        <p:grpSpPr>
          <a:xfrm>
            <a:off x="517396" y="1801380"/>
            <a:ext cx="2973756" cy="2949575"/>
            <a:chOff x="584729" y="2640013"/>
            <a:chExt cx="2971800" cy="2584450"/>
          </a:xfrm>
        </p:grpSpPr>
        <p:sp>
          <p:nvSpPr>
            <p:cNvPr id="250884" name="Line 4"/>
            <p:cNvSpPr>
              <a:spLocks noChangeShapeType="1"/>
            </p:cNvSpPr>
            <p:nvPr/>
          </p:nvSpPr>
          <p:spPr bwMode="auto">
            <a:xfrm>
              <a:off x="2077508" y="2640013"/>
              <a:ext cx="0" cy="2584450"/>
            </a:xfrm>
            <a:prstGeom prst="line">
              <a:avLst/>
            </a:prstGeom>
            <a:noFill/>
            <a:ln w="28575">
              <a:solidFill>
                <a:srgbClr val="333399"/>
              </a:solidFill>
              <a:round/>
              <a:headEnd type="triangle" w="med" len="lg"/>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85" name="Oval 5"/>
            <p:cNvSpPr>
              <a:spLocks noChangeArrowheads="1"/>
            </p:cNvSpPr>
            <p:nvPr/>
          </p:nvSpPr>
          <p:spPr bwMode="auto">
            <a:xfrm>
              <a:off x="1172898" y="4230688"/>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86" name="Oval 6"/>
            <p:cNvSpPr>
              <a:spLocks noChangeArrowheads="1"/>
            </p:cNvSpPr>
            <p:nvPr/>
          </p:nvSpPr>
          <p:spPr bwMode="auto">
            <a:xfrm>
              <a:off x="1172898" y="3151188"/>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87" name="Oval 7"/>
            <p:cNvSpPr>
              <a:spLocks noChangeArrowheads="1"/>
            </p:cNvSpPr>
            <p:nvPr/>
          </p:nvSpPr>
          <p:spPr bwMode="auto">
            <a:xfrm>
              <a:off x="2344076" y="3151188"/>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88" name="Oval 8"/>
            <p:cNvSpPr>
              <a:spLocks noChangeArrowheads="1"/>
            </p:cNvSpPr>
            <p:nvPr/>
          </p:nvSpPr>
          <p:spPr bwMode="auto">
            <a:xfrm>
              <a:off x="1749029" y="3151188"/>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89" name="Oval 9"/>
            <p:cNvSpPr>
              <a:spLocks noChangeArrowheads="1"/>
            </p:cNvSpPr>
            <p:nvPr/>
          </p:nvSpPr>
          <p:spPr bwMode="auto">
            <a:xfrm>
              <a:off x="1172898" y="3697288"/>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0" name="Oval 10"/>
            <p:cNvSpPr>
              <a:spLocks noChangeArrowheads="1"/>
            </p:cNvSpPr>
            <p:nvPr/>
          </p:nvSpPr>
          <p:spPr bwMode="auto">
            <a:xfrm>
              <a:off x="2345796" y="3695701"/>
              <a:ext cx="80831" cy="74613"/>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1" name="Oval 11"/>
            <p:cNvSpPr>
              <a:spLocks noChangeArrowheads="1"/>
            </p:cNvSpPr>
            <p:nvPr/>
          </p:nvSpPr>
          <p:spPr bwMode="auto">
            <a:xfrm>
              <a:off x="1750748" y="3697288"/>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2" name="Oval 12"/>
            <p:cNvSpPr>
              <a:spLocks noChangeArrowheads="1"/>
            </p:cNvSpPr>
            <p:nvPr/>
          </p:nvSpPr>
          <p:spPr bwMode="auto">
            <a:xfrm>
              <a:off x="2918487" y="3151188"/>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a:solidFill>
                  <a:srgbClr val="C00000"/>
                </a:solidFill>
                <a:latin typeface="+mn-lt"/>
              </a:endParaRPr>
            </a:p>
          </p:txBody>
        </p:sp>
        <p:sp>
          <p:nvSpPr>
            <p:cNvPr id="250893" name="Oval 13"/>
            <p:cNvSpPr>
              <a:spLocks noChangeArrowheads="1"/>
            </p:cNvSpPr>
            <p:nvPr/>
          </p:nvSpPr>
          <p:spPr bwMode="auto">
            <a:xfrm>
              <a:off x="2345796" y="4229101"/>
              <a:ext cx="80831" cy="74613"/>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4" name="Oval 14"/>
            <p:cNvSpPr>
              <a:spLocks noChangeArrowheads="1"/>
            </p:cNvSpPr>
            <p:nvPr/>
          </p:nvSpPr>
          <p:spPr bwMode="auto">
            <a:xfrm>
              <a:off x="1750748" y="4230688"/>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5" name="Oval 15"/>
            <p:cNvSpPr>
              <a:spLocks noChangeArrowheads="1"/>
            </p:cNvSpPr>
            <p:nvPr/>
          </p:nvSpPr>
          <p:spPr bwMode="auto">
            <a:xfrm>
              <a:off x="2918487" y="3695701"/>
              <a:ext cx="80830" cy="74613"/>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6" name="Oval 16"/>
            <p:cNvSpPr>
              <a:spLocks noChangeArrowheads="1"/>
            </p:cNvSpPr>
            <p:nvPr/>
          </p:nvSpPr>
          <p:spPr bwMode="auto">
            <a:xfrm>
              <a:off x="2344076" y="4786313"/>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7" name="Oval 17"/>
            <p:cNvSpPr>
              <a:spLocks noChangeArrowheads="1"/>
            </p:cNvSpPr>
            <p:nvPr/>
          </p:nvSpPr>
          <p:spPr bwMode="auto">
            <a:xfrm>
              <a:off x="1172898" y="4786313"/>
              <a:ext cx="80831"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8" name="Oval 18"/>
            <p:cNvSpPr>
              <a:spLocks noChangeArrowheads="1"/>
            </p:cNvSpPr>
            <p:nvPr/>
          </p:nvSpPr>
          <p:spPr bwMode="auto">
            <a:xfrm>
              <a:off x="2918487" y="4230688"/>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899" name="Oval 19"/>
            <p:cNvSpPr>
              <a:spLocks noChangeArrowheads="1"/>
            </p:cNvSpPr>
            <p:nvPr/>
          </p:nvSpPr>
          <p:spPr bwMode="auto">
            <a:xfrm>
              <a:off x="1749029" y="4786313"/>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0" name="Oval 20"/>
            <p:cNvSpPr>
              <a:spLocks noChangeArrowheads="1"/>
            </p:cNvSpPr>
            <p:nvPr/>
          </p:nvSpPr>
          <p:spPr bwMode="auto">
            <a:xfrm>
              <a:off x="2918487" y="4786313"/>
              <a:ext cx="80830" cy="74612"/>
            </a:xfrm>
            <a:prstGeom prst="ellipse">
              <a:avLst/>
            </a:prstGeom>
            <a:solidFill>
              <a:srgbClr val="333399"/>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1" name="Line 21"/>
            <p:cNvSpPr>
              <a:spLocks noChangeShapeType="1"/>
            </p:cNvSpPr>
            <p:nvPr/>
          </p:nvSpPr>
          <p:spPr bwMode="auto">
            <a:xfrm>
              <a:off x="584729" y="4011613"/>
              <a:ext cx="2641600" cy="0"/>
            </a:xfrm>
            <a:prstGeom prst="line">
              <a:avLst/>
            </a:prstGeom>
            <a:noFill/>
            <a:ln w="9525" cap="rnd">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2" name="Line 22"/>
            <p:cNvSpPr>
              <a:spLocks noChangeShapeType="1"/>
            </p:cNvSpPr>
            <p:nvPr/>
          </p:nvSpPr>
          <p:spPr bwMode="auto">
            <a:xfrm>
              <a:off x="584729" y="4011613"/>
              <a:ext cx="2971800" cy="0"/>
            </a:xfrm>
            <a:prstGeom prst="line">
              <a:avLst/>
            </a:prstGeom>
            <a:noFill/>
            <a:ln w="28575">
              <a:solidFill>
                <a:srgbClr val="333399"/>
              </a:solidFill>
              <a:round/>
              <a:headEnd/>
              <a:tailEnd type="triangle" w="med"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3" name="Line 23"/>
            <p:cNvSpPr>
              <a:spLocks noChangeShapeType="1"/>
            </p:cNvSpPr>
            <p:nvPr/>
          </p:nvSpPr>
          <p:spPr bwMode="auto">
            <a:xfrm flipV="1">
              <a:off x="2077508" y="3197225"/>
              <a:ext cx="297525" cy="808038"/>
            </a:xfrm>
            <a:prstGeom prst="line">
              <a:avLst/>
            </a:prstGeom>
            <a:noFill/>
            <a:ln w="28575">
              <a:solidFill>
                <a:srgbClr val="333399"/>
              </a:solidFill>
              <a:round/>
              <a:headEnd/>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4" name="Freeform 24"/>
            <p:cNvSpPr>
              <a:spLocks/>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solidFill>
                  <a:srgbClr val="C00000"/>
                </a:solidFill>
                <a:latin typeface="+mn-lt"/>
              </a:endParaRPr>
            </a:p>
          </p:txBody>
        </p:sp>
        <p:sp>
          <p:nvSpPr>
            <p:cNvPr id="250905" name="Text Box 25"/>
            <p:cNvSpPr txBox="1">
              <a:spLocks noChangeArrowheads="1"/>
            </p:cNvSpPr>
            <p:nvPr/>
          </p:nvSpPr>
          <p:spPr bwMode="auto">
            <a:xfrm>
              <a:off x="2044833" y="3319463"/>
              <a:ext cx="295080" cy="404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dirty="0">
                  <a:solidFill>
                    <a:srgbClr val="C00000"/>
                  </a:solidFill>
                  <a:latin typeface="+mn-lt"/>
                </a:rPr>
                <a:t>r</a:t>
              </a:r>
            </a:p>
          </p:txBody>
        </p:sp>
        <p:sp>
          <p:nvSpPr>
            <p:cNvPr id="250906" name="Text Box 26"/>
            <p:cNvSpPr txBox="1">
              <a:spLocks noChangeArrowheads="1"/>
            </p:cNvSpPr>
            <p:nvPr/>
          </p:nvSpPr>
          <p:spPr bwMode="auto">
            <a:xfrm>
              <a:off x="2287323" y="3646804"/>
              <a:ext cx="370370" cy="404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dirty="0">
                  <a:solidFill>
                    <a:srgbClr val="FF0000"/>
                  </a:solidFill>
                  <a:latin typeface="+mn-lt"/>
                  <a:sym typeface="Symbol" pitchFamily="18" charset="2"/>
                </a:rPr>
                <a:t></a:t>
              </a:r>
              <a:endParaRPr kumimoji="1" lang="en-US" altLang="zh-CN" dirty="0">
                <a:solidFill>
                  <a:srgbClr val="FF0000"/>
                </a:solidFill>
                <a:latin typeface="+mn-lt"/>
              </a:endParaRPr>
            </a:p>
          </p:txBody>
        </p:sp>
        <p:sp>
          <p:nvSpPr>
            <p:cNvPr id="250907" name="Text Box 27"/>
            <p:cNvSpPr txBox="1">
              <a:spLocks noChangeArrowheads="1"/>
            </p:cNvSpPr>
            <p:nvPr/>
          </p:nvSpPr>
          <p:spPr bwMode="auto">
            <a:xfrm>
              <a:off x="2131880" y="2826579"/>
              <a:ext cx="769448" cy="4045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dirty="0">
                  <a:solidFill>
                    <a:srgbClr val="FF0000"/>
                  </a:solidFill>
                  <a:latin typeface="+mn-lt"/>
                  <a:sym typeface="Symbol" pitchFamily="18" charset="2"/>
                </a:rPr>
                <a:t>(r,)</a:t>
              </a:r>
              <a:endParaRPr kumimoji="1" lang="en-US" altLang="zh-CN" dirty="0">
                <a:solidFill>
                  <a:srgbClr val="FF0000"/>
                </a:solidFill>
                <a:latin typeface="+mn-lt"/>
              </a:endParaRPr>
            </a:p>
          </p:txBody>
        </p:sp>
      </p:grpSp>
      <p:sp>
        <p:nvSpPr>
          <p:cNvPr id="250910" name="Text Box 30"/>
          <p:cNvSpPr txBox="1">
            <a:spLocks noChangeArrowheads="1"/>
          </p:cNvSpPr>
          <p:nvPr/>
        </p:nvSpPr>
        <p:spPr bwMode="auto">
          <a:xfrm>
            <a:off x="357158" y="5000636"/>
            <a:ext cx="8441553" cy="1200329"/>
          </a:xfrm>
          <a:prstGeom prst="rect">
            <a:avLst/>
          </a:prstGeom>
          <a:solidFill>
            <a:srgbClr val="66FFFF"/>
          </a:solidFill>
          <a:ln>
            <a:solidFill>
              <a:srgbClr val="000066"/>
            </a:solidFill>
          </a:ln>
          <a:effectLst/>
        </p:spPr>
        <p:txBody>
          <a:bodyPr wrap="square">
            <a:spAutoFit/>
          </a:bodyPr>
          <a:lstStyle/>
          <a:p>
            <a:pPr algn="l"/>
            <a:r>
              <a:rPr lang="zh-CN" altLang="en-US" sz="2400" dirty="0">
                <a:solidFill>
                  <a:srgbClr val="000066"/>
                </a:solidFill>
                <a:latin typeface="+mn-lt"/>
                <a:ea typeface="黑体" pitchFamily="2" charset="-122"/>
              </a:rPr>
              <a:t>不是码元越多越好。若每一个码元可表示的比特数越多，则在接收端进行解调时要正确识别每一种状态就越困难，出错率增加。 </a:t>
            </a:r>
          </a:p>
        </p:txBody>
      </p:sp>
      <p:sp>
        <p:nvSpPr>
          <p:cNvPr id="250914" name="Text Box 34"/>
          <p:cNvSpPr txBox="1">
            <a:spLocks noChangeArrowheads="1"/>
          </p:cNvSpPr>
          <p:nvPr/>
        </p:nvSpPr>
        <p:spPr bwMode="auto">
          <a:xfrm>
            <a:off x="517396" y="1285860"/>
            <a:ext cx="1008609" cy="584775"/>
          </a:xfrm>
          <a:prstGeom prst="rect">
            <a:avLst/>
          </a:prstGeom>
          <a:noFill/>
          <a:ln w="9525">
            <a:solidFill>
              <a:srgbClr val="333399"/>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dirty="0">
                <a:solidFill>
                  <a:srgbClr val="C00000"/>
                </a:solidFill>
                <a:latin typeface="+mn-lt"/>
                <a:ea typeface="黑体" pitchFamily="2" charset="-122"/>
              </a:rPr>
              <a:t>举例</a:t>
            </a:r>
          </a:p>
        </p:txBody>
      </p:sp>
      <p:sp>
        <p:nvSpPr>
          <p:cNvPr id="2" name="矩形 1"/>
          <p:cNvSpPr/>
          <p:nvPr/>
        </p:nvSpPr>
        <p:spPr>
          <a:xfrm>
            <a:off x="3774373" y="1127696"/>
            <a:ext cx="5051638" cy="1200329"/>
          </a:xfrm>
          <a:prstGeom prst="rect">
            <a:avLst/>
          </a:prstGeom>
          <a:solidFill>
            <a:srgbClr val="FFFF66"/>
          </a:solidFill>
          <a:ln>
            <a:solidFill>
              <a:srgbClr val="333399"/>
            </a:solidFill>
          </a:ln>
        </p:spPr>
        <p:txBody>
          <a:bodyPr wrap="square">
            <a:spAutoFit/>
          </a:bodyPr>
          <a:lstStyle/>
          <a:p>
            <a:pPr algn="l"/>
            <a:r>
              <a:rPr lang="zh-CN" altLang="zh-CN" sz="2400" dirty="0">
                <a:latin typeface="+mn-lt"/>
                <a:ea typeface="黑体" pitchFamily="2" charset="-122"/>
              </a:rPr>
              <a:t>为了达到更高的信息传输速率，必须采用技术上更为复杂的多元制的振幅相位混合调制方法</a:t>
            </a:r>
            <a:r>
              <a:rPr lang="zh-CN" altLang="en-US" sz="2400" dirty="0">
                <a:latin typeface="+mn-lt"/>
                <a:ea typeface="黑体" pitchFamily="2" charset="-122"/>
              </a:rPr>
              <a:t>。</a:t>
            </a:r>
          </a:p>
        </p:txBody>
      </p:sp>
      <p:sp>
        <p:nvSpPr>
          <p:cNvPr id="4" name="TextBox 3"/>
          <p:cNvSpPr txBox="1"/>
          <p:nvPr/>
        </p:nvSpPr>
        <p:spPr>
          <a:xfrm>
            <a:off x="3857620" y="2571744"/>
            <a:ext cx="5051638" cy="2246769"/>
          </a:xfrm>
          <a:prstGeom prst="rect">
            <a:avLst/>
          </a:prstGeom>
          <a:noFill/>
        </p:spPr>
        <p:txBody>
          <a:bodyPr wrap="square" rtlCol="0">
            <a:spAutoFit/>
          </a:bodyPr>
          <a:lstStyle/>
          <a:p>
            <a:pPr algn="l"/>
            <a:r>
              <a:rPr lang="zh-CN" altLang="en-US" sz="2000" dirty="0">
                <a:solidFill>
                  <a:srgbClr val="000099"/>
                </a:solidFill>
                <a:latin typeface="+mn-lt"/>
                <a:ea typeface="黑体" pitchFamily="2" charset="-122"/>
              </a:rPr>
              <a:t>例如：</a:t>
            </a:r>
            <a:endParaRPr lang="en-US" altLang="zh-CN" sz="2000" dirty="0">
              <a:solidFill>
                <a:srgbClr val="000099"/>
              </a:solidFill>
              <a:latin typeface="+mn-lt"/>
              <a:ea typeface="黑体" pitchFamily="2" charset="-122"/>
            </a:endParaRPr>
          </a:p>
          <a:p>
            <a:pPr marL="342900" indent="-342900" algn="l">
              <a:buSzPct val="85000"/>
              <a:buFont typeface="Wingdings" pitchFamily="2" charset="2"/>
              <a:buChar char="n"/>
            </a:pPr>
            <a:r>
              <a:rPr lang="zh-CN" altLang="en-US" sz="2000" dirty="0">
                <a:solidFill>
                  <a:srgbClr val="000099"/>
                </a:solidFill>
                <a:latin typeface="+mn-lt"/>
                <a:ea typeface="黑体" pitchFamily="2" charset="-122"/>
              </a:rPr>
              <a:t>可供选择的相位有 </a:t>
            </a:r>
            <a:r>
              <a:rPr lang="en-US" altLang="zh-CN" sz="2000" dirty="0">
                <a:solidFill>
                  <a:srgbClr val="000099"/>
                </a:solidFill>
                <a:latin typeface="+mn-lt"/>
                <a:ea typeface="黑体" pitchFamily="2" charset="-122"/>
              </a:rPr>
              <a:t>12 </a:t>
            </a:r>
            <a:r>
              <a:rPr lang="zh-CN" altLang="en-US" sz="2000" dirty="0">
                <a:solidFill>
                  <a:srgbClr val="000099"/>
                </a:solidFill>
                <a:latin typeface="+mn-lt"/>
                <a:ea typeface="黑体" pitchFamily="2" charset="-122"/>
              </a:rPr>
              <a:t>种，而对于每一种相位有 </a:t>
            </a:r>
            <a:r>
              <a:rPr lang="en-US" altLang="zh-CN" sz="2000" dirty="0">
                <a:solidFill>
                  <a:srgbClr val="000099"/>
                </a:solidFill>
                <a:latin typeface="+mn-lt"/>
                <a:ea typeface="黑体" pitchFamily="2" charset="-122"/>
              </a:rPr>
              <a:t>1 </a:t>
            </a:r>
            <a:r>
              <a:rPr lang="zh-CN" altLang="en-US" sz="2000" dirty="0">
                <a:solidFill>
                  <a:srgbClr val="000099"/>
                </a:solidFill>
                <a:latin typeface="+mn-lt"/>
                <a:ea typeface="黑体" pitchFamily="2" charset="-122"/>
              </a:rPr>
              <a:t>或 </a:t>
            </a:r>
            <a:r>
              <a:rPr lang="en-US" altLang="zh-CN" sz="2000" dirty="0">
                <a:solidFill>
                  <a:srgbClr val="000099"/>
                </a:solidFill>
                <a:latin typeface="+mn-lt"/>
                <a:ea typeface="黑体" pitchFamily="2" charset="-122"/>
              </a:rPr>
              <a:t>2 </a:t>
            </a:r>
            <a:r>
              <a:rPr lang="zh-CN" altLang="en-US" sz="2000" dirty="0">
                <a:solidFill>
                  <a:srgbClr val="000099"/>
                </a:solidFill>
                <a:latin typeface="+mn-lt"/>
                <a:ea typeface="黑体" pitchFamily="2" charset="-122"/>
              </a:rPr>
              <a:t>种振幅可供选择。总共有 </a:t>
            </a:r>
            <a:r>
              <a:rPr lang="en-US" altLang="zh-CN" sz="2000" dirty="0">
                <a:solidFill>
                  <a:srgbClr val="000099"/>
                </a:solidFill>
                <a:latin typeface="+mn-lt"/>
                <a:ea typeface="黑体" pitchFamily="2" charset="-122"/>
              </a:rPr>
              <a:t>16 </a:t>
            </a:r>
            <a:r>
              <a:rPr lang="zh-CN" altLang="en-US" sz="2000" dirty="0">
                <a:solidFill>
                  <a:srgbClr val="000099"/>
                </a:solidFill>
                <a:latin typeface="+mn-lt"/>
                <a:ea typeface="黑体" pitchFamily="2" charset="-122"/>
              </a:rPr>
              <a:t>种</a:t>
            </a:r>
            <a:r>
              <a:rPr lang="zh-CN" altLang="en-US" sz="2000" dirty="0">
                <a:solidFill>
                  <a:srgbClr val="FF0000"/>
                </a:solidFill>
                <a:latin typeface="+mn-lt"/>
                <a:ea typeface="黑体" pitchFamily="2" charset="-122"/>
              </a:rPr>
              <a:t>组合</a:t>
            </a:r>
            <a:r>
              <a:rPr lang="zh-CN" altLang="en-US" sz="2000" dirty="0">
                <a:solidFill>
                  <a:srgbClr val="000099"/>
                </a:solidFill>
                <a:latin typeface="+mn-lt"/>
                <a:ea typeface="黑体" pitchFamily="2" charset="-122"/>
              </a:rPr>
              <a:t>，即 </a:t>
            </a:r>
            <a:r>
              <a:rPr lang="en-US" altLang="zh-CN" sz="2000" dirty="0">
                <a:solidFill>
                  <a:srgbClr val="000099"/>
                </a:solidFill>
                <a:latin typeface="+mn-lt"/>
                <a:ea typeface="黑体" pitchFamily="2" charset="-122"/>
              </a:rPr>
              <a:t>16 </a:t>
            </a:r>
            <a:r>
              <a:rPr lang="zh-CN" altLang="en-US" sz="2000" dirty="0">
                <a:solidFill>
                  <a:srgbClr val="000099"/>
                </a:solidFill>
                <a:latin typeface="+mn-lt"/>
                <a:ea typeface="黑体" pitchFamily="2" charset="-122"/>
              </a:rPr>
              <a:t>个</a:t>
            </a:r>
            <a:r>
              <a:rPr lang="zh-CN" altLang="en-US" sz="2000" dirty="0">
                <a:solidFill>
                  <a:srgbClr val="FF0000"/>
                </a:solidFill>
                <a:latin typeface="+mn-lt"/>
                <a:ea typeface="黑体" pitchFamily="2" charset="-122"/>
              </a:rPr>
              <a:t>码元</a:t>
            </a:r>
            <a:r>
              <a:rPr lang="zh-CN" altLang="en-US" sz="2000" dirty="0">
                <a:solidFill>
                  <a:srgbClr val="000099"/>
                </a:solidFill>
                <a:latin typeface="+mn-lt"/>
                <a:ea typeface="黑体" pitchFamily="2" charset="-122"/>
              </a:rPr>
              <a:t>。</a:t>
            </a:r>
            <a:endParaRPr lang="en-US" altLang="zh-CN" sz="2000" dirty="0">
              <a:solidFill>
                <a:srgbClr val="000099"/>
              </a:solidFill>
              <a:latin typeface="+mn-lt"/>
              <a:ea typeface="黑体" pitchFamily="2" charset="-122"/>
            </a:endParaRPr>
          </a:p>
          <a:p>
            <a:pPr marL="342900" indent="-342900" algn="l">
              <a:buSzPct val="85000"/>
              <a:buFont typeface="Wingdings" pitchFamily="2" charset="2"/>
              <a:buChar char="n"/>
            </a:pPr>
            <a:r>
              <a:rPr lang="zh-CN" altLang="en-US" sz="2000" dirty="0">
                <a:solidFill>
                  <a:srgbClr val="000099"/>
                </a:solidFill>
                <a:latin typeface="+mn-lt"/>
                <a:ea typeface="黑体" pitchFamily="2" charset="-122"/>
              </a:rPr>
              <a:t>由于 </a:t>
            </a:r>
            <a:r>
              <a:rPr lang="en-US" altLang="zh-CN" sz="2000" dirty="0">
                <a:solidFill>
                  <a:srgbClr val="000099"/>
                </a:solidFill>
                <a:latin typeface="+mn-lt"/>
                <a:ea typeface="黑体" pitchFamily="2" charset="-122"/>
              </a:rPr>
              <a:t>4 bit </a:t>
            </a:r>
            <a:r>
              <a:rPr lang="zh-CN" altLang="en-US" sz="2000" dirty="0">
                <a:solidFill>
                  <a:srgbClr val="000099"/>
                </a:solidFill>
                <a:latin typeface="+mn-lt"/>
                <a:ea typeface="黑体" pitchFamily="2" charset="-122"/>
              </a:rPr>
              <a:t>编码共有 </a:t>
            </a:r>
            <a:r>
              <a:rPr lang="en-US" altLang="zh-CN" sz="2000" dirty="0">
                <a:solidFill>
                  <a:srgbClr val="000099"/>
                </a:solidFill>
                <a:latin typeface="+mn-lt"/>
                <a:ea typeface="黑体" pitchFamily="2" charset="-122"/>
              </a:rPr>
              <a:t>16 </a:t>
            </a:r>
            <a:r>
              <a:rPr lang="zh-CN" altLang="en-US" sz="2000" dirty="0">
                <a:solidFill>
                  <a:srgbClr val="000099"/>
                </a:solidFill>
                <a:latin typeface="+mn-lt"/>
                <a:ea typeface="黑体" pitchFamily="2" charset="-122"/>
              </a:rPr>
              <a:t>种不同的组合，因此这 </a:t>
            </a:r>
            <a:r>
              <a:rPr lang="en-US" altLang="zh-CN" sz="2000" dirty="0">
                <a:solidFill>
                  <a:srgbClr val="000099"/>
                </a:solidFill>
                <a:latin typeface="+mn-lt"/>
                <a:ea typeface="黑体" pitchFamily="2" charset="-122"/>
              </a:rPr>
              <a:t>16 </a:t>
            </a:r>
            <a:r>
              <a:rPr lang="zh-CN" altLang="en-US" sz="2000" dirty="0">
                <a:solidFill>
                  <a:srgbClr val="000099"/>
                </a:solidFill>
                <a:latin typeface="+mn-lt"/>
                <a:ea typeface="黑体" pitchFamily="2" charset="-122"/>
              </a:rPr>
              <a:t>个点中的每个点可对应于一种 </a:t>
            </a:r>
            <a:r>
              <a:rPr lang="en-US" altLang="zh-CN" sz="2000" dirty="0">
                <a:solidFill>
                  <a:srgbClr val="000099"/>
                </a:solidFill>
                <a:latin typeface="+mn-lt"/>
                <a:ea typeface="黑体" pitchFamily="2" charset="-122"/>
              </a:rPr>
              <a:t>4 bit </a:t>
            </a:r>
            <a:r>
              <a:rPr lang="zh-CN" altLang="en-US" sz="2000" dirty="0">
                <a:solidFill>
                  <a:srgbClr val="000099"/>
                </a:solidFill>
                <a:latin typeface="+mn-lt"/>
                <a:ea typeface="黑体" pitchFamily="2" charset="-122"/>
              </a:rPr>
              <a:t>的编码。数据传输率可提高 </a:t>
            </a:r>
            <a:r>
              <a:rPr lang="en-US" altLang="zh-CN" sz="2000" dirty="0">
                <a:solidFill>
                  <a:srgbClr val="000099"/>
                </a:solidFill>
                <a:latin typeface="+mn-lt"/>
                <a:ea typeface="黑体" pitchFamily="2" charset="-122"/>
              </a:rPr>
              <a:t>4 </a:t>
            </a:r>
            <a:r>
              <a:rPr lang="zh-CN" altLang="en-US" sz="2000" dirty="0">
                <a:solidFill>
                  <a:srgbClr val="000099"/>
                </a:solidFill>
                <a:latin typeface="+mn-lt"/>
                <a:ea typeface="黑体" pitchFamily="2" charset="-122"/>
              </a:rPr>
              <a:t>倍。 </a:t>
            </a:r>
          </a:p>
        </p:txBody>
      </p:sp>
    </p:spTree>
    <p:extLst>
      <p:ext uri="{BB962C8B-B14F-4D97-AF65-F5344CB8AC3E}">
        <p14:creationId xmlns="" xmlns:p14="http://schemas.microsoft.com/office/powerpoint/2010/main" val="3537229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latin typeface="宋体" pitchFamily="2" charset="-122"/>
              </a:rPr>
              <a:t>第</a:t>
            </a:r>
            <a:r>
              <a:rPr lang="en-US" altLang="zh-CN">
                <a:latin typeface="宋体" pitchFamily="2" charset="-122"/>
              </a:rPr>
              <a:t>2</a:t>
            </a:r>
            <a:r>
              <a:rPr lang="zh-CN" altLang="en-US">
                <a:latin typeface="宋体" pitchFamily="2" charset="-122"/>
              </a:rPr>
              <a:t>章</a:t>
            </a:r>
            <a:r>
              <a:rPr lang="zh-CN" altLang="en-US">
                <a:latin typeface="宋体" pitchFamily="2" charset="-122"/>
                <a:ea typeface="Arial Unicode MS" pitchFamily="34" charset="-122"/>
                <a:cs typeface="Arial Unicode MS" pitchFamily="34" charset="-122"/>
              </a:rPr>
              <a:t> </a:t>
            </a:r>
            <a:r>
              <a:rPr lang="zh-CN" altLang="en-US">
                <a:latin typeface="宋体" pitchFamily="2" charset="-122"/>
              </a:rPr>
              <a:t>物理层</a:t>
            </a:r>
            <a:endParaRPr lang="zh-CN" altLang="en-US" dirty="0">
              <a:latin typeface="宋体" pitchFamily="2" charset="-122"/>
            </a:endParaRPr>
          </a:p>
        </p:txBody>
      </p:sp>
      <p:sp>
        <p:nvSpPr>
          <p:cNvPr id="9219" name="Rectangle 3"/>
          <p:cNvSpPr>
            <a:spLocks noGrp="1" noChangeArrowheads="1"/>
          </p:cNvSpPr>
          <p:nvPr>
            <p:ph type="body" sz="half" idx="1"/>
          </p:nvPr>
        </p:nvSpPr>
        <p:spPr/>
        <p:txBody>
          <a:bodyPr/>
          <a:lstStyle/>
          <a:p>
            <a:pPr eaLnBrk="1" hangingPunct="1">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solidFill>
                  <a:srgbClr val="FF0000"/>
                </a:solidFill>
              </a:rPr>
              <a:t>信道的极限容量</a:t>
            </a:r>
            <a:endParaRPr lang="en-US" altLang="zh-CN" sz="2200" dirty="0">
              <a:solidFill>
                <a:srgbClr val="C00000"/>
              </a:solidFill>
            </a:endParaRPr>
          </a:p>
          <a:p>
            <a:pPr eaLnBrk="1" hangingPunct="1"/>
            <a:endParaRPr lang="en-US" altLang="zh-CN" sz="2400" dirty="0"/>
          </a:p>
          <a:p>
            <a:pPr marL="0" indent="0" eaLnBrk="1" hangingPunct="1">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buFontTx/>
              <a:buChar char="•"/>
            </a:pPr>
            <a:endParaRPr lang="en-US" altLang="zh-CN" dirty="0">
              <a:cs typeface="+mn-cs"/>
            </a:endParaRPr>
          </a:p>
          <a:p>
            <a:pPr marL="0" indent="0" eaLnBrk="1" hangingPunct="1">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36518144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Grp="1" noChangeArrowheads="1"/>
          </p:cNvSpPr>
          <p:nvPr>
            <p:ph type="title"/>
          </p:nvPr>
        </p:nvSpPr>
        <p:spPr/>
        <p:txBody>
          <a:bodyPr/>
          <a:lstStyle/>
          <a:p>
            <a:pPr eaLnBrk="1" hangingPunct="1"/>
            <a:r>
              <a:rPr lang="zh-CN" altLang="en-US" dirty="0"/>
              <a:t>信道的极限容量</a:t>
            </a:r>
          </a:p>
        </p:txBody>
      </p:sp>
      <p:sp>
        <p:nvSpPr>
          <p:cNvPr id="45059" name="Rectangle 5"/>
          <p:cNvSpPr>
            <a:spLocks noGrp="1" noChangeArrowheads="1"/>
          </p:cNvSpPr>
          <p:nvPr>
            <p:ph type="body" idx="1"/>
          </p:nvPr>
        </p:nvSpPr>
        <p:spPr/>
        <p:txBody>
          <a:bodyPr/>
          <a:lstStyle/>
          <a:p>
            <a:pPr eaLnBrk="1" hangingPunct="1"/>
            <a:r>
              <a:rPr lang="zh-CN" altLang="en-US" dirty="0"/>
              <a:t>任何实际的信道都不是理想的，在传输信号时会产生各种</a:t>
            </a:r>
            <a:r>
              <a:rPr lang="zh-CN" altLang="en-US" dirty="0">
                <a:solidFill>
                  <a:schemeClr val="hlink"/>
                </a:solidFill>
              </a:rPr>
              <a:t>失真</a:t>
            </a:r>
            <a:r>
              <a:rPr lang="zh-CN" altLang="en-US" dirty="0"/>
              <a:t>以及带来</a:t>
            </a:r>
            <a:r>
              <a:rPr lang="zh-CN" altLang="en-US" dirty="0">
                <a:solidFill>
                  <a:schemeClr val="hlink"/>
                </a:solidFill>
              </a:rPr>
              <a:t>多种干扰</a:t>
            </a:r>
            <a:r>
              <a:rPr lang="zh-CN" altLang="en-US" dirty="0"/>
              <a:t>。 </a:t>
            </a:r>
          </a:p>
          <a:p>
            <a:pPr eaLnBrk="1" hangingPunct="1"/>
            <a:endParaRPr lang="zh-CN" altLang="en-US" dirty="0"/>
          </a:p>
          <a:p>
            <a:pPr eaLnBrk="1" hangingPunct="1"/>
            <a:r>
              <a:rPr lang="zh-CN" altLang="en-US" dirty="0"/>
              <a:t>码元传输的</a:t>
            </a:r>
            <a:r>
              <a:rPr lang="zh-CN" altLang="en-US" dirty="0">
                <a:solidFill>
                  <a:srgbClr val="FF0000"/>
                </a:solidFill>
              </a:rPr>
              <a:t>速率</a:t>
            </a:r>
            <a:r>
              <a:rPr lang="zh-CN" altLang="en-US" dirty="0"/>
              <a:t>越高，或信号传输的</a:t>
            </a:r>
            <a:r>
              <a:rPr lang="zh-CN" altLang="en-US" dirty="0">
                <a:solidFill>
                  <a:srgbClr val="FF0000"/>
                </a:solidFill>
              </a:rPr>
              <a:t>距离</a:t>
            </a:r>
            <a:r>
              <a:rPr lang="zh-CN" altLang="en-US" dirty="0"/>
              <a:t>越远，或噪声</a:t>
            </a:r>
            <a:r>
              <a:rPr lang="zh-CN" altLang="en-US" dirty="0">
                <a:solidFill>
                  <a:srgbClr val="FF0000"/>
                </a:solidFill>
              </a:rPr>
              <a:t>干扰</a:t>
            </a:r>
            <a:r>
              <a:rPr lang="zh-CN" altLang="en-US" dirty="0"/>
              <a:t>越大，或传输媒体</a:t>
            </a:r>
            <a:r>
              <a:rPr lang="zh-CN" altLang="en-US" dirty="0">
                <a:solidFill>
                  <a:srgbClr val="FF0000"/>
                </a:solidFill>
              </a:rPr>
              <a:t>质量</a:t>
            </a:r>
            <a:r>
              <a:rPr lang="zh-CN" altLang="en-US" dirty="0"/>
              <a:t>越差，在信道的输出端的</a:t>
            </a:r>
            <a:r>
              <a:rPr lang="zh-CN" altLang="en-US" dirty="0">
                <a:solidFill>
                  <a:srgbClr val="FF0000"/>
                </a:solidFill>
              </a:rPr>
              <a:t>波形的失真</a:t>
            </a:r>
            <a:r>
              <a:rPr lang="zh-CN" altLang="en-US" dirty="0"/>
              <a:t>就越严重。 </a:t>
            </a:r>
          </a:p>
          <a:p>
            <a:pPr eaLnBrk="1" hangingPunct="1"/>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t>数字信号通过实际的信道 </a:t>
            </a:r>
          </a:p>
        </p:txBody>
      </p:sp>
      <p:sp>
        <p:nvSpPr>
          <p:cNvPr id="32771" name="Rectangle 3"/>
          <p:cNvSpPr>
            <a:spLocks noGrp="1" noChangeArrowheads="1"/>
          </p:cNvSpPr>
          <p:nvPr>
            <p:ph type="body" idx="1"/>
          </p:nvPr>
        </p:nvSpPr>
        <p:spPr>
          <a:xfrm>
            <a:off x="395288" y="1052513"/>
            <a:ext cx="8497887" cy="5040312"/>
          </a:xfrm>
        </p:spPr>
        <p:txBody>
          <a:bodyPr/>
          <a:lstStyle/>
          <a:p>
            <a:pPr eaLnBrk="1" hangingPunct="1">
              <a:lnSpc>
                <a:spcPct val="110000"/>
              </a:lnSpc>
              <a:spcBef>
                <a:spcPct val="0"/>
              </a:spcBef>
            </a:pPr>
            <a:r>
              <a:rPr lang="zh-CN" altLang="en-US"/>
              <a:t>有失真，但</a:t>
            </a:r>
            <a:r>
              <a:rPr lang="zh-CN" altLang="en-US">
                <a:solidFill>
                  <a:schemeClr val="hlink"/>
                </a:solidFill>
              </a:rPr>
              <a:t>可识别</a:t>
            </a:r>
          </a:p>
          <a:p>
            <a:pPr eaLnBrk="1" hangingPunct="1">
              <a:lnSpc>
                <a:spcPct val="110000"/>
              </a:lnSpc>
              <a:spcBef>
                <a:spcPct val="0"/>
              </a:spcBef>
            </a:pPr>
            <a:endParaRPr lang="zh-CN" altLang="en-US"/>
          </a:p>
          <a:p>
            <a:pPr eaLnBrk="1" hangingPunct="1">
              <a:lnSpc>
                <a:spcPct val="110000"/>
              </a:lnSpc>
              <a:spcBef>
                <a:spcPct val="0"/>
              </a:spcBef>
            </a:pPr>
            <a:endParaRPr lang="zh-CN" altLang="en-US"/>
          </a:p>
          <a:p>
            <a:pPr eaLnBrk="1" hangingPunct="1">
              <a:lnSpc>
                <a:spcPct val="110000"/>
              </a:lnSpc>
              <a:spcBef>
                <a:spcPct val="0"/>
              </a:spcBef>
            </a:pPr>
            <a:endParaRPr lang="zh-CN" altLang="en-US"/>
          </a:p>
          <a:p>
            <a:pPr eaLnBrk="1" hangingPunct="1">
              <a:lnSpc>
                <a:spcPct val="110000"/>
              </a:lnSpc>
              <a:spcBef>
                <a:spcPct val="0"/>
              </a:spcBef>
            </a:pPr>
            <a:endParaRPr lang="zh-CN" altLang="en-US"/>
          </a:p>
          <a:p>
            <a:pPr eaLnBrk="1" hangingPunct="1">
              <a:lnSpc>
                <a:spcPct val="110000"/>
              </a:lnSpc>
              <a:spcBef>
                <a:spcPct val="0"/>
              </a:spcBef>
            </a:pPr>
            <a:endParaRPr lang="zh-CN" altLang="en-US"/>
          </a:p>
          <a:p>
            <a:pPr eaLnBrk="1" hangingPunct="1">
              <a:lnSpc>
                <a:spcPct val="110000"/>
              </a:lnSpc>
              <a:spcBef>
                <a:spcPct val="0"/>
              </a:spcBef>
            </a:pPr>
            <a:endParaRPr lang="zh-CN" altLang="en-US"/>
          </a:p>
          <a:p>
            <a:pPr eaLnBrk="1" hangingPunct="1">
              <a:lnSpc>
                <a:spcPct val="110000"/>
              </a:lnSpc>
              <a:spcBef>
                <a:spcPct val="0"/>
              </a:spcBef>
            </a:pPr>
            <a:r>
              <a:rPr lang="zh-CN" altLang="en-US"/>
              <a:t>失真大，</a:t>
            </a:r>
            <a:r>
              <a:rPr lang="zh-CN" altLang="en-US">
                <a:solidFill>
                  <a:schemeClr val="hlink"/>
                </a:solidFill>
              </a:rPr>
              <a:t>无法识别 </a:t>
            </a:r>
          </a:p>
        </p:txBody>
      </p:sp>
      <p:sp>
        <p:nvSpPr>
          <p:cNvPr id="46084" name="AutoShape 4"/>
          <p:cNvSpPr>
            <a:spLocks noChangeArrowheads="1"/>
          </p:cNvSpPr>
          <p:nvPr/>
        </p:nvSpPr>
        <p:spPr bwMode="auto">
          <a:xfrm rot="-5400000">
            <a:off x="4185444" y="1110456"/>
            <a:ext cx="395288" cy="4060825"/>
          </a:xfrm>
          <a:prstGeom prst="can">
            <a:avLst>
              <a:gd name="adj" fmla="val 66775"/>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6085" name="Freeform 5"/>
          <p:cNvSpPr>
            <a:spLocks/>
          </p:cNvSpPr>
          <p:nvPr/>
        </p:nvSpPr>
        <p:spPr bwMode="auto">
          <a:xfrm>
            <a:off x="611188" y="2276475"/>
            <a:ext cx="1539875" cy="658813"/>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p:spPr>
        <p:txBody>
          <a:bodyPr wrap="none"/>
          <a:lstStyle/>
          <a:p>
            <a:endParaRPr lang="zh-CN" altLang="en-US"/>
          </a:p>
        </p:txBody>
      </p:sp>
      <p:sp>
        <p:nvSpPr>
          <p:cNvPr id="46086" name="Line 6"/>
          <p:cNvSpPr>
            <a:spLocks noChangeShapeType="1"/>
          </p:cNvSpPr>
          <p:nvPr/>
        </p:nvSpPr>
        <p:spPr bwMode="auto">
          <a:xfrm>
            <a:off x="601663" y="3140075"/>
            <a:ext cx="1960562" cy="0"/>
          </a:xfrm>
          <a:prstGeom prst="line">
            <a:avLst/>
          </a:prstGeom>
          <a:noFill/>
          <a:ln w="28575">
            <a:solidFill>
              <a:srgbClr val="333399"/>
            </a:solidFill>
            <a:round/>
            <a:headEnd/>
            <a:tailEnd type="triangle" w="med" len="lg"/>
          </a:ln>
        </p:spPr>
        <p:txBody>
          <a:bodyPr wrap="none"/>
          <a:lstStyle/>
          <a:p>
            <a:endParaRPr lang="zh-CN" altLang="en-US"/>
          </a:p>
        </p:txBody>
      </p:sp>
      <p:sp>
        <p:nvSpPr>
          <p:cNvPr id="46087" name="Freeform 7"/>
          <p:cNvSpPr>
            <a:spLocks/>
          </p:cNvSpPr>
          <p:nvPr/>
        </p:nvSpPr>
        <p:spPr bwMode="auto">
          <a:xfrm>
            <a:off x="6692900" y="2349500"/>
            <a:ext cx="1541463" cy="658813"/>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p:spPr>
        <p:txBody>
          <a:bodyPr wrap="none"/>
          <a:lstStyle/>
          <a:p>
            <a:endParaRPr lang="zh-CN" altLang="en-US"/>
          </a:p>
        </p:txBody>
      </p:sp>
      <p:sp>
        <p:nvSpPr>
          <p:cNvPr id="46088" name="Line 8"/>
          <p:cNvSpPr>
            <a:spLocks noChangeShapeType="1"/>
          </p:cNvSpPr>
          <p:nvPr/>
        </p:nvSpPr>
        <p:spPr bwMode="auto">
          <a:xfrm>
            <a:off x="6413500" y="3140075"/>
            <a:ext cx="1960563" cy="0"/>
          </a:xfrm>
          <a:prstGeom prst="line">
            <a:avLst/>
          </a:prstGeom>
          <a:noFill/>
          <a:ln w="28575">
            <a:solidFill>
              <a:srgbClr val="333399"/>
            </a:solidFill>
            <a:round/>
            <a:headEnd/>
            <a:tailEnd type="triangle" w="med" len="lg"/>
          </a:ln>
        </p:spPr>
        <p:txBody>
          <a:bodyPr wrap="none"/>
          <a:lstStyle/>
          <a:p>
            <a:endParaRPr lang="zh-CN" altLang="en-US"/>
          </a:p>
        </p:txBody>
      </p:sp>
      <p:sp>
        <p:nvSpPr>
          <p:cNvPr id="46089" name="Freeform 9"/>
          <p:cNvSpPr>
            <a:spLocks/>
          </p:cNvSpPr>
          <p:nvPr/>
        </p:nvSpPr>
        <p:spPr bwMode="auto">
          <a:xfrm>
            <a:off x="6707188" y="2386013"/>
            <a:ext cx="1495425" cy="633412"/>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6"/>
              <a:gd name="T121" fmla="*/ 0 h 461"/>
              <a:gd name="T122" fmla="*/ 1026 w 1026"/>
              <a:gd name="T123" fmla="*/ 461 h 4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headEnd/>
            <a:tailEnd/>
          </a:ln>
        </p:spPr>
        <p:txBody>
          <a:bodyPr wrap="none"/>
          <a:lstStyle/>
          <a:p>
            <a:endParaRPr lang="zh-CN" altLang="en-US"/>
          </a:p>
        </p:txBody>
      </p:sp>
      <p:sp>
        <p:nvSpPr>
          <p:cNvPr id="46090" name="Text Box 10"/>
          <p:cNvSpPr txBox="1">
            <a:spLocks noChangeArrowheads="1"/>
          </p:cNvSpPr>
          <p:nvPr/>
        </p:nvSpPr>
        <p:spPr bwMode="auto">
          <a:xfrm>
            <a:off x="2363788" y="2195513"/>
            <a:ext cx="3908425" cy="701675"/>
          </a:xfrm>
          <a:prstGeom prst="rect">
            <a:avLst/>
          </a:prstGeom>
          <a:noFill/>
          <a:ln w="9525">
            <a:noFill/>
            <a:miter lim="800000"/>
            <a:headEnd/>
            <a:tailEnd/>
          </a:ln>
        </p:spPr>
        <p:txBody>
          <a:bodyPr wrap="none">
            <a:spAutoFit/>
          </a:bodyPr>
          <a:lstStyle/>
          <a:p>
            <a:r>
              <a:rPr kumimoji="1" lang="zh-CN" altLang="en-US" sz="2000" dirty="0">
                <a:solidFill>
                  <a:srgbClr val="333399"/>
                </a:solidFill>
                <a:latin typeface="Times New Roman" pitchFamily="18" charset="0"/>
                <a:ea typeface="黑体" pitchFamily="49" charset="-122"/>
              </a:rPr>
              <a:t>实际的信道</a:t>
            </a:r>
          </a:p>
          <a:p>
            <a:r>
              <a:rPr kumimoji="1" lang="en-US" altLang="zh-CN" sz="2000" dirty="0">
                <a:solidFill>
                  <a:srgbClr val="333399"/>
                </a:solidFill>
                <a:latin typeface="Times New Roman" pitchFamily="18" charset="0"/>
                <a:ea typeface="黑体" pitchFamily="49" charset="-122"/>
              </a:rPr>
              <a:t>(</a:t>
            </a:r>
            <a:r>
              <a:rPr kumimoji="1" lang="zh-CN" altLang="en-US" sz="2000" dirty="0">
                <a:solidFill>
                  <a:srgbClr val="333399"/>
                </a:solidFill>
                <a:latin typeface="Times New Roman" pitchFamily="18" charset="0"/>
                <a:ea typeface="黑体" pitchFamily="49" charset="-122"/>
              </a:rPr>
              <a:t>带宽受限、有噪声、干扰和失真</a:t>
            </a:r>
            <a:r>
              <a:rPr kumimoji="1" lang="en-US" altLang="zh-CN" sz="2000" dirty="0">
                <a:solidFill>
                  <a:srgbClr val="333399"/>
                </a:solidFill>
                <a:latin typeface="Times New Roman" pitchFamily="18" charset="0"/>
                <a:ea typeface="黑体" pitchFamily="49" charset="-122"/>
              </a:rPr>
              <a:t>)</a:t>
            </a:r>
          </a:p>
        </p:txBody>
      </p:sp>
      <p:sp>
        <p:nvSpPr>
          <p:cNvPr id="46091" name="Text Box 11"/>
          <p:cNvSpPr txBox="1">
            <a:spLocks noChangeArrowheads="1"/>
          </p:cNvSpPr>
          <p:nvPr/>
        </p:nvSpPr>
        <p:spPr bwMode="auto">
          <a:xfrm>
            <a:off x="539750" y="3162300"/>
            <a:ext cx="1708150" cy="396875"/>
          </a:xfrm>
          <a:prstGeom prst="rect">
            <a:avLst/>
          </a:prstGeom>
          <a:noFill/>
          <a:ln w="9525">
            <a:noFill/>
            <a:miter lim="800000"/>
            <a:headEnd/>
            <a:tailEnd/>
          </a:ln>
        </p:spPr>
        <p:txBody>
          <a:bodyPr wrap="none">
            <a:spAutoFit/>
          </a:bodyPr>
          <a:lstStyle/>
          <a:p>
            <a:pPr algn="l"/>
            <a:r>
              <a:rPr kumimoji="1" lang="zh-CN" altLang="en-US" sz="2000" dirty="0">
                <a:solidFill>
                  <a:srgbClr val="333399"/>
                </a:solidFill>
                <a:latin typeface="黑体" pitchFamily="49" charset="-122"/>
                <a:ea typeface="黑体" pitchFamily="49" charset="-122"/>
              </a:rPr>
              <a:t>发送信号波形</a:t>
            </a:r>
          </a:p>
        </p:txBody>
      </p:sp>
      <p:sp>
        <p:nvSpPr>
          <p:cNvPr id="46092" name="Text Box 12"/>
          <p:cNvSpPr txBox="1">
            <a:spLocks noChangeArrowheads="1"/>
          </p:cNvSpPr>
          <p:nvPr/>
        </p:nvSpPr>
        <p:spPr bwMode="auto">
          <a:xfrm>
            <a:off x="6464300" y="3176588"/>
            <a:ext cx="1924050" cy="396875"/>
          </a:xfrm>
          <a:prstGeom prst="rect">
            <a:avLst/>
          </a:prstGeom>
          <a:noFill/>
          <a:ln w="9525">
            <a:noFill/>
            <a:miter lim="800000"/>
            <a:headEnd/>
            <a:tailEnd/>
          </a:ln>
        </p:spPr>
        <p:txBody>
          <a:bodyPr>
            <a:spAutoFit/>
          </a:bodyPr>
          <a:lstStyle/>
          <a:p>
            <a:r>
              <a:rPr kumimoji="1" lang="zh-CN" altLang="en-US" sz="2000" dirty="0">
                <a:solidFill>
                  <a:srgbClr val="333399"/>
                </a:solidFill>
                <a:latin typeface="黑体" pitchFamily="49" charset="-122"/>
                <a:ea typeface="黑体" pitchFamily="49" charset="-122"/>
              </a:rPr>
              <a:t>接收信号波形</a:t>
            </a:r>
          </a:p>
        </p:txBody>
      </p:sp>
      <p:grpSp>
        <p:nvGrpSpPr>
          <p:cNvPr id="2" name="Group 24"/>
          <p:cNvGrpSpPr>
            <a:grpSpLocks/>
          </p:cNvGrpSpPr>
          <p:nvPr/>
        </p:nvGrpSpPr>
        <p:grpSpPr bwMode="auto">
          <a:xfrm>
            <a:off x="482600" y="4310063"/>
            <a:ext cx="7834313" cy="1423987"/>
            <a:chOff x="304" y="2886"/>
            <a:chExt cx="4935" cy="897"/>
          </a:xfrm>
        </p:grpSpPr>
        <p:sp>
          <p:nvSpPr>
            <p:cNvPr id="46094" name="AutoShape 13"/>
            <p:cNvSpPr>
              <a:spLocks noChangeArrowheads="1"/>
            </p:cNvSpPr>
            <p:nvPr/>
          </p:nvSpPr>
          <p:spPr bwMode="auto">
            <a:xfrm rot="-5400000">
              <a:off x="2600" y="2210"/>
              <a:ext cx="250" cy="2558"/>
            </a:xfrm>
            <a:prstGeom prst="can">
              <a:avLst>
                <a:gd name="adj" fmla="val 66508"/>
              </a:avLst>
            </a:prstGeom>
            <a:gradFill rotWithShape="1">
              <a:gsLst>
                <a:gs pos="0">
                  <a:srgbClr val="6C6C6C"/>
                </a:gs>
                <a:gs pos="50000">
                  <a:srgbClr val="EAEAEA"/>
                </a:gs>
                <a:gs pos="100000">
                  <a:srgbClr val="6C6C6C"/>
                </a:gs>
              </a:gsLst>
              <a:lin ang="0" scaled="1"/>
            </a:gradFill>
            <a:ln w="9525">
              <a:solidFill>
                <a:srgbClr val="000000"/>
              </a:solidFill>
              <a:round/>
              <a:headEnd/>
              <a:tailEnd/>
            </a:ln>
          </p:spPr>
          <p:txBody>
            <a:bodyPr wrap="none" anchor="ctr"/>
            <a:lstStyle/>
            <a:p>
              <a:endParaRPr lang="zh-CN" altLang="en-US"/>
            </a:p>
          </p:txBody>
        </p:sp>
        <p:sp>
          <p:nvSpPr>
            <p:cNvPr id="46095" name="Freeform 14"/>
            <p:cNvSpPr>
              <a:spLocks/>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p:spPr>
          <p:txBody>
            <a:bodyPr wrap="none"/>
            <a:lstStyle/>
            <a:p>
              <a:endParaRPr lang="zh-CN" altLang="en-US"/>
            </a:p>
          </p:txBody>
        </p:sp>
        <p:sp>
          <p:nvSpPr>
            <p:cNvPr id="46096" name="Line 15"/>
            <p:cNvSpPr>
              <a:spLocks noChangeShapeType="1"/>
            </p:cNvSpPr>
            <p:nvPr/>
          </p:nvSpPr>
          <p:spPr bwMode="auto">
            <a:xfrm>
              <a:off x="343" y="3489"/>
              <a:ext cx="1235" cy="0"/>
            </a:xfrm>
            <a:prstGeom prst="line">
              <a:avLst/>
            </a:prstGeom>
            <a:noFill/>
            <a:ln w="28575">
              <a:solidFill>
                <a:srgbClr val="333399"/>
              </a:solidFill>
              <a:round/>
              <a:headEnd/>
              <a:tailEnd type="triangle" w="med" len="lg"/>
            </a:ln>
          </p:spPr>
          <p:txBody>
            <a:bodyPr wrap="none"/>
            <a:lstStyle/>
            <a:p>
              <a:endParaRPr lang="zh-CN" altLang="en-US"/>
            </a:p>
          </p:txBody>
        </p:sp>
        <p:sp>
          <p:nvSpPr>
            <p:cNvPr id="46097" name="Freeform 16"/>
            <p:cNvSpPr>
              <a:spLocks/>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56"/>
                <a:gd name="T31" fmla="*/ 0 h 480"/>
                <a:gd name="T32" fmla="*/ 1056 w 1056"/>
                <a:gd name="T33" fmla="*/ 480 h 48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p:spPr>
          <p:txBody>
            <a:bodyPr wrap="none"/>
            <a:lstStyle/>
            <a:p>
              <a:endParaRPr lang="zh-CN" altLang="en-US"/>
            </a:p>
          </p:txBody>
        </p:sp>
        <p:sp>
          <p:nvSpPr>
            <p:cNvPr id="46098" name="Line 17"/>
            <p:cNvSpPr>
              <a:spLocks noChangeShapeType="1"/>
            </p:cNvSpPr>
            <p:nvPr/>
          </p:nvSpPr>
          <p:spPr bwMode="auto">
            <a:xfrm>
              <a:off x="4004" y="3489"/>
              <a:ext cx="1235" cy="0"/>
            </a:xfrm>
            <a:prstGeom prst="line">
              <a:avLst/>
            </a:prstGeom>
            <a:noFill/>
            <a:ln w="28575">
              <a:solidFill>
                <a:srgbClr val="333399"/>
              </a:solidFill>
              <a:round/>
              <a:headEnd/>
              <a:tailEnd type="triangle" w="med" len="lg"/>
            </a:ln>
          </p:spPr>
          <p:txBody>
            <a:bodyPr wrap="none"/>
            <a:lstStyle/>
            <a:p>
              <a:endParaRPr lang="zh-CN" altLang="en-US"/>
            </a:p>
          </p:txBody>
        </p:sp>
        <p:sp>
          <p:nvSpPr>
            <p:cNvPr id="46099" name="Freeform 18"/>
            <p:cNvSpPr>
              <a:spLocks/>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17"/>
                <a:gd name="T91" fmla="*/ 0 h 143"/>
                <a:gd name="T92" fmla="*/ 1017 w 1017"/>
                <a:gd name="T93" fmla="*/ 143 h 14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headEnd/>
              <a:tailEnd/>
            </a:ln>
          </p:spPr>
          <p:txBody>
            <a:bodyPr wrap="none"/>
            <a:lstStyle/>
            <a:p>
              <a:endParaRPr lang="zh-CN" altLang="en-US"/>
            </a:p>
          </p:txBody>
        </p:sp>
        <p:sp>
          <p:nvSpPr>
            <p:cNvPr id="46100" name="Text Box 19"/>
            <p:cNvSpPr txBox="1">
              <a:spLocks noChangeArrowheads="1"/>
            </p:cNvSpPr>
            <p:nvPr/>
          </p:nvSpPr>
          <p:spPr bwMode="auto">
            <a:xfrm>
              <a:off x="304" y="3503"/>
              <a:ext cx="1076" cy="250"/>
            </a:xfrm>
            <a:prstGeom prst="rect">
              <a:avLst/>
            </a:prstGeom>
            <a:noFill/>
            <a:ln w="9525">
              <a:noFill/>
              <a:miter lim="800000"/>
              <a:headEnd/>
              <a:tailEnd/>
            </a:ln>
          </p:spPr>
          <p:txBody>
            <a:bodyPr wrap="none">
              <a:spAutoFit/>
            </a:bodyPr>
            <a:lstStyle/>
            <a:p>
              <a:pPr algn="l"/>
              <a:r>
                <a:rPr kumimoji="1" lang="zh-CN" altLang="en-US" sz="2000">
                  <a:solidFill>
                    <a:srgbClr val="333399"/>
                  </a:solidFill>
                  <a:latin typeface="黑体" pitchFamily="49" charset="-122"/>
                  <a:ea typeface="黑体" pitchFamily="49" charset="-122"/>
                </a:rPr>
                <a:t>发送信号波形</a:t>
              </a:r>
            </a:p>
          </p:txBody>
        </p:sp>
        <p:sp>
          <p:nvSpPr>
            <p:cNvPr id="46101" name="Text Box 22"/>
            <p:cNvSpPr txBox="1">
              <a:spLocks noChangeArrowheads="1"/>
            </p:cNvSpPr>
            <p:nvPr/>
          </p:nvSpPr>
          <p:spPr bwMode="auto">
            <a:xfrm>
              <a:off x="1467" y="2886"/>
              <a:ext cx="2462" cy="442"/>
            </a:xfrm>
            <a:prstGeom prst="rect">
              <a:avLst/>
            </a:prstGeom>
            <a:noFill/>
            <a:ln w="9525">
              <a:noFill/>
              <a:miter lim="800000"/>
              <a:headEnd/>
              <a:tailEnd/>
            </a:ln>
          </p:spPr>
          <p:txBody>
            <a:bodyPr wrap="none">
              <a:spAutoFit/>
            </a:bodyPr>
            <a:lstStyle/>
            <a:p>
              <a:r>
                <a:rPr kumimoji="1" lang="zh-CN" altLang="en-US" sz="2000" dirty="0">
                  <a:solidFill>
                    <a:srgbClr val="333399"/>
                  </a:solidFill>
                  <a:latin typeface="Times New Roman" pitchFamily="18" charset="0"/>
                  <a:ea typeface="黑体" pitchFamily="49" charset="-122"/>
                </a:rPr>
                <a:t>实际的信道</a:t>
              </a:r>
            </a:p>
            <a:p>
              <a:r>
                <a:rPr kumimoji="1" lang="en-US" altLang="zh-CN" sz="2000" dirty="0">
                  <a:solidFill>
                    <a:srgbClr val="333399"/>
                  </a:solidFill>
                  <a:latin typeface="Times New Roman" pitchFamily="18" charset="0"/>
                  <a:ea typeface="黑体" pitchFamily="49" charset="-122"/>
                </a:rPr>
                <a:t>(</a:t>
              </a:r>
              <a:r>
                <a:rPr kumimoji="1" lang="zh-CN" altLang="en-US" sz="2000" dirty="0">
                  <a:solidFill>
                    <a:srgbClr val="333399"/>
                  </a:solidFill>
                  <a:latin typeface="Times New Roman" pitchFamily="18" charset="0"/>
                  <a:ea typeface="黑体" pitchFamily="49" charset="-122"/>
                </a:rPr>
                <a:t>带宽受限、有噪声、干扰和失真</a:t>
              </a:r>
              <a:r>
                <a:rPr kumimoji="1" lang="en-US" altLang="zh-CN" sz="2000" dirty="0">
                  <a:solidFill>
                    <a:srgbClr val="333399"/>
                  </a:solidFill>
                  <a:latin typeface="Times New Roman" pitchFamily="18" charset="0"/>
                  <a:ea typeface="黑体" pitchFamily="49" charset="-122"/>
                </a:rPr>
                <a:t>)</a:t>
              </a:r>
            </a:p>
          </p:txBody>
        </p:sp>
        <p:sp>
          <p:nvSpPr>
            <p:cNvPr id="46102" name="Text Box 23"/>
            <p:cNvSpPr txBox="1">
              <a:spLocks noChangeArrowheads="1"/>
            </p:cNvSpPr>
            <p:nvPr/>
          </p:nvSpPr>
          <p:spPr bwMode="auto">
            <a:xfrm>
              <a:off x="3991" y="3533"/>
              <a:ext cx="1167" cy="250"/>
            </a:xfrm>
            <a:prstGeom prst="rect">
              <a:avLst/>
            </a:prstGeom>
            <a:noFill/>
            <a:ln w="9525">
              <a:noFill/>
              <a:miter lim="800000"/>
              <a:headEnd/>
              <a:tailEnd/>
            </a:ln>
          </p:spPr>
          <p:txBody>
            <a:bodyPr>
              <a:spAutoFit/>
            </a:bodyPr>
            <a:lstStyle/>
            <a:p>
              <a:r>
                <a:rPr kumimoji="1" lang="zh-CN" altLang="en-US" sz="2000">
                  <a:solidFill>
                    <a:srgbClr val="333399"/>
                  </a:solidFill>
                  <a:latin typeface="黑体" pitchFamily="49" charset="-122"/>
                  <a:ea typeface="黑体" pitchFamily="49" charset="-122"/>
                </a:rPr>
                <a:t>接收信号波形</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7" end="7"/>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3"/>
          <p:cNvPicPr>
            <a:picLocks noChangeAspect="1" noChangeArrowheads="1"/>
          </p:cNvPicPr>
          <p:nvPr/>
        </p:nvPicPr>
        <p:blipFill>
          <a:blip r:embed="rId3" cstate="print"/>
          <a:srcRect/>
          <a:stretch>
            <a:fillRect/>
          </a:stretch>
        </p:blipFill>
        <p:spPr bwMode="auto">
          <a:xfrm>
            <a:off x="428596" y="1357298"/>
            <a:ext cx="8335962" cy="3217862"/>
          </a:xfrm>
          <a:prstGeom prst="rect">
            <a:avLst/>
          </a:prstGeom>
          <a:noFill/>
          <a:ln w="9525">
            <a:noFill/>
            <a:miter lim="800000"/>
            <a:headEnd/>
            <a:tailEnd/>
          </a:ln>
        </p:spPr>
      </p:pic>
      <p:sp>
        <p:nvSpPr>
          <p:cNvPr id="47107" name="Rectangle 6"/>
          <p:cNvSpPr>
            <a:spLocks noGrp="1" noChangeArrowheads="1"/>
          </p:cNvSpPr>
          <p:nvPr>
            <p:ph type="title"/>
          </p:nvPr>
        </p:nvSpPr>
        <p:spPr/>
        <p:txBody>
          <a:bodyPr/>
          <a:lstStyle/>
          <a:p>
            <a:pPr eaLnBrk="1" hangingPunct="1"/>
            <a:r>
              <a:rPr lang="en-US" altLang="zh-CN" dirty="0">
                <a:latin typeface="+mn-lt"/>
              </a:rPr>
              <a:t>What is meant by Distortion?</a:t>
            </a:r>
          </a:p>
        </p:txBody>
      </p:sp>
      <p:sp>
        <p:nvSpPr>
          <p:cNvPr id="4" name="矩形 3"/>
          <p:cNvSpPr/>
          <p:nvPr/>
        </p:nvSpPr>
        <p:spPr>
          <a:xfrm>
            <a:off x="827584" y="4786322"/>
            <a:ext cx="7673506" cy="1200329"/>
          </a:xfrm>
          <a:prstGeom prst="rect">
            <a:avLst/>
          </a:prstGeom>
        </p:spPr>
        <p:txBody>
          <a:bodyPr wrap="square">
            <a:spAutoFit/>
          </a:bodyPr>
          <a:lstStyle/>
          <a:p>
            <a:pPr algn="l"/>
            <a:r>
              <a:rPr lang="en-US" altLang="zh-CN" dirty="0">
                <a:latin typeface="Arial" pitchFamily="34" charset="0"/>
              </a:rPr>
              <a:t>Unfortunately, all </a:t>
            </a:r>
            <a:r>
              <a:rPr lang="en-US" altLang="zh-CN" dirty="0"/>
              <a:t>transmission facilities </a:t>
            </a:r>
            <a:r>
              <a:rPr lang="en-US" altLang="zh-CN" dirty="0">
                <a:solidFill>
                  <a:srgbClr val="FF0000"/>
                </a:solidFill>
              </a:rPr>
              <a:t>diminish</a:t>
            </a:r>
            <a:r>
              <a:rPr lang="en-US" altLang="zh-CN" dirty="0"/>
              <a:t> different Fourier components by different amounts, thus introducing distortion.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dirty="0"/>
              <a:t>数据通信系统的模型 </a:t>
            </a:r>
          </a:p>
        </p:txBody>
      </p:sp>
      <p:grpSp>
        <p:nvGrpSpPr>
          <p:cNvPr id="2" name="Group 107"/>
          <p:cNvGrpSpPr>
            <a:grpSpLocks/>
          </p:cNvGrpSpPr>
          <p:nvPr/>
        </p:nvGrpSpPr>
        <p:grpSpPr bwMode="auto">
          <a:xfrm>
            <a:off x="3910013" y="4137025"/>
            <a:ext cx="1025525" cy="727075"/>
            <a:chOff x="2463" y="2931"/>
            <a:chExt cx="646" cy="458"/>
          </a:xfrm>
        </p:grpSpPr>
        <p:sp>
          <p:nvSpPr>
            <p:cNvPr id="11361" name="AutoShape 13"/>
            <p:cNvSpPr>
              <a:spLocks noChangeArrowheads="1"/>
            </p:cNvSpPr>
            <p:nvPr/>
          </p:nvSpPr>
          <p:spPr bwMode="auto">
            <a:xfrm>
              <a:off x="2463" y="2931"/>
              <a:ext cx="646" cy="458"/>
            </a:xfrm>
            <a:prstGeom prst="cube">
              <a:avLst>
                <a:gd name="adj" fmla="val 13069"/>
              </a:avLst>
            </a:prstGeom>
            <a:solidFill>
              <a:srgbClr val="CCFFFF"/>
            </a:solidFill>
            <a:ln w="9525">
              <a:solidFill>
                <a:schemeClr val="tx1"/>
              </a:solidFill>
              <a:miter lim="800000"/>
              <a:headEnd/>
              <a:tailEnd/>
            </a:ln>
          </p:spPr>
          <p:txBody>
            <a:bodyPr wrap="none" anchor="ctr"/>
            <a:lstStyle/>
            <a:p>
              <a:endParaRPr lang="zh-CN" altLang="en-US"/>
            </a:p>
          </p:txBody>
        </p:sp>
        <p:sp>
          <p:nvSpPr>
            <p:cNvPr id="11362" name="Rectangle 16"/>
            <p:cNvSpPr>
              <a:spLocks noChangeArrowheads="1"/>
            </p:cNvSpPr>
            <p:nvPr/>
          </p:nvSpPr>
          <p:spPr bwMode="auto">
            <a:xfrm>
              <a:off x="2546" y="2985"/>
              <a:ext cx="508" cy="402"/>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传输</a:t>
              </a:r>
            </a:p>
            <a:p>
              <a:pPr algn="l" defTabSz="762000" eaLnBrk="0" hangingPunct="0"/>
              <a:r>
                <a:rPr kumimoji="1" lang="zh-CN" altLang="en-US" sz="1800" dirty="0">
                  <a:latin typeface="Times New Roman" pitchFamily="18" charset="0"/>
                  <a:ea typeface="黑体" pitchFamily="49" charset="-122"/>
                </a:rPr>
                <a:t>系统</a:t>
              </a:r>
            </a:p>
          </p:txBody>
        </p:sp>
      </p:grpSp>
      <p:grpSp>
        <p:nvGrpSpPr>
          <p:cNvPr id="3" name="Group 102"/>
          <p:cNvGrpSpPr>
            <a:grpSpLocks/>
          </p:cNvGrpSpPr>
          <p:nvPr/>
        </p:nvGrpSpPr>
        <p:grpSpPr bwMode="auto">
          <a:xfrm>
            <a:off x="146050" y="4500561"/>
            <a:ext cx="566737" cy="1257299"/>
            <a:chOff x="92" y="3160"/>
            <a:chExt cx="357" cy="792"/>
          </a:xfrm>
        </p:grpSpPr>
        <p:sp>
          <p:nvSpPr>
            <p:cNvPr id="11359" name="Rectangle 5"/>
            <p:cNvSpPr>
              <a:spLocks noChangeArrowheads="1"/>
            </p:cNvSpPr>
            <p:nvPr/>
          </p:nvSpPr>
          <p:spPr bwMode="auto">
            <a:xfrm>
              <a:off x="92" y="3204"/>
              <a:ext cx="357" cy="74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输入信息</a:t>
              </a:r>
            </a:p>
          </p:txBody>
        </p:sp>
        <p:sp>
          <p:nvSpPr>
            <p:cNvPr id="11360" name="Line 17"/>
            <p:cNvSpPr>
              <a:spLocks noChangeShapeType="1"/>
            </p:cNvSpPr>
            <p:nvPr/>
          </p:nvSpPr>
          <p:spPr bwMode="auto">
            <a:xfrm>
              <a:off x="94" y="3160"/>
              <a:ext cx="313" cy="0"/>
            </a:xfrm>
            <a:prstGeom prst="line">
              <a:avLst/>
            </a:prstGeom>
            <a:noFill/>
            <a:ln w="38100">
              <a:solidFill>
                <a:srgbClr val="333399"/>
              </a:solidFill>
              <a:round/>
              <a:headEnd/>
              <a:tailEnd type="triangle" w="med" len="lg"/>
            </a:ln>
          </p:spPr>
          <p:txBody>
            <a:bodyPr/>
            <a:lstStyle/>
            <a:p>
              <a:endParaRPr lang="zh-CN" altLang="en-US"/>
            </a:p>
          </p:txBody>
        </p:sp>
      </p:grpSp>
      <p:grpSp>
        <p:nvGrpSpPr>
          <p:cNvPr id="4" name="Group 104"/>
          <p:cNvGrpSpPr>
            <a:grpSpLocks/>
          </p:cNvGrpSpPr>
          <p:nvPr/>
        </p:nvGrpSpPr>
        <p:grpSpPr bwMode="auto">
          <a:xfrm>
            <a:off x="1444626" y="4500561"/>
            <a:ext cx="638176" cy="1228724"/>
            <a:chOff x="910" y="3160"/>
            <a:chExt cx="402" cy="774"/>
          </a:xfrm>
        </p:grpSpPr>
        <p:sp>
          <p:nvSpPr>
            <p:cNvPr id="11357" name="Rectangle 7"/>
            <p:cNvSpPr>
              <a:spLocks noChangeArrowheads="1"/>
            </p:cNvSpPr>
            <p:nvPr/>
          </p:nvSpPr>
          <p:spPr bwMode="auto">
            <a:xfrm>
              <a:off x="955" y="3186"/>
              <a:ext cx="357" cy="74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输入数据</a:t>
              </a:r>
            </a:p>
          </p:txBody>
        </p:sp>
        <p:sp>
          <p:nvSpPr>
            <p:cNvPr id="11358" name="Line 18"/>
            <p:cNvSpPr>
              <a:spLocks noChangeShapeType="1"/>
            </p:cNvSpPr>
            <p:nvPr/>
          </p:nvSpPr>
          <p:spPr bwMode="auto">
            <a:xfrm>
              <a:off x="910" y="3160"/>
              <a:ext cx="346" cy="0"/>
            </a:xfrm>
            <a:prstGeom prst="line">
              <a:avLst/>
            </a:prstGeom>
            <a:noFill/>
            <a:ln w="38100">
              <a:solidFill>
                <a:srgbClr val="333399"/>
              </a:solidFill>
              <a:round/>
              <a:headEnd/>
              <a:tailEnd type="triangle" w="med" len="lg"/>
            </a:ln>
          </p:spPr>
          <p:txBody>
            <a:bodyPr/>
            <a:lstStyle/>
            <a:p>
              <a:endParaRPr lang="zh-CN" altLang="en-US"/>
            </a:p>
          </p:txBody>
        </p:sp>
      </p:grpSp>
      <p:grpSp>
        <p:nvGrpSpPr>
          <p:cNvPr id="5" name="Group 106"/>
          <p:cNvGrpSpPr>
            <a:grpSpLocks/>
          </p:cNvGrpSpPr>
          <p:nvPr/>
        </p:nvGrpSpPr>
        <p:grpSpPr bwMode="auto">
          <a:xfrm>
            <a:off x="2824163" y="4494213"/>
            <a:ext cx="1177925" cy="712787"/>
            <a:chOff x="1779" y="3156"/>
            <a:chExt cx="742" cy="449"/>
          </a:xfrm>
        </p:grpSpPr>
        <p:sp>
          <p:nvSpPr>
            <p:cNvPr id="11355" name="Rectangle 9"/>
            <p:cNvSpPr>
              <a:spLocks noChangeArrowheads="1"/>
            </p:cNvSpPr>
            <p:nvPr/>
          </p:nvSpPr>
          <p:spPr bwMode="auto">
            <a:xfrm>
              <a:off x="1791" y="3203"/>
              <a:ext cx="730" cy="402"/>
            </a:xfrm>
            <a:prstGeom prst="rect">
              <a:avLst/>
            </a:prstGeom>
            <a:noFill/>
            <a:ln w="12700">
              <a:noFill/>
              <a:miter lim="800000"/>
              <a:headEnd/>
              <a:tailEnd/>
            </a:ln>
          </p:spPr>
          <p:txBody>
            <a:bodyPr lIns="90488" tIns="44450" rIns="90488" bIns="44450">
              <a:spAutoFit/>
            </a:bodyPr>
            <a:lstStyle/>
            <a:p>
              <a:pPr defTabSz="762000" eaLnBrk="0" hangingPunct="0"/>
              <a:r>
                <a:rPr kumimoji="1" lang="zh-CN" altLang="en-US" sz="1800" dirty="0">
                  <a:latin typeface="Times New Roman" pitchFamily="18" charset="0"/>
                  <a:ea typeface="黑体" pitchFamily="49" charset="-122"/>
                </a:rPr>
                <a:t>发送</a:t>
              </a:r>
            </a:p>
            <a:p>
              <a:pPr defTabSz="762000" eaLnBrk="0" hangingPunct="0"/>
              <a:r>
                <a:rPr kumimoji="1" lang="zh-CN" altLang="en-US" sz="1800" dirty="0">
                  <a:latin typeface="Times New Roman" pitchFamily="18" charset="0"/>
                  <a:ea typeface="黑体" pitchFamily="49" charset="-122"/>
                </a:rPr>
                <a:t>的信号</a:t>
              </a:r>
            </a:p>
          </p:txBody>
        </p:sp>
        <p:sp>
          <p:nvSpPr>
            <p:cNvPr id="11356" name="Line 19"/>
            <p:cNvSpPr>
              <a:spLocks noChangeShapeType="1"/>
            </p:cNvSpPr>
            <p:nvPr/>
          </p:nvSpPr>
          <p:spPr bwMode="auto">
            <a:xfrm>
              <a:off x="1779" y="3156"/>
              <a:ext cx="684" cy="4"/>
            </a:xfrm>
            <a:prstGeom prst="line">
              <a:avLst/>
            </a:prstGeom>
            <a:noFill/>
            <a:ln w="38100">
              <a:solidFill>
                <a:srgbClr val="333399"/>
              </a:solidFill>
              <a:round/>
              <a:headEnd/>
              <a:tailEnd type="triangle" w="med" len="lg"/>
            </a:ln>
          </p:spPr>
          <p:txBody>
            <a:bodyPr/>
            <a:lstStyle/>
            <a:p>
              <a:endParaRPr lang="zh-CN" altLang="en-US"/>
            </a:p>
          </p:txBody>
        </p:sp>
      </p:grpSp>
      <p:grpSp>
        <p:nvGrpSpPr>
          <p:cNvPr id="6" name="Group 108"/>
          <p:cNvGrpSpPr>
            <a:grpSpLocks/>
          </p:cNvGrpSpPr>
          <p:nvPr/>
        </p:nvGrpSpPr>
        <p:grpSpPr bwMode="auto">
          <a:xfrm>
            <a:off x="4906963" y="4500563"/>
            <a:ext cx="1157287" cy="673100"/>
            <a:chOff x="3091" y="3160"/>
            <a:chExt cx="729" cy="424"/>
          </a:xfrm>
        </p:grpSpPr>
        <p:sp>
          <p:nvSpPr>
            <p:cNvPr id="11353" name="Rectangle 10"/>
            <p:cNvSpPr>
              <a:spLocks noChangeArrowheads="1"/>
            </p:cNvSpPr>
            <p:nvPr/>
          </p:nvSpPr>
          <p:spPr bwMode="auto">
            <a:xfrm>
              <a:off x="3111" y="3182"/>
              <a:ext cx="709" cy="402"/>
            </a:xfrm>
            <a:prstGeom prst="rect">
              <a:avLst/>
            </a:prstGeom>
            <a:noFill/>
            <a:ln w="12700">
              <a:noFill/>
              <a:miter lim="800000"/>
              <a:headEnd/>
              <a:tailEnd/>
            </a:ln>
          </p:spPr>
          <p:txBody>
            <a:bodyPr lIns="90488" tIns="44450" rIns="90488" bIns="44450">
              <a:spAutoFit/>
            </a:bodyPr>
            <a:lstStyle/>
            <a:p>
              <a:pPr defTabSz="762000" eaLnBrk="0" hangingPunct="0"/>
              <a:r>
                <a:rPr kumimoji="1" lang="zh-CN" altLang="en-US" sz="1800" dirty="0">
                  <a:latin typeface="Times New Roman" pitchFamily="18" charset="0"/>
                  <a:ea typeface="黑体" pitchFamily="49" charset="-122"/>
                </a:rPr>
                <a:t>接收</a:t>
              </a:r>
            </a:p>
            <a:p>
              <a:pPr defTabSz="762000" eaLnBrk="0" hangingPunct="0"/>
              <a:r>
                <a:rPr kumimoji="1" lang="zh-CN" altLang="en-US" sz="1800" dirty="0">
                  <a:latin typeface="Times New Roman" pitchFamily="18" charset="0"/>
                  <a:ea typeface="黑体" pitchFamily="49" charset="-122"/>
                </a:rPr>
                <a:t>的信号</a:t>
              </a:r>
            </a:p>
          </p:txBody>
        </p:sp>
        <p:sp>
          <p:nvSpPr>
            <p:cNvPr id="11354" name="Line 20"/>
            <p:cNvSpPr>
              <a:spLocks noChangeShapeType="1"/>
            </p:cNvSpPr>
            <p:nvPr/>
          </p:nvSpPr>
          <p:spPr bwMode="auto">
            <a:xfrm>
              <a:off x="3091" y="3160"/>
              <a:ext cx="714" cy="0"/>
            </a:xfrm>
            <a:prstGeom prst="line">
              <a:avLst/>
            </a:prstGeom>
            <a:noFill/>
            <a:ln w="38100">
              <a:solidFill>
                <a:srgbClr val="333399"/>
              </a:solidFill>
              <a:round/>
              <a:headEnd/>
              <a:tailEnd type="triangle" w="med" len="lg"/>
            </a:ln>
          </p:spPr>
          <p:txBody>
            <a:bodyPr/>
            <a:lstStyle/>
            <a:p>
              <a:endParaRPr lang="zh-CN" altLang="en-US"/>
            </a:p>
          </p:txBody>
        </p:sp>
      </p:grpSp>
      <p:grpSp>
        <p:nvGrpSpPr>
          <p:cNvPr id="7" name="Group 110"/>
          <p:cNvGrpSpPr>
            <a:grpSpLocks/>
          </p:cNvGrpSpPr>
          <p:nvPr/>
        </p:nvGrpSpPr>
        <p:grpSpPr bwMode="auto">
          <a:xfrm>
            <a:off x="6854825" y="4500563"/>
            <a:ext cx="592138" cy="1262062"/>
            <a:chOff x="4318" y="3160"/>
            <a:chExt cx="373" cy="795"/>
          </a:xfrm>
        </p:grpSpPr>
        <p:sp>
          <p:nvSpPr>
            <p:cNvPr id="11351" name="Rectangle 8"/>
            <p:cNvSpPr>
              <a:spLocks noChangeArrowheads="1"/>
            </p:cNvSpPr>
            <p:nvPr/>
          </p:nvSpPr>
          <p:spPr bwMode="auto">
            <a:xfrm>
              <a:off x="4334" y="3207"/>
              <a:ext cx="357" cy="74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输出数据</a:t>
              </a:r>
            </a:p>
          </p:txBody>
        </p:sp>
        <p:sp>
          <p:nvSpPr>
            <p:cNvPr id="11352" name="Line 21"/>
            <p:cNvSpPr>
              <a:spLocks noChangeShapeType="1"/>
            </p:cNvSpPr>
            <p:nvPr/>
          </p:nvSpPr>
          <p:spPr bwMode="auto">
            <a:xfrm>
              <a:off x="4318" y="3160"/>
              <a:ext cx="336" cy="0"/>
            </a:xfrm>
            <a:prstGeom prst="line">
              <a:avLst/>
            </a:prstGeom>
            <a:noFill/>
            <a:ln w="38100">
              <a:solidFill>
                <a:srgbClr val="333399"/>
              </a:solidFill>
              <a:round/>
              <a:headEnd/>
              <a:tailEnd type="triangle" w="med" len="lg"/>
            </a:ln>
          </p:spPr>
          <p:txBody>
            <a:bodyPr/>
            <a:lstStyle/>
            <a:p>
              <a:endParaRPr lang="zh-CN" altLang="en-US"/>
            </a:p>
          </p:txBody>
        </p:sp>
      </p:grpSp>
      <p:grpSp>
        <p:nvGrpSpPr>
          <p:cNvPr id="8" name="Group 103"/>
          <p:cNvGrpSpPr>
            <a:grpSpLocks/>
          </p:cNvGrpSpPr>
          <p:nvPr/>
        </p:nvGrpSpPr>
        <p:grpSpPr bwMode="auto">
          <a:xfrm>
            <a:off x="646113" y="4137025"/>
            <a:ext cx="850900" cy="727075"/>
            <a:chOff x="407" y="2931"/>
            <a:chExt cx="536" cy="458"/>
          </a:xfrm>
        </p:grpSpPr>
        <p:sp>
          <p:nvSpPr>
            <p:cNvPr id="11349" name="AutoShape 11"/>
            <p:cNvSpPr>
              <a:spLocks noChangeArrowheads="1"/>
            </p:cNvSpPr>
            <p:nvPr/>
          </p:nvSpPr>
          <p:spPr bwMode="auto">
            <a:xfrm>
              <a:off x="407" y="2931"/>
              <a:ext cx="536"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11350" name="Rectangle 22"/>
            <p:cNvSpPr>
              <a:spLocks noChangeArrowheads="1"/>
            </p:cNvSpPr>
            <p:nvPr/>
          </p:nvSpPr>
          <p:spPr bwMode="auto">
            <a:xfrm>
              <a:off x="449" y="3059"/>
              <a:ext cx="447" cy="229"/>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源点</a:t>
              </a:r>
            </a:p>
          </p:txBody>
        </p:sp>
      </p:grpSp>
      <p:grpSp>
        <p:nvGrpSpPr>
          <p:cNvPr id="9" name="Group 111"/>
          <p:cNvGrpSpPr>
            <a:grpSpLocks/>
          </p:cNvGrpSpPr>
          <p:nvPr/>
        </p:nvGrpSpPr>
        <p:grpSpPr bwMode="auto">
          <a:xfrm>
            <a:off x="7388225" y="4137025"/>
            <a:ext cx="850900" cy="727075"/>
            <a:chOff x="4654" y="2931"/>
            <a:chExt cx="536" cy="458"/>
          </a:xfrm>
        </p:grpSpPr>
        <p:sp>
          <p:nvSpPr>
            <p:cNvPr id="11347" name="AutoShape 15"/>
            <p:cNvSpPr>
              <a:spLocks noChangeArrowheads="1"/>
            </p:cNvSpPr>
            <p:nvPr/>
          </p:nvSpPr>
          <p:spPr bwMode="auto">
            <a:xfrm>
              <a:off x="4654" y="2931"/>
              <a:ext cx="536"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11348" name="Rectangle 23"/>
            <p:cNvSpPr>
              <a:spLocks noChangeArrowheads="1"/>
            </p:cNvSpPr>
            <p:nvPr/>
          </p:nvSpPr>
          <p:spPr bwMode="auto">
            <a:xfrm>
              <a:off x="4699" y="3068"/>
              <a:ext cx="446" cy="229"/>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终点</a:t>
              </a:r>
            </a:p>
          </p:txBody>
        </p:sp>
      </p:grpSp>
      <p:grpSp>
        <p:nvGrpSpPr>
          <p:cNvPr id="10" name="Group 105"/>
          <p:cNvGrpSpPr>
            <a:grpSpLocks/>
          </p:cNvGrpSpPr>
          <p:nvPr/>
        </p:nvGrpSpPr>
        <p:grpSpPr bwMode="auto">
          <a:xfrm>
            <a:off x="1949450" y="4137025"/>
            <a:ext cx="922338" cy="727075"/>
            <a:chOff x="1228" y="2931"/>
            <a:chExt cx="581" cy="458"/>
          </a:xfrm>
        </p:grpSpPr>
        <p:sp>
          <p:nvSpPr>
            <p:cNvPr id="11345" name="AutoShape 12"/>
            <p:cNvSpPr>
              <a:spLocks noChangeArrowheads="1"/>
            </p:cNvSpPr>
            <p:nvPr/>
          </p:nvSpPr>
          <p:spPr bwMode="auto">
            <a:xfrm>
              <a:off x="1256" y="2931"/>
              <a:ext cx="537" cy="458"/>
            </a:xfrm>
            <a:prstGeom prst="cube">
              <a:avLst>
                <a:gd name="adj" fmla="val 13069"/>
              </a:avLst>
            </a:prstGeom>
            <a:solidFill>
              <a:srgbClr val="FFFF66"/>
            </a:solidFill>
            <a:ln w="9525">
              <a:solidFill>
                <a:schemeClr val="tx1"/>
              </a:solidFill>
              <a:miter lim="800000"/>
              <a:headEnd/>
              <a:tailEnd/>
            </a:ln>
          </p:spPr>
          <p:txBody>
            <a:bodyPr wrap="none" anchor="ctr"/>
            <a:lstStyle/>
            <a:p>
              <a:endParaRPr lang="zh-CN" altLang="en-US"/>
            </a:p>
          </p:txBody>
        </p:sp>
        <p:sp>
          <p:nvSpPr>
            <p:cNvPr id="11346" name="Rectangle 24"/>
            <p:cNvSpPr>
              <a:spLocks noChangeArrowheads="1"/>
            </p:cNvSpPr>
            <p:nvPr/>
          </p:nvSpPr>
          <p:spPr bwMode="auto">
            <a:xfrm>
              <a:off x="1228" y="3068"/>
              <a:ext cx="581" cy="229"/>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发送器</a:t>
              </a:r>
            </a:p>
          </p:txBody>
        </p:sp>
      </p:grpSp>
      <p:grpSp>
        <p:nvGrpSpPr>
          <p:cNvPr id="11" name="Group 109"/>
          <p:cNvGrpSpPr>
            <a:grpSpLocks/>
          </p:cNvGrpSpPr>
          <p:nvPr/>
        </p:nvGrpSpPr>
        <p:grpSpPr bwMode="auto">
          <a:xfrm>
            <a:off x="5997575" y="4137025"/>
            <a:ext cx="922338" cy="727075"/>
            <a:chOff x="3778" y="2931"/>
            <a:chExt cx="581" cy="458"/>
          </a:xfrm>
        </p:grpSpPr>
        <p:sp>
          <p:nvSpPr>
            <p:cNvPr id="11343" name="AutoShape 14"/>
            <p:cNvSpPr>
              <a:spLocks noChangeArrowheads="1"/>
            </p:cNvSpPr>
            <p:nvPr/>
          </p:nvSpPr>
          <p:spPr bwMode="auto">
            <a:xfrm>
              <a:off x="3805" y="2931"/>
              <a:ext cx="535" cy="458"/>
            </a:xfrm>
            <a:prstGeom prst="cube">
              <a:avLst>
                <a:gd name="adj" fmla="val 13069"/>
              </a:avLst>
            </a:prstGeom>
            <a:solidFill>
              <a:srgbClr val="FFCCFF"/>
            </a:solidFill>
            <a:ln w="9525">
              <a:solidFill>
                <a:schemeClr val="tx1"/>
              </a:solidFill>
              <a:miter lim="800000"/>
              <a:headEnd/>
              <a:tailEnd/>
            </a:ln>
          </p:spPr>
          <p:txBody>
            <a:bodyPr wrap="none" anchor="ctr"/>
            <a:lstStyle/>
            <a:p>
              <a:endParaRPr lang="zh-CN" altLang="en-US"/>
            </a:p>
          </p:txBody>
        </p:sp>
        <p:sp>
          <p:nvSpPr>
            <p:cNvPr id="11344" name="Rectangle 25"/>
            <p:cNvSpPr>
              <a:spLocks noChangeArrowheads="1"/>
            </p:cNvSpPr>
            <p:nvPr/>
          </p:nvSpPr>
          <p:spPr bwMode="auto">
            <a:xfrm>
              <a:off x="3778" y="3059"/>
              <a:ext cx="581" cy="229"/>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接收器</a:t>
              </a:r>
            </a:p>
          </p:txBody>
        </p:sp>
      </p:grpSp>
      <p:sp>
        <p:nvSpPr>
          <p:cNvPr id="11277" name="Line 26"/>
          <p:cNvSpPr>
            <a:spLocks noChangeShapeType="1"/>
          </p:cNvSpPr>
          <p:nvPr/>
        </p:nvSpPr>
        <p:spPr bwMode="auto">
          <a:xfrm>
            <a:off x="2560638" y="2724150"/>
            <a:ext cx="3479800" cy="0"/>
          </a:xfrm>
          <a:prstGeom prst="line">
            <a:avLst/>
          </a:prstGeom>
          <a:noFill/>
          <a:ln w="28575">
            <a:solidFill>
              <a:srgbClr val="333399"/>
            </a:solidFill>
            <a:round/>
            <a:headEnd/>
            <a:tailEnd/>
          </a:ln>
        </p:spPr>
        <p:txBody>
          <a:bodyPr wrap="none" anchor="ctr"/>
          <a:lstStyle/>
          <a:p>
            <a:endParaRPr lang="zh-CN" altLang="en-US"/>
          </a:p>
        </p:txBody>
      </p:sp>
      <p:sp>
        <p:nvSpPr>
          <p:cNvPr id="11278" name="Line 27"/>
          <p:cNvSpPr>
            <a:spLocks noChangeShapeType="1"/>
          </p:cNvSpPr>
          <p:nvPr/>
        </p:nvSpPr>
        <p:spPr bwMode="auto">
          <a:xfrm>
            <a:off x="1355725" y="2724150"/>
            <a:ext cx="847725" cy="3175"/>
          </a:xfrm>
          <a:prstGeom prst="line">
            <a:avLst/>
          </a:prstGeom>
          <a:noFill/>
          <a:ln w="76200" cmpd="tri">
            <a:solidFill>
              <a:srgbClr val="333399"/>
            </a:solidFill>
            <a:round/>
            <a:headEnd/>
            <a:tailEnd/>
          </a:ln>
        </p:spPr>
        <p:txBody>
          <a:bodyPr wrap="none" anchor="ctr"/>
          <a:lstStyle/>
          <a:p>
            <a:endParaRPr lang="zh-CN" altLang="en-US"/>
          </a:p>
        </p:txBody>
      </p:sp>
      <p:sp>
        <p:nvSpPr>
          <p:cNvPr id="11279" name="Rectangle 28"/>
          <p:cNvSpPr>
            <a:spLocks noChangeArrowheads="1"/>
          </p:cNvSpPr>
          <p:nvPr/>
        </p:nvSpPr>
        <p:spPr bwMode="auto">
          <a:xfrm>
            <a:off x="1692275" y="2941638"/>
            <a:ext cx="1354138" cy="363537"/>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调制解调器</a:t>
            </a:r>
          </a:p>
        </p:txBody>
      </p:sp>
      <p:sp>
        <p:nvSpPr>
          <p:cNvPr id="11280" name="Line 29"/>
          <p:cNvSpPr>
            <a:spLocks noChangeShapeType="1"/>
          </p:cNvSpPr>
          <p:nvPr/>
        </p:nvSpPr>
        <p:spPr bwMode="auto">
          <a:xfrm>
            <a:off x="6607175" y="2724150"/>
            <a:ext cx="922338" cy="0"/>
          </a:xfrm>
          <a:prstGeom prst="line">
            <a:avLst/>
          </a:prstGeom>
          <a:noFill/>
          <a:ln w="76200" cmpd="tri">
            <a:solidFill>
              <a:srgbClr val="333399"/>
            </a:solidFill>
            <a:round/>
            <a:headEnd/>
            <a:tailEnd/>
          </a:ln>
        </p:spPr>
        <p:txBody>
          <a:bodyPr wrap="none" anchor="ctr"/>
          <a:lstStyle/>
          <a:p>
            <a:endParaRPr lang="zh-CN" altLang="en-US"/>
          </a:p>
        </p:txBody>
      </p:sp>
      <p:grpSp>
        <p:nvGrpSpPr>
          <p:cNvPr id="11281" name="Group 80"/>
          <p:cNvGrpSpPr>
            <a:grpSpLocks/>
          </p:cNvGrpSpPr>
          <p:nvPr/>
        </p:nvGrpSpPr>
        <p:grpSpPr bwMode="auto">
          <a:xfrm>
            <a:off x="3635375" y="2192338"/>
            <a:ext cx="1582738" cy="1009650"/>
            <a:chOff x="385" y="2795"/>
            <a:chExt cx="1769" cy="816"/>
          </a:xfrm>
        </p:grpSpPr>
        <p:sp>
          <p:nvSpPr>
            <p:cNvPr id="27729" name="Oval 81"/>
            <p:cNvSpPr>
              <a:spLocks noChangeArrowheads="1"/>
            </p:cNvSpPr>
            <p:nvPr/>
          </p:nvSpPr>
          <p:spPr bwMode="auto">
            <a:xfrm>
              <a:off x="1590" y="306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0" name="Oval 82"/>
            <p:cNvSpPr>
              <a:spLocks noChangeArrowheads="1"/>
            </p:cNvSpPr>
            <p:nvPr/>
          </p:nvSpPr>
          <p:spPr bwMode="auto">
            <a:xfrm>
              <a:off x="928" y="3274"/>
              <a:ext cx="884" cy="337"/>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a:p>
          </p:txBody>
        </p:sp>
        <p:sp>
          <p:nvSpPr>
            <p:cNvPr id="27731" name="Oval 83"/>
            <p:cNvSpPr>
              <a:spLocks noChangeArrowheads="1"/>
            </p:cNvSpPr>
            <p:nvPr/>
          </p:nvSpPr>
          <p:spPr bwMode="auto">
            <a:xfrm>
              <a:off x="502" y="3204"/>
              <a:ext cx="586"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2" name="Oval 84"/>
            <p:cNvSpPr>
              <a:spLocks noChangeArrowheads="1"/>
            </p:cNvSpPr>
            <p:nvPr/>
          </p:nvSpPr>
          <p:spPr bwMode="auto">
            <a:xfrm>
              <a:off x="385" y="3084"/>
              <a:ext cx="383" cy="25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3" name="Oval 85"/>
            <p:cNvSpPr>
              <a:spLocks noChangeArrowheads="1"/>
            </p:cNvSpPr>
            <p:nvPr/>
          </p:nvSpPr>
          <p:spPr bwMode="auto">
            <a:xfrm>
              <a:off x="566" y="2884"/>
              <a:ext cx="57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4" name="Oval 86"/>
            <p:cNvSpPr>
              <a:spLocks noChangeArrowheads="1"/>
            </p:cNvSpPr>
            <p:nvPr/>
          </p:nvSpPr>
          <p:spPr bwMode="auto">
            <a:xfrm>
              <a:off x="992" y="2795"/>
              <a:ext cx="758"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5" name="Oval 87"/>
            <p:cNvSpPr>
              <a:spLocks noChangeArrowheads="1"/>
            </p:cNvSpPr>
            <p:nvPr/>
          </p:nvSpPr>
          <p:spPr bwMode="auto">
            <a:xfrm>
              <a:off x="1505" y="289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6" name="Oval 88"/>
            <p:cNvSpPr>
              <a:spLocks noChangeArrowheads="1"/>
            </p:cNvSpPr>
            <p:nvPr/>
          </p:nvSpPr>
          <p:spPr bwMode="auto">
            <a:xfrm>
              <a:off x="704" y="2987"/>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7" name="Oval 89"/>
            <p:cNvSpPr>
              <a:spLocks noChangeArrowheads="1"/>
            </p:cNvSpPr>
            <p:nvPr/>
          </p:nvSpPr>
          <p:spPr bwMode="auto">
            <a:xfrm rot="1336630">
              <a:off x="1474" y="3067"/>
              <a:ext cx="555"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pPr>
                <a:defRPr/>
              </a:pPr>
              <a:endParaRPr lang="zh-CN" altLang="en-US"/>
            </a:p>
          </p:txBody>
        </p:sp>
        <p:sp>
          <p:nvSpPr>
            <p:cNvPr id="27738" name="Oval 90"/>
            <p:cNvSpPr>
              <a:spLocks noChangeArrowheads="1"/>
            </p:cNvSpPr>
            <p:nvPr/>
          </p:nvSpPr>
          <p:spPr bwMode="auto">
            <a:xfrm>
              <a:off x="1004" y="2810"/>
              <a:ext cx="756" cy="322"/>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39" name="Oval 91"/>
            <p:cNvSpPr>
              <a:spLocks noChangeArrowheads="1"/>
            </p:cNvSpPr>
            <p:nvPr/>
          </p:nvSpPr>
          <p:spPr bwMode="auto">
            <a:xfrm>
              <a:off x="577" y="2899"/>
              <a:ext cx="575" cy="319"/>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40" name="Oval 92"/>
            <p:cNvSpPr>
              <a:spLocks noChangeArrowheads="1"/>
            </p:cNvSpPr>
            <p:nvPr/>
          </p:nvSpPr>
          <p:spPr bwMode="auto">
            <a:xfrm>
              <a:off x="396" y="3100"/>
              <a:ext cx="383" cy="255"/>
            </a:xfrm>
            <a:prstGeom prst="ellipse">
              <a:avLst/>
            </a:prstGeom>
            <a:solidFill>
              <a:srgbClr val="DDDDDD"/>
            </a:solidFill>
            <a:ln w="9525">
              <a:noFill/>
              <a:round/>
              <a:headEnd/>
              <a:tailEnd/>
            </a:ln>
            <a:effectLst>
              <a:outerShdw dist="63500" dir="3187806" algn="ctr" rotWithShape="0">
                <a:schemeClr val="tx1"/>
              </a:outerShdw>
            </a:effectLst>
          </p:spPr>
          <p:txBody>
            <a:bodyPr/>
            <a:lstStyle/>
            <a:p>
              <a:pPr>
                <a:defRPr/>
              </a:pPr>
              <a:endParaRPr lang="zh-CN" altLang="en-US"/>
            </a:p>
          </p:txBody>
        </p:sp>
        <p:sp>
          <p:nvSpPr>
            <p:cNvPr id="27741" name="Oval 93"/>
            <p:cNvSpPr>
              <a:spLocks noChangeArrowheads="1"/>
            </p:cNvSpPr>
            <p:nvPr/>
          </p:nvSpPr>
          <p:spPr bwMode="auto">
            <a:xfrm>
              <a:off x="1515" y="2908"/>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42" name="Oval 94"/>
            <p:cNvSpPr>
              <a:spLocks noChangeArrowheads="1"/>
            </p:cNvSpPr>
            <p:nvPr/>
          </p:nvSpPr>
          <p:spPr bwMode="auto">
            <a:xfrm>
              <a:off x="1599" y="3075"/>
              <a:ext cx="555"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pPr>
                <a:defRPr/>
              </a:pPr>
              <a:endParaRPr lang="zh-CN" altLang="en-US"/>
            </a:p>
          </p:txBody>
        </p:sp>
        <p:sp>
          <p:nvSpPr>
            <p:cNvPr id="27743" name="Oval 95"/>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pPr>
                <a:defRPr/>
              </a:pPr>
              <a:endParaRPr lang="zh-CN" altLang="en-US"/>
            </a:p>
          </p:txBody>
        </p:sp>
        <p:sp>
          <p:nvSpPr>
            <p:cNvPr id="27744" name="Oval 96"/>
            <p:cNvSpPr>
              <a:spLocks noChangeArrowheads="1"/>
            </p:cNvSpPr>
            <p:nvPr/>
          </p:nvSpPr>
          <p:spPr bwMode="auto">
            <a:xfrm>
              <a:off x="513" y="3218"/>
              <a:ext cx="586"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pPr>
                <a:defRPr/>
              </a:pPr>
              <a:endParaRPr lang="zh-CN" altLang="en-US"/>
            </a:p>
          </p:txBody>
        </p:sp>
        <p:sp>
          <p:nvSpPr>
            <p:cNvPr id="11342" name="Freeform 9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447"/>
                <a:gd name="T136" fmla="*/ 0 h 1128"/>
                <a:gd name="T137" fmla="*/ 1447 w 1447"/>
                <a:gd name="T138" fmla="*/ 1128 h 112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noFill/>
              <a:prstDash val="solid"/>
              <a:round/>
              <a:headEnd/>
              <a:tailEnd/>
            </a:ln>
          </p:spPr>
          <p:txBody>
            <a:bodyPr/>
            <a:lstStyle/>
            <a:p>
              <a:endParaRPr lang="zh-CN" altLang="en-US"/>
            </a:p>
          </p:txBody>
        </p:sp>
      </p:grpSp>
      <p:sp>
        <p:nvSpPr>
          <p:cNvPr id="11282" name="Rectangle 42"/>
          <p:cNvSpPr>
            <a:spLocks noChangeArrowheads="1"/>
          </p:cNvSpPr>
          <p:nvPr/>
        </p:nvSpPr>
        <p:spPr bwMode="auto">
          <a:xfrm>
            <a:off x="684213" y="3014663"/>
            <a:ext cx="869950" cy="363537"/>
          </a:xfrm>
          <a:prstGeom prst="rect">
            <a:avLst/>
          </a:prstGeom>
          <a:noFill/>
          <a:ln w="12700">
            <a:noFill/>
            <a:miter lim="800000"/>
            <a:headEnd/>
            <a:tailEnd/>
          </a:ln>
        </p:spPr>
        <p:txBody>
          <a:bodyPr lIns="90488" tIns="44450" rIns="90488" bIns="44450">
            <a:spAutoFit/>
          </a:bodyPr>
          <a:lstStyle/>
          <a:p>
            <a:pPr algn="l" defTabSz="762000" eaLnBrk="0" hangingPunct="0"/>
            <a:r>
              <a:rPr kumimoji="1" lang="en-US" altLang="zh-CN" sz="1800">
                <a:latin typeface="Arial" pitchFamily="34" charset="0"/>
                <a:ea typeface="黑体" pitchFamily="49" charset="-122"/>
              </a:rPr>
              <a:t>PC </a:t>
            </a:r>
            <a:r>
              <a:rPr kumimoji="1" lang="zh-CN" altLang="en-US" sz="1800">
                <a:latin typeface="Arial" pitchFamily="34" charset="0"/>
                <a:ea typeface="黑体" pitchFamily="49" charset="-122"/>
              </a:rPr>
              <a:t>机</a:t>
            </a:r>
          </a:p>
        </p:txBody>
      </p:sp>
      <p:sp>
        <p:nvSpPr>
          <p:cNvPr id="11283" name="Rectangle 43"/>
          <p:cNvSpPr>
            <a:spLocks noChangeArrowheads="1"/>
          </p:cNvSpPr>
          <p:nvPr/>
        </p:nvSpPr>
        <p:spPr bwMode="auto">
          <a:xfrm>
            <a:off x="3811588" y="2549525"/>
            <a:ext cx="1323975" cy="363538"/>
          </a:xfrm>
          <a:prstGeom prst="rect">
            <a:avLst/>
          </a:prstGeom>
          <a:noFill/>
          <a:ln w="12700">
            <a:noFill/>
            <a:miter lim="800000"/>
            <a:headEnd/>
            <a:tailEnd/>
          </a:ln>
        </p:spPr>
        <p:txBody>
          <a:bodyPr wrap="none" lIns="90488" tIns="44450" rIns="90488" bIns="44450">
            <a:spAutoFit/>
          </a:bodyPr>
          <a:lstStyle/>
          <a:p>
            <a:pPr algn="l" defTabSz="762000" eaLnBrk="0" hangingPunct="0"/>
            <a:r>
              <a:rPr kumimoji="1" lang="zh-CN" altLang="en-US" sz="1800">
                <a:latin typeface="Times New Roman" pitchFamily="18" charset="0"/>
                <a:ea typeface="黑体" pitchFamily="49" charset="-122"/>
              </a:rPr>
              <a:t>公用电话网</a:t>
            </a:r>
          </a:p>
        </p:txBody>
      </p:sp>
      <p:pic>
        <p:nvPicPr>
          <p:cNvPr id="11284" name="Picture 44"/>
          <p:cNvPicPr>
            <a:picLocks noChangeArrowheads="1"/>
          </p:cNvPicPr>
          <p:nvPr/>
        </p:nvPicPr>
        <p:blipFill>
          <a:blip r:embed="rId3" cstate="print"/>
          <a:srcRect/>
          <a:stretch>
            <a:fillRect/>
          </a:stretch>
        </p:blipFill>
        <p:spPr bwMode="auto">
          <a:xfrm>
            <a:off x="1993900" y="2486025"/>
            <a:ext cx="852488" cy="528638"/>
          </a:xfrm>
          <a:prstGeom prst="rect">
            <a:avLst/>
          </a:prstGeom>
          <a:noFill/>
          <a:ln w="9525">
            <a:noFill/>
            <a:miter lim="800000"/>
            <a:headEnd/>
            <a:tailEnd/>
          </a:ln>
        </p:spPr>
      </p:pic>
      <p:pic>
        <p:nvPicPr>
          <p:cNvPr id="11285" name="Picture 45"/>
          <p:cNvPicPr>
            <a:picLocks noChangeArrowheads="1"/>
          </p:cNvPicPr>
          <p:nvPr/>
        </p:nvPicPr>
        <p:blipFill>
          <a:blip r:embed="rId4" cstate="print"/>
          <a:srcRect/>
          <a:stretch>
            <a:fillRect/>
          </a:stretch>
        </p:blipFill>
        <p:spPr bwMode="auto">
          <a:xfrm>
            <a:off x="788988" y="2339975"/>
            <a:ext cx="708025" cy="669925"/>
          </a:xfrm>
          <a:prstGeom prst="rect">
            <a:avLst/>
          </a:prstGeom>
          <a:noFill/>
          <a:ln w="12699">
            <a:noFill/>
            <a:miter lim="800000"/>
            <a:headEnd/>
            <a:tailEnd/>
          </a:ln>
        </p:spPr>
      </p:pic>
      <p:sp>
        <p:nvSpPr>
          <p:cNvPr id="11286" name="Rectangle 46"/>
          <p:cNvSpPr>
            <a:spLocks noChangeArrowheads="1"/>
          </p:cNvSpPr>
          <p:nvPr/>
        </p:nvSpPr>
        <p:spPr bwMode="auto">
          <a:xfrm>
            <a:off x="5684838" y="2970213"/>
            <a:ext cx="1347787" cy="363537"/>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调制解调器</a:t>
            </a:r>
          </a:p>
        </p:txBody>
      </p:sp>
      <p:grpSp>
        <p:nvGrpSpPr>
          <p:cNvPr id="11287" name="Group 47"/>
          <p:cNvGrpSpPr>
            <a:grpSpLocks/>
          </p:cNvGrpSpPr>
          <p:nvPr/>
        </p:nvGrpSpPr>
        <p:grpSpPr bwMode="auto">
          <a:xfrm>
            <a:off x="2793962" y="2290763"/>
            <a:ext cx="652463" cy="339725"/>
            <a:chOff x="2315" y="3965"/>
            <a:chExt cx="496" cy="254"/>
          </a:xfrm>
        </p:grpSpPr>
        <p:sp>
          <p:nvSpPr>
            <p:cNvPr id="11322" name="Freeform 48"/>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p:spPr>
          <p:txBody>
            <a:bodyPr/>
            <a:lstStyle/>
            <a:p>
              <a:endParaRPr lang="zh-CN" altLang="en-US"/>
            </a:p>
          </p:txBody>
        </p:sp>
        <p:sp>
          <p:nvSpPr>
            <p:cNvPr id="11323" name="Freeform 49"/>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p:spPr>
          <p:txBody>
            <a:bodyPr/>
            <a:lstStyle/>
            <a:p>
              <a:endParaRPr lang="zh-CN" altLang="en-US"/>
            </a:p>
          </p:txBody>
        </p:sp>
        <p:sp>
          <p:nvSpPr>
            <p:cNvPr id="11324" name="Freeform 50"/>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p:spPr>
          <p:txBody>
            <a:bodyPr/>
            <a:lstStyle/>
            <a:p>
              <a:endParaRPr lang="zh-CN" altLang="en-US"/>
            </a:p>
          </p:txBody>
        </p:sp>
        <p:sp>
          <p:nvSpPr>
            <p:cNvPr id="11325" name="Freeform 51"/>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p:spPr>
          <p:txBody>
            <a:bodyPr/>
            <a:lstStyle/>
            <a:p>
              <a:endParaRPr lang="zh-CN" altLang="en-US"/>
            </a:p>
          </p:txBody>
        </p:sp>
      </p:grpSp>
      <p:sp>
        <p:nvSpPr>
          <p:cNvPr id="11288" name="Freeform 52"/>
          <p:cNvSpPr>
            <a:spLocks/>
          </p:cNvSpPr>
          <p:nvPr/>
        </p:nvSpPr>
        <p:spPr bwMode="auto">
          <a:xfrm>
            <a:off x="1465263" y="2392363"/>
            <a:ext cx="741362"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p:spPr>
        <p:txBody>
          <a:bodyPr/>
          <a:lstStyle/>
          <a:p>
            <a:endParaRPr lang="zh-CN" altLang="en-US"/>
          </a:p>
        </p:txBody>
      </p:sp>
      <p:sp>
        <p:nvSpPr>
          <p:cNvPr id="11289" name="Rectangle 53"/>
          <p:cNvSpPr>
            <a:spLocks noChangeArrowheads="1"/>
          </p:cNvSpPr>
          <p:nvPr/>
        </p:nvSpPr>
        <p:spPr bwMode="auto">
          <a:xfrm>
            <a:off x="1187450" y="1905000"/>
            <a:ext cx="1450975" cy="36353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数字比特流</a:t>
            </a:r>
          </a:p>
        </p:txBody>
      </p:sp>
      <p:sp>
        <p:nvSpPr>
          <p:cNvPr id="11290" name="Rectangle 54"/>
          <p:cNvSpPr>
            <a:spLocks noChangeArrowheads="1"/>
          </p:cNvSpPr>
          <p:nvPr/>
        </p:nvSpPr>
        <p:spPr bwMode="auto">
          <a:xfrm>
            <a:off x="6464300" y="1905000"/>
            <a:ext cx="1420813" cy="36353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数字比特流</a:t>
            </a:r>
          </a:p>
        </p:txBody>
      </p:sp>
      <p:sp>
        <p:nvSpPr>
          <p:cNvPr id="11291" name="Rectangle 55"/>
          <p:cNvSpPr>
            <a:spLocks noChangeArrowheads="1"/>
          </p:cNvSpPr>
          <p:nvPr/>
        </p:nvSpPr>
        <p:spPr bwMode="auto">
          <a:xfrm>
            <a:off x="2627313" y="1905000"/>
            <a:ext cx="1204912" cy="36353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模拟信号</a:t>
            </a:r>
          </a:p>
        </p:txBody>
      </p:sp>
      <p:sp>
        <p:nvSpPr>
          <p:cNvPr id="11292" name="Rectangle 56"/>
          <p:cNvSpPr>
            <a:spLocks noChangeArrowheads="1"/>
          </p:cNvSpPr>
          <p:nvPr/>
        </p:nvSpPr>
        <p:spPr bwMode="auto">
          <a:xfrm>
            <a:off x="5224463" y="1905000"/>
            <a:ext cx="1219200" cy="36353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Arial" pitchFamily="34" charset="0"/>
                <a:ea typeface="黑体" pitchFamily="49" charset="-122"/>
              </a:rPr>
              <a:t>模拟信号 </a:t>
            </a:r>
          </a:p>
        </p:txBody>
      </p:sp>
      <p:sp>
        <p:nvSpPr>
          <p:cNvPr id="11293" name="Rectangle 57"/>
          <p:cNvSpPr>
            <a:spLocks noChangeArrowheads="1"/>
          </p:cNvSpPr>
          <p:nvPr/>
        </p:nvSpPr>
        <p:spPr bwMode="auto">
          <a:xfrm>
            <a:off x="292100" y="1905000"/>
            <a:ext cx="709613" cy="638175"/>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Arial" pitchFamily="34" charset="0"/>
                <a:ea typeface="黑体" pitchFamily="49" charset="-122"/>
              </a:rPr>
              <a:t>输入</a:t>
            </a:r>
          </a:p>
          <a:p>
            <a:pPr algn="l" defTabSz="762000" eaLnBrk="0" hangingPunct="0"/>
            <a:r>
              <a:rPr kumimoji="1" lang="zh-CN" altLang="en-US" sz="1800" dirty="0">
                <a:latin typeface="Arial" pitchFamily="34" charset="0"/>
                <a:ea typeface="黑体" pitchFamily="49" charset="-122"/>
              </a:rPr>
              <a:t>汉字</a:t>
            </a:r>
          </a:p>
        </p:txBody>
      </p:sp>
      <p:sp>
        <p:nvSpPr>
          <p:cNvPr id="11294" name="Rectangle 58"/>
          <p:cNvSpPr>
            <a:spLocks noChangeArrowheads="1"/>
          </p:cNvSpPr>
          <p:nvPr/>
        </p:nvSpPr>
        <p:spPr bwMode="auto">
          <a:xfrm>
            <a:off x="8026400" y="1905000"/>
            <a:ext cx="709613" cy="638175"/>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dirty="0">
                <a:latin typeface="Arial" pitchFamily="34" charset="0"/>
                <a:ea typeface="黑体" pitchFamily="49" charset="-122"/>
              </a:rPr>
              <a:t>显示</a:t>
            </a:r>
          </a:p>
          <a:p>
            <a:pPr algn="l" defTabSz="762000" eaLnBrk="0" hangingPunct="0"/>
            <a:r>
              <a:rPr kumimoji="1" lang="zh-CN" altLang="en-US" sz="1800" dirty="0">
                <a:latin typeface="Arial" pitchFamily="34" charset="0"/>
                <a:ea typeface="黑体" pitchFamily="49" charset="-122"/>
              </a:rPr>
              <a:t>汉字</a:t>
            </a:r>
          </a:p>
        </p:txBody>
      </p:sp>
      <p:sp>
        <p:nvSpPr>
          <p:cNvPr id="11295" name="Freeform 59"/>
          <p:cNvSpPr>
            <a:spLocks/>
          </p:cNvSpPr>
          <p:nvPr/>
        </p:nvSpPr>
        <p:spPr bwMode="auto">
          <a:xfrm>
            <a:off x="6645275" y="2413000"/>
            <a:ext cx="742950"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288"/>
              <a:gd name="T44" fmla="*/ 672 w 672"/>
              <a:gd name="T45" fmla="*/ 288 h 2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p:spPr>
        <p:txBody>
          <a:bodyPr/>
          <a:lstStyle/>
          <a:p>
            <a:endParaRPr lang="zh-CN" altLang="en-US"/>
          </a:p>
        </p:txBody>
      </p:sp>
      <p:grpSp>
        <p:nvGrpSpPr>
          <p:cNvPr id="11296" name="Group 60"/>
          <p:cNvGrpSpPr>
            <a:grpSpLocks/>
          </p:cNvGrpSpPr>
          <p:nvPr/>
        </p:nvGrpSpPr>
        <p:grpSpPr bwMode="auto">
          <a:xfrm>
            <a:off x="5386388" y="2290763"/>
            <a:ext cx="654050" cy="339725"/>
            <a:chOff x="2315" y="3965"/>
            <a:chExt cx="496" cy="254"/>
          </a:xfrm>
        </p:grpSpPr>
        <p:sp>
          <p:nvSpPr>
            <p:cNvPr id="11318" name="Freeform 61"/>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2"/>
                <a:gd name="T115" fmla="*/ 0 h 535"/>
                <a:gd name="T116" fmla="*/ 552 w 552"/>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p:spPr>
          <p:txBody>
            <a:bodyPr/>
            <a:lstStyle/>
            <a:p>
              <a:endParaRPr lang="zh-CN" altLang="en-US"/>
            </a:p>
          </p:txBody>
        </p:sp>
        <p:sp>
          <p:nvSpPr>
            <p:cNvPr id="11319" name="Freeform 62"/>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p:spPr>
          <p:txBody>
            <a:bodyPr/>
            <a:lstStyle/>
            <a:p>
              <a:endParaRPr lang="zh-CN" altLang="en-US"/>
            </a:p>
          </p:txBody>
        </p:sp>
        <p:sp>
          <p:nvSpPr>
            <p:cNvPr id="11320" name="Freeform 63"/>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1"/>
                <a:gd name="T115" fmla="*/ 0 h 535"/>
                <a:gd name="T116" fmla="*/ 551 w 551"/>
                <a:gd name="T117" fmla="*/ 535 h 53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p:spPr>
          <p:txBody>
            <a:bodyPr/>
            <a:lstStyle/>
            <a:p>
              <a:endParaRPr lang="zh-CN" altLang="en-US"/>
            </a:p>
          </p:txBody>
        </p:sp>
        <p:sp>
          <p:nvSpPr>
            <p:cNvPr id="11321" name="Freeform 64"/>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43"/>
                <a:gd name="T130" fmla="*/ 0 h 1524"/>
                <a:gd name="T131" fmla="*/ 943 w 943"/>
                <a:gd name="T132" fmla="*/ 1524 h 152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p:spPr>
          <p:txBody>
            <a:bodyPr/>
            <a:lstStyle/>
            <a:p>
              <a:endParaRPr lang="zh-CN" altLang="en-US"/>
            </a:p>
          </p:txBody>
        </p:sp>
      </p:grpSp>
      <p:grpSp>
        <p:nvGrpSpPr>
          <p:cNvPr id="15" name="Group 113"/>
          <p:cNvGrpSpPr>
            <a:grpSpLocks/>
          </p:cNvGrpSpPr>
          <p:nvPr/>
        </p:nvGrpSpPr>
        <p:grpSpPr bwMode="auto">
          <a:xfrm>
            <a:off x="503238" y="1484313"/>
            <a:ext cx="7735887" cy="363537"/>
            <a:chOff x="317" y="1260"/>
            <a:chExt cx="4873" cy="229"/>
          </a:xfrm>
        </p:grpSpPr>
        <p:sp>
          <p:nvSpPr>
            <p:cNvPr id="11316" name="Line 65"/>
            <p:cNvSpPr>
              <a:spLocks noChangeShapeType="1"/>
            </p:cNvSpPr>
            <p:nvPr/>
          </p:nvSpPr>
          <p:spPr bwMode="auto">
            <a:xfrm>
              <a:off x="317" y="1373"/>
              <a:ext cx="4873" cy="0"/>
            </a:xfrm>
            <a:prstGeom prst="line">
              <a:avLst/>
            </a:prstGeom>
            <a:noFill/>
            <a:ln w="28575">
              <a:solidFill>
                <a:schemeClr val="hlink"/>
              </a:solidFill>
              <a:round/>
              <a:headEnd type="triangle" w="med" len="med"/>
              <a:tailEnd type="triangle" w="med" len="med"/>
            </a:ln>
          </p:spPr>
          <p:txBody>
            <a:bodyPr/>
            <a:lstStyle/>
            <a:p>
              <a:endParaRPr lang="zh-CN" altLang="en-US"/>
            </a:p>
          </p:txBody>
        </p:sp>
        <p:sp>
          <p:nvSpPr>
            <p:cNvPr id="11317" name="Rectangle 66"/>
            <p:cNvSpPr>
              <a:spLocks noChangeArrowheads="1"/>
            </p:cNvSpPr>
            <p:nvPr/>
          </p:nvSpPr>
          <p:spPr bwMode="auto">
            <a:xfrm>
              <a:off x="2294" y="1260"/>
              <a:ext cx="994" cy="229"/>
            </a:xfrm>
            <a:prstGeom prst="rect">
              <a:avLst/>
            </a:prstGeom>
            <a:solidFill>
              <a:schemeClr val="bg1"/>
            </a:solidFill>
            <a:ln w="12700">
              <a:noFill/>
              <a:miter lim="800000"/>
              <a:headEnd/>
              <a:tailEnd/>
            </a:ln>
          </p:spPr>
          <p:txBody>
            <a:bodyPr lIns="90488" tIns="44450" rIns="90488" bIns="44450">
              <a:spAutoFit/>
            </a:bodyPr>
            <a:lstStyle/>
            <a:p>
              <a:pPr algn="l" defTabSz="762000" eaLnBrk="0" hangingPunct="0"/>
              <a:r>
                <a:rPr kumimoji="1" lang="zh-CN" altLang="en-US" sz="1800">
                  <a:solidFill>
                    <a:schemeClr val="hlink"/>
                  </a:solidFill>
                  <a:latin typeface="Arial" pitchFamily="34" charset="0"/>
                  <a:ea typeface="黑体" pitchFamily="49" charset="-122"/>
                </a:rPr>
                <a:t>数据通信系统</a:t>
              </a:r>
            </a:p>
          </p:txBody>
        </p:sp>
      </p:grpSp>
      <p:grpSp>
        <p:nvGrpSpPr>
          <p:cNvPr id="16" name="Group 99"/>
          <p:cNvGrpSpPr>
            <a:grpSpLocks/>
          </p:cNvGrpSpPr>
          <p:nvPr/>
        </p:nvGrpSpPr>
        <p:grpSpPr bwMode="auto">
          <a:xfrm>
            <a:off x="433388" y="2803525"/>
            <a:ext cx="2838450" cy="1660525"/>
            <a:chOff x="273" y="2091"/>
            <a:chExt cx="1788" cy="1046"/>
          </a:xfrm>
        </p:grpSpPr>
        <p:sp>
          <p:nvSpPr>
            <p:cNvPr id="11312" name="Line 68"/>
            <p:cNvSpPr>
              <a:spLocks noChangeShapeType="1"/>
            </p:cNvSpPr>
            <p:nvPr/>
          </p:nvSpPr>
          <p:spPr bwMode="auto">
            <a:xfrm>
              <a:off x="2061" y="2091"/>
              <a:ext cx="0" cy="1046"/>
            </a:xfrm>
            <a:prstGeom prst="line">
              <a:avLst/>
            </a:prstGeom>
            <a:noFill/>
            <a:ln w="19050">
              <a:solidFill>
                <a:srgbClr val="333399"/>
              </a:solidFill>
              <a:prstDash val="dash"/>
              <a:round/>
              <a:headEnd type="none" w="sm" len="med"/>
              <a:tailEnd type="none" w="sm" len="med"/>
            </a:ln>
          </p:spPr>
          <p:txBody>
            <a:bodyPr/>
            <a:lstStyle/>
            <a:p>
              <a:endParaRPr lang="zh-CN" altLang="en-US"/>
            </a:p>
          </p:txBody>
        </p:sp>
        <p:grpSp>
          <p:nvGrpSpPr>
            <p:cNvPr id="11313" name="Group 98"/>
            <p:cNvGrpSpPr>
              <a:grpSpLocks/>
            </p:cNvGrpSpPr>
            <p:nvPr/>
          </p:nvGrpSpPr>
          <p:grpSpPr bwMode="auto">
            <a:xfrm>
              <a:off x="273" y="2523"/>
              <a:ext cx="1788" cy="237"/>
              <a:chOff x="273" y="2523"/>
              <a:chExt cx="1788" cy="237"/>
            </a:xfrm>
          </p:grpSpPr>
          <p:sp>
            <p:nvSpPr>
              <p:cNvPr id="11314" name="Line 67"/>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1315" name="Rectangle 71"/>
              <p:cNvSpPr>
                <a:spLocks noChangeArrowheads="1"/>
              </p:cNvSpPr>
              <p:nvPr/>
            </p:nvSpPr>
            <p:spPr bwMode="auto">
              <a:xfrm>
                <a:off x="854" y="2523"/>
                <a:ext cx="620" cy="237"/>
              </a:xfrm>
              <a:prstGeom prst="rect">
                <a:avLst/>
              </a:prstGeom>
              <a:solidFill>
                <a:srgbClr val="FFFF66"/>
              </a:solidFill>
              <a:ln w="12700">
                <a:solidFill>
                  <a:srgbClr val="333399"/>
                </a:solidFill>
                <a:miter lim="800000"/>
                <a:headEnd/>
                <a:tailEnd/>
              </a:ln>
            </p:spPr>
            <p:txBody>
              <a:bodyPr lIns="90488" tIns="44450" rIns="90488" bIns="44450">
                <a:spAutoFit/>
              </a:bodyPr>
              <a:lstStyle/>
              <a:p>
                <a:pPr algn="l" defTabSz="762000" eaLnBrk="0" hangingPunct="0"/>
                <a:r>
                  <a:rPr kumimoji="1" lang="zh-CN" altLang="en-US" sz="1800" dirty="0">
                    <a:latin typeface="Times New Roman" pitchFamily="18" charset="0"/>
                    <a:ea typeface="黑体" pitchFamily="49" charset="-122"/>
                  </a:rPr>
                  <a:t>源系统</a:t>
                </a:r>
              </a:p>
            </p:txBody>
          </p:sp>
        </p:grpSp>
      </p:grpSp>
      <p:grpSp>
        <p:nvGrpSpPr>
          <p:cNvPr id="18" name="Group 101"/>
          <p:cNvGrpSpPr>
            <a:grpSpLocks/>
          </p:cNvGrpSpPr>
          <p:nvPr/>
        </p:nvGrpSpPr>
        <p:grpSpPr bwMode="auto">
          <a:xfrm>
            <a:off x="5541963" y="3505200"/>
            <a:ext cx="2840037" cy="376238"/>
            <a:chOff x="3491" y="2533"/>
            <a:chExt cx="1789" cy="237"/>
          </a:xfrm>
        </p:grpSpPr>
        <p:sp>
          <p:nvSpPr>
            <p:cNvPr id="11310" name="Line 70"/>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1311" name="Rectangle 73"/>
            <p:cNvSpPr>
              <a:spLocks noChangeArrowheads="1"/>
            </p:cNvSpPr>
            <p:nvPr/>
          </p:nvSpPr>
          <p:spPr bwMode="auto">
            <a:xfrm>
              <a:off x="4028" y="2533"/>
              <a:ext cx="712" cy="237"/>
            </a:xfrm>
            <a:prstGeom prst="rect">
              <a:avLst/>
            </a:prstGeom>
            <a:solidFill>
              <a:srgbClr val="FFCCFF"/>
            </a:solidFill>
            <a:ln w="12700">
              <a:solidFill>
                <a:srgbClr val="333399"/>
              </a:solidFill>
              <a:miter lim="800000"/>
              <a:headEnd/>
              <a:tailEnd/>
            </a:ln>
          </p:spPr>
          <p:txBody>
            <a:bodyPr lIns="90488" tIns="44450" rIns="90488" bIns="44450">
              <a:spAutoFit/>
            </a:bodyPr>
            <a:lstStyle/>
            <a:p>
              <a:pPr algn="l" defTabSz="762000" eaLnBrk="0" hangingPunct="0"/>
              <a:r>
                <a:rPr kumimoji="1" lang="zh-CN" altLang="en-US" sz="1800">
                  <a:latin typeface="Times New Roman" pitchFamily="18" charset="0"/>
                  <a:ea typeface="黑体" pitchFamily="49" charset="-122"/>
                </a:rPr>
                <a:t>目的系统</a:t>
              </a:r>
            </a:p>
          </p:txBody>
        </p:sp>
      </p:grpSp>
      <p:grpSp>
        <p:nvGrpSpPr>
          <p:cNvPr id="19" name="Group 100"/>
          <p:cNvGrpSpPr>
            <a:grpSpLocks/>
          </p:cNvGrpSpPr>
          <p:nvPr/>
        </p:nvGrpSpPr>
        <p:grpSpPr bwMode="auto">
          <a:xfrm>
            <a:off x="3271838" y="2774950"/>
            <a:ext cx="2270125" cy="1725613"/>
            <a:chOff x="2061" y="2073"/>
            <a:chExt cx="1430" cy="1087"/>
          </a:xfrm>
        </p:grpSpPr>
        <p:sp>
          <p:nvSpPr>
            <p:cNvPr id="11307" name="Line 69"/>
            <p:cNvSpPr>
              <a:spLocks noChangeShapeType="1"/>
            </p:cNvSpPr>
            <p:nvPr/>
          </p:nvSpPr>
          <p:spPr bwMode="auto">
            <a:xfrm>
              <a:off x="2061" y="2660"/>
              <a:ext cx="1430" cy="0"/>
            </a:xfrm>
            <a:prstGeom prst="line">
              <a:avLst/>
            </a:prstGeom>
            <a:noFill/>
            <a:ln w="28575">
              <a:solidFill>
                <a:srgbClr val="333399"/>
              </a:solidFill>
              <a:round/>
              <a:headEnd type="triangle" w="sm" len="med"/>
              <a:tailEnd type="triangle" w="sm" len="med"/>
            </a:ln>
          </p:spPr>
          <p:txBody>
            <a:bodyPr/>
            <a:lstStyle/>
            <a:p>
              <a:endParaRPr lang="zh-CN" altLang="en-US"/>
            </a:p>
          </p:txBody>
        </p:sp>
        <p:sp>
          <p:nvSpPr>
            <p:cNvPr id="11308" name="Rectangle 72"/>
            <p:cNvSpPr>
              <a:spLocks noChangeArrowheads="1"/>
            </p:cNvSpPr>
            <p:nvPr/>
          </p:nvSpPr>
          <p:spPr bwMode="auto">
            <a:xfrm>
              <a:off x="2418" y="2533"/>
              <a:ext cx="734" cy="237"/>
            </a:xfrm>
            <a:prstGeom prst="rect">
              <a:avLst/>
            </a:prstGeom>
            <a:solidFill>
              <a:srgbClr val="CCFFFF"/>
            </a:solidFill>
            <a:ln w="12700">
              <a:solidFill>
                <a:srgbClr val="333399"/>
              </a:solidFill>
              <a:miter lim="800000"/>
              <a:headEnd/>
              <a:tailEnd/>
            </a:ln>
          </p:spPr>
          <p:txBody>
            <a:bodyPr lIns="90488" tIns="44450" rIns="90488" bIns="44450">
              <a:spAutoFit/>
            </a:bodyPr>
            <a:lstStyle/>
            <a:p>
              <a:pPr algn="l" defTabSz="762000" eaLnBrk="0" hangingPunct="0"/>
              <a:r>
                <a:rPr kumimoji="1" lang="zh-CN" altLang="en-US" sz="1800">
                  <a:latin typeface="Times New Roman" pitchFamily="18" charset="0"/>
                  <a:ea typeface="黑体" pitchFamily="49" charset="-122"/>
                </a:rPr>
                <a:t>传输系统</a:t>
              </a:r>
            </a:p>
          </p:txBody>
        </p:sp>
        <p:sp>
          <p:nvSpPr>
            <p:cNvPr id="11309" name="Line 74"/>
            <p:cNvSpPr>
              <a:spLocks noChangeShapeType="1"/>
            </p:cNvSpPr>
            <p:nvPr/>
          </p:nvSpPr>
          <p:spPr bwMode="auto">
            <a:xfrm flipH="1">
              <a:off x="3486" y="2073"/>
              <a:ext cx="5" cy="1087"/>
            </a:xfrm>
            <a:prstGeom prst="line">
              <a:avLst/>
            </a:prstGeom>
            <a:noFill/>
            <a:ln w="19050">
              <a:solidFill>
                <a:srgbClr val="333399"/>
              </a:solidFill>
              <a:prstDash val="dash"/>
              <a:round/>
              <a:headEnd type="none" w="sm" len="med"/>
              <a:tailEnd type="none" w="sm" len="med"/>
            </a:ln>
          </p:spPr>
          <p:txBody>
            <a:bodyPr/>
            <a:lstStyle/>
            <a:p>
              <a:endParaRPr lang="zh-CN" altLang="en-US"/>
            </a:p>
          </p:txBody>
        </p:sp>
      </p:grpSp>
      <p:pic>
        <p:nvPicPr>
          <p:cNvPr id="11301" name="Picture 75"/>
          <p:cNvPicPr>
            <a:picLocks noChangeArrowheads="1"/>
          </p:cNvPicPr>
          <p:nvPr/>
        </p:nvPicPr>
        <p:blipFill>
          <a:blip r:embed="rId3" cstate="print"/>
          <a:srcRect/>
          <a:stretch>
            <a:fillRect/>
          </a:stretch>
        </p:blipFill>
        <p:spPr bwMode="auto">
          <a:xfrm>
            <a:off x="5897563" y="2536825"/>
            <a:ext cx="852487" cy="530225"/>
          </a:xfrm>
          <a:prstGeom prst="rect">
            <a:avLst/>
          </a:prstGeom>
          <a:noFill/>
          <a:ln w="9525">
            <a:noFill/>
            <a:miter lim="800000"/>
            <a:headEnd/>
            <a:tailEnd/>
          </a:ln>
        </p:spPr>
      </p:pic>
      <p:pic>
        <p:nvPicPr>
          <p:cNvPr id="11302" name="Picture 76"/>
          <p:cNvPicPr>
            <a:picLocks noChangeArrowheads="1"/>
          </p:cNvPicPr>
          <p:nvPr/>
        </p:nvPicPr>
        <p:blipFill>
          <a:blip r:embed="rId4" cstate="print"/>
          <a:srcRect/>
          <a:stretch>
            <a:fillRect/>
          </a:stretch>
        </p:blipFill>
        <p:spPr bwMode="auto">
          <a:xfrm>
            <a:off x="7388225" y="2339975"/>
            <a:ext cx="709613" cy="669925"/>
          </a:xfrm>
          <a:prstGeom prst="rect">
            <a:avLst/>
          </a:prstGeom>
          <a:noFill/>
          <a:ln w="12699">
            <a:noFill/>
            <a:miter lim="800000"/>
            <a:headEnd/>
            <a:tailEnd/>
          </a:ln>
        </p:spPr>
      </p:pic>
      <p:grpSp>
        <p:nvGrpSpPr>
          <p:cNvPr id="20" name="Group 112"/>
          <p:cNvGrpSpPr>
            <a:grpSpLocks/>
          </p:cNvGrpSpPr>
          <p:nvPr/>
        </p:nvGrpSpPr>
        <p:grpSpPr bwMode="auto">
          <a:xfrm>
            <a:off x="8204200" y="4500563"/>
            <a:ext cx="615950" cy="1262062"/>
            <a:chOff x="5168" y="3160"/>
            <a:chExt cx="388" cy="795"/>
          </a:xfrm>
        </p:grpSpPr>
        <p:sp>
          <p:nvSpPr>
            <p:cNvPr id="11305" name="Rectangle 6"/>
            <p:cNvSpPr>
              <a:spLocks noChangeArrowheads="1"/>
            </p:cNvSpPr>
            <p:nvPr/>
          </p:nvSpPr>
          <p:spPr bwMode="auto">
            <a:xfrm>
              <a:off x="5199" y="3207"/>
              <a:ext cx="357" cy="748"/>
            </a:xfrm>
            <a:prstGeom prst="rect">
              <a:avLst/>
            </a:prstGeom>
            <a:noFill/>
            <a:ln w="12700">
              <a:noFill/>
              <a:miter lim="800000"/>
              <a:headEnd/>
              <a:tailEnd/>
            </a:ln>
          </p:spPr>
          <p:txBody>
            <a:bodyPr lIns="90488" tIns="44450" rIns="90488" bIns="44450">
              <a:spAutoFit/>
            </a:bodyPr>
            <a:lstStyle/>
            <a:p>
              <a:pPr algn="l" defTabSz="762000" eaLnBrk="0" hangingPunct="0"/>
              <a:r>
                <a:rPr kumimoji="1" lang="zh-CN" altLang="en-US" sz="1800">
                  <a:latin typeface="Times New Roman" pitchFamily="18" charset="0"/>
                  <a:ea typeface="黑体" pitchFamily="49" charset="-122"/>
                </a:rPr>
                <a:t>输出信息</a:t>
              </a:r>
            </a:p>
          </p:txBody>
        </p:sp>
        <p:sp>
          <p:nvSpPr>
            <p:cNvPr id="11306" name="Line 77"/>
            <p:cNvSpPr>
              <a:spLocks noChangeShapeType="1"/>
            </p:cNvSpPr>
            <p:nvPr/>
          </p:nvSpPr>
          <p:spPr bwMode="auto">
            <a:xfrm>
              <a:off x="5168" y="3160"/>
              <a:ext cx="335" cy="0"/>
            </a:xfrm>
            <a:prstGeom prst="line">
              <a:avLst/>
            </a:prstGeom>
            <a:noFill/>
            <a:ln w="38100">
              <a:solidFill>
                <a:srgbClr val="333399"/>
              </a:solidFill>
              <a:round/>
              <a:headEnd/>
              <a:tailEnd type="triangle" w="med" len="lg"/>
            </a:ln>
          </p:spPr>
          <p:txBody>
            <a:bodyPr/>
            <a:lstStyle/>
            <a:p>
              <a:endParaRPr lang="zh-CN" altLang="en-US"/>
            </a:p>
          </p:txBody>
        </p:sp>
      </p:grpSp>
      <p:sp>
        <p:nvSpPr>
          <p:cNvPr id="11304" name="Rectangle 79"/>
          <p:cNvSpPr>
            <a:spLocks noChangeArrowheads="1"/>
          </p:cNvSpPr>
          <p:nvPr/>
        </p:nvSpPr>
        <p:spPr bwMode="auto">
          <a:xfrm>
            <a:off x="7356475" y="3011488"/>
            <a:ext cx="815975" cy="363537"/>
          </a:xfrm>
          <a:prstGeom prst="rect">
            <a:avLst/>
          </a:prstGeom>
          <a:noFill/>
          <a:ln w="12700">
            <a:noFill/>
            <a:miter lim="800000"/>
            <a:headEnd/>
            <a:tailEnd/>
          </a:ln>
        </p:spPr>
        <p:txBody>
          <a:bodyPr lIns="90488" tIns="44450" rIns="90488" bIns="44450">
            <a:spAutoFit/>
          </a:bodyPr>
          <a:lstStyle/>
          <a:p>
            <a:pPr algn="l" defTabSz="762000" eaLnBrk="0" hangingPunct="0"/>
            <a:r>
              <a:rPr kumimoji="1" lang="en-US" altLang="zh-CN" sz="1800">
                <a:latin typeface="Arial" pitchFamily="34" charset="0"/>
                <a:ea typeface="黑体" pitchFamily="49" charset="-122"/>
              </a:rPr>
              <a:t>PC </a:t>
            </a:r>
            <a:r>
              <a:rPr kumimoji="1" lang="zh-CN" altLang="en-US" sz="1800">
                <a:latin typeface="Arial" pitchFamily="34" charset="0"/>
                <a:ea typeface="黑体" pitchFamily="49" charset="-122"/>
              </a:rPr>
              <a:t>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19"/>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35" presetClass="emph" presetSubtype="0" repeatCount="3000" fill="hold" nodeType="afterEffect">
                                  <p:stCondLst>
                                    <p:cond delay="0"/>
                                  </p:stCondLst>
                                  <p:childTnLst>
                                    <p:anim calcmode="discrete" valueType="str">
                                      <p:cBhvr>
                                        <p:cTn id="30"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1000"/>
                                  </p:stCondLst>
                                  <p:childTnLst>
                                    <p:set>
                                      <p:cBhvr>
                                        <p:cTn id="40" dur="1" fill="hold">
                                          <p:stCondLst>
                                            <p:cond delay="0"/>
                                          </p:stCondLst>
                                        </p:cTn>
                                        <p:tgtEl>
                                          <p:spTgt spid="4"/>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1000"/>
                                  </p:stCondLst>
                                  <p:childTnLst>
                                    <p:set>
                                      <p:cBhvr>
                                        <p:cTn id="43" dur="1" fill="hold">
                                          <p:stCondLst>
                                            <p:cond delay="0"/>
                                          </p:stCondLst>
                                        </p:cTn>
                                        <p:tgtEl>
                                          <p:spTgt spid="10"/>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nodeType="afterEffect">
                                  <p:stCondLst>
                                    <p:cond delay="1000"/>
                                  </p:stCondLst>
                                  <p:childTnLst>
                                    <p:set>
                                      <p:cBhvr>
                                        <p:cTn id="46" dur="1" fill="hold">
                                          <p:stCondLst>
                                            <p:cond delay="0"/>
                                          </p:stCondLst>
                                        </p:cTn>
                                        <p:tgtEl>
                                          <p:spTgt spid="5"/>
                                        </p:tgtEl>
                                        <p:attrNameLst>
                                          <p:attrName>style.visibility</p:attrName>
                                        </p:attrNameLst>
                                      </p:cBhvr>
                                      <p:to>
                                        <p:strVal val="visible"/>
                                      </p:to>
                                    </p:set>
                                  </p:childTnLst>
                                </p:cTn>
                              </p:par>
                            </p:childTnLst>
                          </p:cTn>
                        </p:par>
                        <p:par>
                          <p:cTn id="47" fill="hold">
                            <p:stCondLst>
                              <p:cond delay="3500"/>
                            </p:stCondLst>
                            <p:childTnLst>
                              <p:par>
                                <p:cTn id="48" presetID="1" presetClass="entr" presetSubtype="0" fill="hold" nodeType="afterEffect">
                                  <p:stCondLst>
                                    <p:cond delay="1000"/>
                                  </p:stCondLst>
                                  <p:childTnLst>
                                    <p:set>
                                      <p:cBhvr>
                                        <p:cTn id="49" dur="1" fill="hold">
                                          <p:stCondLst>
                                            <p:cond delay="0"/>
                                          </p:stCondLst>
                                        </p:cTn>
                                        <p:tgtEl>
                                          <p:spTgt spid="2"/>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1000"/>
                                  </p:stCondLst>
                                  <p:childTnLst>
                                    <p:set>
                                      <p:cBhvr>
                                        <p:cTn id="52" dur="1" fill="hold">
                                          <p:stCondLst>
                                            <p:cond delay="0"/>
                                          </p:stCondLst>
                                        </p:cTn>
                                        <p:tgtEl>
                                          <p:spTgt spid="6"/>
                                        </p:tgtEl>
                                        <p:attrNameLst>
                                          <p:attrName>style.visibility</p:attrName>
                                        </p:attrNameLst>
                                      </p:cBhvr>
                                      <p:to>
                                        <p:strVal val="visible"/>
                                      </p:to>
                                    </p:set>
                                  </p:childTnLst>
                                </p:cTn>
                              </p:par>
                            </p:childTnLst>
                          </p:cTn>
                        </p:par>
                        <p:par>
                          <p:cTn id="53" fill="hold">
                            <p:stCondLst>
                              <p:cond delay="5500"/>
                            </p:stCondLst>
                            <p:childTnLst>
                              <p:par>
                                <p:cTn id="54" presetID="1" presetClass="entr" presetSubtype="0" fill="hold" nodeType="afterEffect">
                                  <p:stCondLst>
                                    <p:cond delay="1000"/>
                                  </p:stCondLst>
                                  <p:childTnLst>
                                    <p:set>
                                      <p:cBhvr>
                                        <p:cTn id="55" dur="1" fill="hold">
                                          <p:stCondLst>
                                            <p:cond delay="0"/>
                                          </p:stCondLst>
                                        </p:cTn>
                                        <p:tgtEl>
                                          <p:spTgt spid="11"/>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1000"/>
                                  </p:stCondLst>
                                  <p:childTnLst>
                                    <p:set>
                                      <p:cBhvr>
                                        <p:cTn id="58" dur="1" fill="hold">
                                          <p:stCondLst>
                                            <p:cond delay="0"/>
                                          </p:stCondLst>
                                        </p:cTn>
                                        <p:tgtEl>
                                          <p:spTgt spid="7"/>
                                        </p:tgtEl>
                                        <p:attrNameLst>
                                          <p:attrName>style.visibility</p:attrName>
                                        </p:attrNameLst>
                                      </p:cBhvr>
                                      <p:to>
                                        <p:strVal val="visible"/>
                                      </p:to>
                                    </p:set>
                                  </p:childTnLst>
                                </p:cTn>
                              </p:par>
                            </p:childTnLst>
                          </p:cTn>
                        </p:par>
                        <p:par>
                          <p:cTn id="59" fill="hold">
                            <p:stCondLst>
                              <p:cond delay="7500"/>
                            </p:stCondLst>
                            <p:childTnLst>
                              <p:par>
                                <p:cTn id="60" presetID="1" presetClass="entr" presetSubtype="0" fill="hold" nodeType="afterEffect">
                                  <p:stCondLst>
                                    <p:cond delay="1000"/>
                                  </p:stCondLst>
                                  <p:childTnLst>
                                    <p:set>
                                      <p:cBhvr>
                                        <p:cTn id="61" dur="1" fill="hold">
                                          <p:stCondLst>
                                            <p:cond delay="0"/>
                                          </p:stCondLst>
                                        </p:cTn>
                                        <p:tgtEl>
                                          <p:spTgt spid="9"/>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nodeType="afterEffect">
                                  <p:stCondLst>
                                    <p:cond delay="100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p:cNvPicPr>
            <a:picLocks noChangeAspect="1" noChangeArrowheads="1"/>
          </p:cNvPicPr>
          <p:nvPr/>
        </p:nvPicPr>
        <p:blipFill>
          <a:blip r:embed="rId3" cstate="print"/>
          <a:srcRect/>
          <a:stretch>
            <a:fillRect/>
          </a:stretch>
        </p:blipFill>
        <p:spPr bwMode="auto">
          <a:xfrm>
            <a:off x="742950" y="2408238"/>
            <a:ext cx="7486650" cy="2697162"/>
          </a:xfrm>
          <a:prstGeom prst="rect">
            <a:avLst/>
          </a:prstGeom>
          <a:noFill/>
          <a:ln w="9525">
            <a:noFill/>
            <a:miter lim="800000"/>
            <a:headEnd/>
            <a:tailEnd/>
          </a:ln>
        </p:spPr>
      </p:pic>
      <p:sp>
        <p:nvSpPr>
          <p:cNvPr id="48131" name="Rectangle 7"/>
          <p:cNvSpPr>
            <a:spLocks noGrp="1" noChangeArrowheads="1"/>
          </p:cNvSpPr>
          <p:nvPr>
            <p:ph type="title"/>
          </p:nvPr>
        </p:nvSpPr>
        <p:spPr/>
        <p:txBody>
          <a:bodyPr/>
          <a:lstStyle/>
          <a:p>
            <a:pPr eaLnBrk="1" hangingPunct="1"/>
            <a:r>
              <a:rPr lang="en-US" altLang="zh-CN" dirty="0">
                <a:latin typeface="+mn-lt"/>
              </a:rPr>
              <a:t>What is meant by Noise?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Grp="1" noChangeArrowheads="1"/>
          </p:cNvSpPr>
          <p:nvPr>
            <p:ph type="title"/>
          </p:nvPr>
        </p:nvSpPr>
        <p:spPr>
          <a:xfrm>
            <a:off x="355600" y="203200"/>
            <a:ext cx="8502680" cy="654032"/>
          </a:xfrm>
        </p:spPr>
        <p:txBody>
          <a:bodyPr/>
          <a:lstStyle/>
          <a:p>
            <a:pPr eaLnBrk="1" hangingPunct="1"/>
            <a:r>
              <a:rPr lang="zh-CN" altLang="en-US" dirty="0"/>
              <a:t>信道的极限容量</a:t>
            </a:r>
          </a:p>
        </p:txBody>
      </p:sp>
      <p:sp>
        <p:nvSpPr>
          <p:cNvPr id="49155" name="Rectangle 5"/>
          <p:cNvSpPr>
            <a:spLocks noGrp="1" noChangeArrowheads="1"/>
          </p:cNvSpPr>
          <p:nvPr>
            <p:ph type="body" idx="1"/>
          </p:nvPr>
        </p:nvSpPr>
        <p:spPr>
          <a:xfrm>
            <a:off x="330200" y="1028700"/>
            <a:ext cx="8445500" cy="5136604"/>
          </a:xfrm>
        </p:spPr>
        <p:txBody>
          <a:bodyPr/>
          <a:lstStyle/>
          <a:p>
            <a:pPr eaLnBrk="1" hangingPunct="1">
              <a:spcBef>
                <a:spcPts val="600"/>
              </a:spcBef>
            </a:pPr>
            <a:r>
              <a:rPr lang="zh-CN" altLang="en-US" dirty="0"/>
              <a:t>从概念上讲，限制码元在信道上的传输速率的因素有以下两个。</a:t>
            </a:r>
          </a:p>
          <a:p>
            <a:pPr eaLnBrk="1" hangingPunct="1">
              <a:spcBef>
                <a:spcPts val="600"/>
              </a:spcBef>
              <a:buFontTx/>
              <a:buNone/>
            </a:pPr>
            <a:endParaRPr lang="zh-CN" altLang="en-US" dirty="0"/>
          </a:p>
          <a:p>
            <a:pPr eaLnBrk="1" hangingPunct="1">
              <a:spcBef>
                <a:spcPts val="600"/>
              </a:spcBef>
              <a:buFontTx/>
              <a:buNone/>
            </a:pPr>
            <a:r>
              <a:rPr lang="en-US" altLang="zh-CN" dirty="0"/>
              <a:t>(1) </a:t>
            </a:r>
            <a:r>
              <a:rPr lang="zh-CN" altLang="en-US" dirty="0"/>
              <a:t>信道能够通过的频率范围 </a:t>
            </a:r>
            <a:r>
              <a:rPr lang="en-US" altLang="zh-CN" dirty="0"/>
              <a:t>(</a:t>
            </a:r>
            <a:r>
              <a:rPr lang="zh-CN" altLang="en-US" dirty="0"/>
              <a:t>即</a:t>
            </a:r>
            <a:r>
              <a:rPr lang="zh-CN" altLang="en-US" dirty="0">
                <a:solidFill>
                  <a:srgbClr val="FF0000"/>
                </a:solidFill>
              </a:rPr>
              <a:t>带宽</a:t>
            </a:r>
            <a:r>
              <a:rPr lang="en-US" altLang="zh-CN" dirty="0"/>
              <a:t>)</a:t>
            </a:r>
          </a:p>
          <a:p>
            <a:pPr eaLnBrk="1" hangingPunct="1">
              <a:spcBef>
                <a:spcPts val="600"/>
              </a:spcBef>
              <a:buFontTx/>
              <a:buNone/>
            </a:pPr>
            <a:endParaRPr lang="en-US" altLang="zh-CN" dirty="0"/>
          </a:p>
          <a:p>
            <a:pPr eaLnBrk="1" hangingPunct="1">
              <a:spcBef>
                <a:spcPts val="600"/>
              </a:spcBef>
              <a:buFontTx/>
              <a:buNone/>
            </a:pPr>
            <a:r>
              <a:rPr lang="en-US" altLang="zh-CN" dirty="0"/>
              <a:t>(2) </a:t>
            </a:r>
            <a:r>
              <a:rPr lang="zh-CN" altLang="en-US" dirty="0"/>
              <a:t>信噪比 </a:t>
            </a:r>
            <a:r>
              <a:rPr lang="en-US" altLang="zh-CN" dirty="0"/>
              <a:t>(</a:t>
            </a:r>
            <a:r>
              <a:rPr lang="zh-CN" altLang="en-US" dirty="0"/>
              <a:t>信号的平均功率和噪声的平均功率之比，常记为</a:t>
            </a:r>
            <a:r>
              <a:rPr lang="en-US" altLang="zh-CN" dirty="0"/>
              <a:t>S/N</a:t>
            </a:r>
            <a:r>
              <a:rPr lang="zh-CN" altLang="en-US" dirty="0"/>
              <a:t>，该比例没有单位</a:t>
            </a:r>
            <a:r>
              <a:rPr lang="en-US" altLang="zh-CN" dirty="0"/>
              <a:t>)</a:t>
            </a:r>
            <a:r>
              <a:rPr lang="zh-CN" altLang="en-US" dirty="0"/>
              <a:t>。 </a:t>
            </a:r>
          </a:p>
          <a:p>
            <a:pPr eaLnBrk="1" hangingPunct="1">
              <a:spcBef>
                <a:spcPts val="600"/>
              </a:spcBef>
              <a:buBlip>
                <a:blip r:embed="rId3"/>
              </a:buBlip>
            </a:pPr>
            <a:endParaRPr lang="en-US" altLang="zh-CN" dirty="0"/>
          </a:p>
          <a:p>
            <a:pPr eaLnBrk="1" hangingPunct="1">
              <a:spcBef>
                <a:spcPts val="600"/>
              </a:spcBef>
              <a:buBlip>
                <a:blip r:embed="rId3"/>
              </a:buBlip>
            </a:pPr>
            <a:r>
              <a:rPr lang="zh-CN" altLang="en-US" dirty="0"/>
              <a:t>但也常使用</a:t>
            </a:r>
            <a:r>
              <a:rPr lang="en-US" altLang="zh-CN" dirty="0">
                <a:solidFill>
                  <a:srgbClr val="FF0000"/>
                </a:solidFill>
              </a:rPr>
              <a:t>decibel</a:t>
            </a:r>
            <a:r>
              <a:rPr lang="zh-CN" altLang="en-US" dirty="0"/>
              <a:t>来表示信噪比</a:t>
            </a:r>
          </a:p>
          <a:p>
            <a:pPr eaLnBrk="1" hangingPunct="1">
              <a:spcBef>
                <a:spcPts val="600"/>
              </a:spcBef>
              <a:buBlip>
                <a:blip r:embed="rId3"/>
              </a:buBlip>
            </a:pPr>
            <a:endParaRPr lang="zh-CN" altLang="en-US" dirty="0"/>
          </a:p>
          <a:p>
            <a:pPr eaLnBrk="1" hangingPunct="1">
              <a:spcBef>
                <a:spcPts val="600"/>
              </a:spcBef>
              <a:buBlip>
                <a:blip r:embed="rId3"/>
              </a:buBlip>
            </a:pPr>
            <a:r>
              <a:rPr lang="zh-CN" altLang="en-US" dirty="0"/>
              <a:t>信噪比 </a:t>
            </a:r>
            <a:r>
              <a:rPr lang="en-US" altLang="zh-CN" dirty="0"/>
              <a:t>(db)= 10log</a:t>
            </a:r>
            <a:r>
              <a:rPr lang="en-US" altLang="zh-CN" baseline="-25000" dirty="0"/>
              <a:t>10 </a:t>
            </a:r>
            <a:r>
              <a:rPr lang="en-US" altLang="zh-CN" baseline="30000" dirty="0"/>
              <a:t>(S/N) </a:t>
            </a:r>
            <a:r>
              <a:rPr lang="en-US" altLang="zh-CN" dirty="0"/>
              <a:t>(db)</a:t>
            </a:r>
          </a:p>
          <a:p>
            <a:pPr eaLnBrk="1" hangingPunct="1"/>
            <a:endParaRPr lang="en-US" altLang="zh-C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algn="ctr"/>
            <a:r>
              <a:rPr lang="en-US" altLang="zh-CN"/>
              <a:t>(2) </a:t>
            </a:r>
            <a:r>
              <a:rPr lang="zh-CN" altLang="en-US"/>
              <a:t>信噪比 </a:t>
            </a:r>
          </a:p>
        </p:txBody>
      </p:sp>
      <p:sp>
        <p:nvSpPr>
          <p:cNvPr id="113667" name="Rectangle 3"/>
          <p:cNvSpPr>
            <a:spLocks noGrp="1" noChangeArrowheads="1"/>
          </p:cNvSpPr>
          <p:nvPr>
            <p:ph idx="1"/>
          </p:nvPr>
        </p:nvSpPr>
        <p:spPr/>
        <p:txBody>
          <a:bodyPr/>
          <a:lstStyle/>
          <a:p>
            <a:r>
              <a:rPr lang="zh-CN" altLang="zh-CN" dirty="0"/>
              <a:t>噪声存在于所有的电子设备和通信信道中。</a:t>
            </a:r>
            <a:endParaRPr lang="en-US" altLang="zh-CN" dirty="0"/>
          </a:p>
          <a:p>
            <a:endParaRPr lang="en-US" altLang="zh-CN" dirty="0"/>
          </a:p>
          <a:p>
            <a:r>
              <a:rPr lang="zh-CN" altLang="zh-CN" dirty="0"/>
              <a:t>噪声是随机产生的，它的瞬时值有时会很大。因此噪声会使接收端对码元的判决产生错误</a:t>
            </a:r>
            <a:r>
              <a:rPr lang="zh-CN" altLang="en-US" dirty="0"/>
              <a:t>。</a:t>
            </a:r>
            <a:endParaRPr lang="en-US" altLang="zh-CN" dirty="0"/>
          </a:p>
          <a:p>
            <a:endParaRPr lang="en-US" altLang="zh-CN" dirty="0"/>
          </a:p>
          <a:p>
            <a:r>
              <a:rPr lang="zh-CN" altLang="zh-CN" dirty="0"/>
              <a:t>但噪声的影响是相对的</a:t>
            </a:r>
            <a:r>
              <a:rPr lang="zh-CN" altLang="en-US" dirty="0"/>
              <a:t>。</a:t>
            </a:r>
            <a:r>
              <a:rPr lang="zh-CN" altLang="zh-CN" dirty="0"/>
              <a:t>如果信号相对较强，那么噪声的影响就相对较小。</a:t>
            </a:r>
            <a:endParaRPr lang="en-US" altLang="zh-CN" dirty="0"/>
          </a:p>
          <a:p>
            <a:endParaRPr lang="en-US" altLang="zh-CN" dirty="0">
              <a:solidFill>
                <a:srgbClr val="FF0000"/>
              </a:solidFill>
            </a:endParaRPr>
          </a:p>
          <a:p>
            <a:r>
              <a:rPr lang="zh-CN" altLang="zh-CN" dirty="0"/>
              <a:t>例如，当</a:t>
            </a:r>
            <a:r>
              <a:rPr lang="en-US" altLang="zh-CN" dirty="0"/>
              <a:t> S/N = 10 </a:t>
            </a:r>
            <a:r>
              <a:rPr lang="zh-CN" altLang="zh-CN" dirty="0"/>
              <a:t>时，信噪比为</a:t>
            </a:r>
            <a:r>
              <a:rPr lang="en-US" altLang="zh-CN" dirty="0"/>
              <a:t> 10 dB</a:t>
            </a:r>
            <a:r>
              <a:rPr lang="zh-CN" altLang="zh-CN" dirty="0"/>
              <a:t>，而当</a:t>
            </a:r>
            <a:r>
              <a:rPr lang="en-US" altLang="zh-CN" dirty="0"/>
              <a:t> S/N = 1000</a:t>
            </a:r>
            <a:r>
              <a:rPr lang="zh-CN" altLang="zh-CN" dirty="0"/>
              <a:t>时，信噪比为</a:t>
            </a:r>
            <a:r>
              <a:rPr lang="en-US" altLang="zh-CN" dirty="0"/>
              <a:t> 30 dB</a:t>
            </a:r>
            <a:r>
              <a:rPr lang="zh-CN" altLang="zh-CN" dirty="0"/>
              <a:t>。</a:t>
            </a:r>
            <a:r>
              <a:rPr lang="zh-CN" altLang="en-US" dirty="0"/>
              <a:t>  </a:t>
            </a:r>
          </a:p>
        </p:txBody>
      </p:sp>
    </p:spTree>
    <p:extLst>
      <p:ext uri="{BB962C8B-B14F-4D97-AF65-F5344CB8AC3E}">
        <p14:creationId xmlns="" xmlns:p14="http://schemas.microsoft.com/office/powerpoint/2010/main" val="127770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zh-CN" altLang="en-US"/>
          </a:p>
        </p:txBody>
      </p:sp>
      <p:pic>
        <p:nvPicPr>
          <p:cNvPr id="1382404" name="Picture 4"/>
          <p:cNvPicPr>
            <a:picLocks noChangeAspect="1" noChangeArrowheads="1"/>
          </p:cNvPicPr>
          <p:nvPr/>
        </p:nvPicPr>
        <p:blipFill>
          <a:blip r:embed="rId3" cstate="print"/>
          <a:srcRect/>
          <a:stretch>
            <a:fillRect/>
          </a:stretch>
        </p:blipFill>
        <p:spPr bwMode="auto">
          <a:xfrm>
            <a:off x="2714612" y="1071546"/>
            <a:ext cx="3821113" cy="533400"/>
          </a:xfrm>
          <a:prstGeom prst="rect">
            <a:avLst/>
          </a:prstGeom>
          <a:noFill/>
          <a:ln w="57150" cmpd="thinThick">
            <a:solidFill>
              <a:srgbClr val="3366FF"/>
            </a:solidFill>
            <a:miter lim="800000"/>
            <a:headEnd/>
            <a:tailEnd/>
          </a:ln>
          <a:effectLst/>
        </p:spPr>
      </p:pic>
      <p:pic>
        <p:nvPicPr>
          <p:cNvPr id="1382405" name="Picture 5"/>
          <p:cNvPicPr>
            <a:picLocks noChangeAspect="1" noChangeArrowheads="1"/>
          </p:cNvPicPr>
          <p:nvPr/>
        </p:nvPicPr>
        <p:blipFill>
          <a:blip r:embed="rId4" cstate="print"/>
          <a:srcRect/>
          <a:stretch>
            <a:fillRect/>
          </a:stretch>
        </p:blipFill>
        <p:spPr bwMode="auto">
          <a:xfrm>
            <a:off x="714348" y="1643050"/>
            <a:ext cx="7924800" cy="2114550"/>
          </a:xfrm>
          <a:prstGeom prst="rect">
            <a:avLst/>
          </a:prstGeom>
          <a:noFill/>
          <a:ln w="9525">
            <a:noFill/>
            <a:miter lim="800000"/>
            <a:headEnd/>
            <a:tailEnd/>
          </a:ln>
          <a:effectLst/>
        </p:spPr>
      </p:pic>
      <p:sp>
        <p:nvSpPr>
          <p:cNvPr id="1382406" name="Rectangle 6"/>
          <p:cNvSpPr>
            <a:spLocks noGrp="1" noChangeArrowheads="1"/>
          </p:cNvSpPr>
          <p:nvPr>
            <p:ph type="title"/>
          </p:nvPr>
        </p:nvSpPr>
        <p:spPr/>
        <p:txBody>
          <a:bodyPr/>
          <a:lstStyle/>
          <a:p>
            <a:r>
              <a:rPr lang="en-US" altLang="zh-CN" dirty="0"/>
              <a:t>Decibel</a:t>
            </a:r>
            <a:endParaRPr lang="zh-CN" altLang="en-US" dirty="0">
              <a:solidFill>
                <a:schemeClr val="hlink"/>
              </a:solidFill>
            </a:endParaRPr>
          </a:p>
        </p:txBody>
      </p:sp>
      <p:sp>
        <p:nvSpPr>
          <p:cNvPr id="6" name="矩形 5"/>
          <p:cNvSpPr/>
          <p:nvPr/>
        </p:nvSpPr>
        <p:spPr>
          <a:xfrm>
            <a:off x="428596" y="3929066"/>
            <a:ext cx="8072494" cy="769441"/>
          </a:xfrm>
          <a:prstGeom prst="rect">
            <a:avLst/>
          </a:prstGeom>
        </p:spPr>
        <p:txBody>
          <a:bodyPr wrap="square">
            <a:spAutoFit/>
          </a:bodyPr>
          <a:lstStyle/>
          <a:p>
            <a:pPr algn="l"/>
            <a:r>
              <a:rPr lang="en-US" altLang="zh-CN" sz="2200" dirty="0"/>
              <a:t>The decibel (dB) measures the relative strengths of two signals </a:t>
            </a:r>
            <a:r>
              <a:rPr lang="en-US" altLang="zh-CN" sz="2200" dirty="0">
                <a:solidFill>
                  <a:srgbClr val="FF0000"/>
                </a:solidFill>
              </a:rPr>
              <a:t>or </a:t>
            </a:r>
            <a:r>
              <a:rPr lang="en-US" altLang="zh-CN" sz="2200" dirty="0"/>
              <a:t>one signal at two different points. </a:t>
            </a:r>
          </a:p>
        </p:txBody>
      </p:sp>
      <p:sp>
        <p:nvSpPr>
          <p:cNvPr id="7" name="矩形 6"/>
          <p:cNvSpPr/>
          <p:nvPr/>
        </p:nvSpPr>
        <p:spPr>
          <a:xfrm>
            <a:off x="428596" y="4714884"/>
            <a:ext cx="8501122" cy="1446550"/>
          </a:xfrm>
          <a:prstGeom prst="rect">
            <a:avLst/>
          </a:prstGeom>
        </p:spPr>
        <p:txBody>
          <a:bodyPr wrap="square">
            <a:spAutoFit/>
          </a:bodyPr>
          <a:lstStyle/>
          <a:p>
            <a:pPr algn="l">
              <a:spcBef>
                <a:spcPts val="600"/>
              </a:spcBef>
            </a:pPr>
            <a:r>
              <a:rPr lang="en-US" altLang="zh-CN" sz="2200" dirty="0"/>
              <a:t>One reason </a:t>
            </a:r>
            <a:r>
              <a:rPr lang="en-US" altLang="zh-CN" sz="2200" dirty="0">
                <a:solidFill>
                  <a:srgbClr val="C00000"/>
                </a:solidFill>
              </a:rPr>
              <a:t>that </a:t>
            </a:r>
            <a:r>
              <a:rPr lang="en-US" altLang="zh-CN" sz="2200" u="sng" dirty="0"/>
              <a:t>engineers use the decibel to measure the </a:t>
            </a:r>
            <a:r>
              <a:rPr lang="en-US" altLang="zh-CN" sz="2200" u="sng" dirty="0">
                <a:solidFill>
                  <a:srgbClr val="FF0000"/>
                </a:solidFill>
              </a:rPr>
              <a:t>changes</a:t>
            </a:r>
            <a:r>
              <a:rPr lang="en-US" altLang="zh-CN" sz="2200" u="sng" dirty="0">
                <a:solidFill>
                  <a:srgbClr val="C00000"/>
                </a:solidFill>
              </a:rPr>
              <a:t> </a:t>
            </a:r>
            <a:r>
              <a:rPr lang="en-US" altLang="zh-CN" sz="2200" u="sng" dirty="0"/>
              <a:t>in the strength of a signal</a:t>
            </a:r>
            <a:r>
              <a:rPr lang="en-US" altLang="zh-CN" sz="2200" dirty="0"/>
              <a:t> is that decibel numbers can be added (or subtracted) </a:t>
            </a:r>
            <a:r>
              <a:rPr lang="en-US" altLang="zh-CN" sz="2200" dirty="0">
                <a:solidFill>
                  <a:srgbClr val="FF0000"/>
                </a:solidFill>
              </a:rPr>
              <a:t>when</a:t>
            </a:r>
            <a:r>
              <a:rPr lang="en-US" altLang="zh-CN" sz="2200" dirty="0"/>
              <a:t> we are measuring several points (</a:t>
            </a:r>
            <a:r>
              <a:rPr lang="en-US" altLang="zh-CN" sz="2200" dirty="0">
                <a:solidFill>
                  <a:srgbClr val="FF0000"/>
                </a:solidFill>
              </a:rPr>
              <a:t>cascading</a:t>
            </a:r>
            <a:r>
              <a:rPr lang="en-US" altLang="zh-CN" sz="2200" dirty="0"/>
              <a:t>) instead of just two. </a:t>
            </a:r>
          </a:p>
        </p:txBody>
      </p:sp>
    </p:spTree>
    <p:extLst>
      <p:ext uri="{BB962C8B-B14F-4D97-AF65-F5344CB8AC3E}">
        <p14:creationId xmlns="" xmlns:p14="http://schemas.microsoft.com/office/powerpoint/2010/main" val="417154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590" name="Picture 6"/>
          <p:cNvPicPr>
            <a:picLocks noChangeAspect="1" noChangeArrowheads="1"/>
          </p:cNvPicPr>
          <p:nvPr/>
        </p:nvPicPr>
        <p:blipFill>
          <a:blip r:embed="rId3" cstate="print"/>
          <a:srcRect/>
          <a:stretch>
            <a:fillRect/>
          </a:stretch>
        </p:blipFill>
        <p:spPr bwMode="auto">
          <a:xfrm>
            <a:off x="404813" y="1295400"/>
            <a:ext cx="8281987" cy="4765675"/>
          </a:xfrm>
          <a:prstGeom prst="rect">
            <a:avLst/>
          </a:prstGeom>
          <a:noFill/>
          <a:ln w="9525">
            <a:noFill/>
            <a:miter lim="800000"/>
            <a:headEnd/>
            <a:tailEnd/>
          </a:ln>
          <a:effectLst/>
        </p:spPr>
      </p:pic>
      <p:sp>
        <p:nvSpPr>
          <p:cNvPr id="707591" name="Rectangle 7"/>
          <p:cNvSpPr>
            <a:spLocks noGrp="1" noChangeArrowheads="1"/>
          </p:cNvSpPr>
          <p:nvPr>
            <p:ph type="title"/>
          </p:nvPr>
        </p:nvSpPr>
        <p:spPr/>
        <p:txBody>
          <a:bodyPr/>
          <a:lstStyle/>
          <a:p>
            <a:r>
              <a:rPr lang="en-US" altLang="zh-CN" dirty="0"/>
              <a:t>Two cases of SNR: a high SNR and a low SNR</a:t>
            </a:r>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3"/>
          <p:cNvSpPr>
            <a:spLocks noGrp="1" noChangeArrowheads="1"/>
          </p:cNvSpPr>
          <p:nvPr>
            <p:ph type="title"/>
          </p:nvPr>
        </p:nvSpPr>
        <p:spPr/>
        <p:txBody>
          <a:bodyPr/>
          <a:lstStyle/>
          <a:p>
            <a:pPr eaLnBrk="1" hangingPunct="1"/>
            <a:r>
              <a:rPr lang="zh-CN" altLang="en-US" dirty="0"/>
              <a:t>奈氏准则 </a:t>
            </a:r>
          </a:p>
        </p:txBody>
      </p:sp>
      <p:sp>
        <p:nvSpPr>
          <p:cNvPr id="50179" name="Rectangle 24"/>
          <p:cNvSpPr>
            <a:spLocks noGrp="1" noChangeArrowheads="1"/>
          </p:cNvSpPr>
          <p:nvPr>
            <p:ph type="body" idx="1"/>
          </p:nvPr>
        </p:nvSpPr>
        <p:spPr>
          <a:xfrm>
            <a:off x="330200" y="1028700"/>
            <a:ext cx="8483600" cy="5137150"/>
          </a:xfrm>
        </p:spPr>
        <p:txBody>
          <a:bodyPr/>
          <a:lstStyle/>
          <a:p>
            <a:pPr eaLnBrk="1" hangingPunct="1">
              <a:spcBef>
                <a:spcPts val="600"/>
              </a:spcBef>
            </a:pPr>
            <a:r>
              <a:rPr lang="en-US" altLang="zh-CN" dirty="0"/>
              <a:t>1924 </a:t>
            </a:r>
            <a:r>
              <a:rPr lang="zh-CN" altLang="en-US" dirty="0"/>
              <a:t>年，奈奎斯特</a:t>
            </a:r>
            <a:r>
              <a:rPr lang="en-US" altLang="zh-CN" dirty="0"/>
              <a:t>(Nyquist)</a:t>
            </a:r>
            <a:r>
              <a:rPr lang="zh-CN" altLang="en-US" dirty="0"/>
              <a:t>就推导出了著名的</a:t>
            </a:r>
            <a:r>
              <a:rPr lang="zh-CN" altLang="en-US" dirty="0">
                <a:solidFill>
                  <a:schemeClr val="hlink"/>
                </a:solidFill>
              </a:rPr>
              <a:t>奈氏准则</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他</a:t>
            </a:r>
            <a:r>
              <a:rPr lang="zh-CN" altLang="en-US" dirty="0">
                <a:solidFill>
                  <a:srgbClr val="FF0000"/>
                </a:solidFill>
              </a:rPr>
              <a:t>给出了</a:t>
            </a:r>
            <a:r>
              <a:rPr lang="zh-CN" altLang="en-US" dirty="0"/>
              <a:t>在假定的理想条件下，为了避免</a:t>
            </a:r>
            <a:r>
              <a:rPr lang="zh-CN" altLang="en-US" dirty="0">
                <a:solidFill>
                  <a:srgbClr val="FF0000"/>
                </a:solidFill>
              </a:rPr>
              <a:t>码间串扰</a:t>
            </a:r>
            <a:r>
              <a:rPr lang="zh-CN" altLang="en-US" dirty="0"/>
              <a:t>，码元的传输速率的</a:t>
            </a:r>
            <a:r>
              <a:rPr lang="zh-CN" altLang="en-US" dirty="0">
                <a:solidFill>
                  <a:srgbClr val="FF0000"/>
                </a:solidFill>
              </a:rPr>
              <a:t>上限值</a:t>
            </a:r>
            <a:r>
              <a:rPr lang="zh-CN" altLang="en-US" dirty="0"/>
              <a:t>。</a:t>
            </a:r>
          </a:p>
          <a:p>
            <a:pPr eaLnBrk="1" hangingPunct="1">
              <a:spcBef>
                <a:spcPts val="600"/>
              </a:spcBef>
            </a:pPr>
            <a:endParaRPr lang="zh-CN" altLang="en-US" dirty="0"/>
          </a:p>
          <a:p>
            <a:pPr eaLnBrk="1" hangingPunct="1">
              <a:spcBef>
                <a:spcPts val="600"/>
              </a:spcBef>
            </a:pPr>
            <a:r>
              <a:rPr lang="zh-CN" altLang="en-US" dirty="0"/>
              <a:t>在任何信道中，码元传输的速率是有上限的，否则就会出现</a:t>
            </a:r>
            <a:r>
              <a:rPr lang="zh-CN" altLang="en-US" dirty="0">
                <a:solidFill>
                  <a:schemeClr val="hlink"/>
                </a:solidFill>
              </a:rPr>
              <a:t>码间串扰</a:t>
            </a:r>
            <a:r>
              <a:rPr lang="zh-CN" altLang="en-US" dirty="0"/>
              <a:t>的问题，使接收端对码元的判决</a:t>
            </a:r>
            <a:r>
              <a:rPr lang="en-US" altLang="zh-CN" dirty="0"/>
              <a:t>(</a:t>
            </a:r>
            <a:r>
              <a:rPr lang="zh-CN" altLang="en-US" dirty="0"/>
              <a:t>即</a:t>
            </a:r>
            <a:r>
              <a:rPr lang="zh-CN" altLang="en-US" dirty="0">
                <a:solidFill>
                  <a:srgbClr val="FF0000"/>
                </a:solidFill>
              </a:rPr>
              <a:t>识别</a:t>
            </a:r>
            <a:r>
              <a:rPr lang="en-US" altLang="zh-CN" dirty="0"/>
              <a:t>)</a:t>
            </a:r>
            <a:r>
              <a:rPr lang="zh-CN" altLang="en-US" dirty="0"/>
              <a:t>成为不可能。</a:t>
            </a:r>
          </a:p>
          <a:p>
            <a:pPr eaLnBrk="1" hangingPunct="1">
              <a:spcBef>
                <a:spcPts val="600"/>
              </a:spcBef>
            </a:pPr>
            <a:endParaRPr lang="zh-CN" altLang="en-US" dirty="0"/>
          </a:p>
          <a:p>
            <a:pPr eaLnBrk="1" hangingPunct="1">
              <a:spcBef>
                <a:spcPts val="600"/>
              </a:spcBef>
            </a:pPr>
            <a:r>
              <a:rPr lang="zh-CN" altLang="en-US" dirty="0"/>
              <a:t>如果信道的频带越宽，也就是能够通过的</a:t>
            </a:r>
            <a:r>
              <a:rPr lang="zh-CN" altLang="en-US" dirty="0">
                <a:solidFill>
                  <a:srgbClr val="FF0000"/>
                </a:solidFill>
              </a:rPr>
              <a:t>信号高频分量</a:t>
            </a:r>
            <a:r>
              <a:rPr lang="en-US" altLang="zh-CN" dirty="0"/>
              <a:t>(Fourier component)</a:t>
            </a:r>
            <a:r>
              <a:rPr lang="zh-CN" altLang="en-US" dirty="0"/>
              <a:t>越多，那么就可以用更高的速率</a:t>
            </a:r>
            <a:r>
              <a:rPr lang="zh-CN" altLang="en-US" dirty="0">
                <a:solidFill>
                  <a:srgbClr val="FF0000"/>
                </a:solidFill>
              </a:rPr>
              <a:t>传送码元</a:t>
            </a:r>
            <a:r>
              <a:rPr lang="zh-CN" altLang="en-US" dirty="0"/>
              <a:t>而不出现</a:t>
            </a:r>
            <a:r>
              <a:rPr lang="zh-CN" altLang="en-US" dirty="0">
                <a:solidFill>
                  <a:srgbClr val="FF0000"/>
                </a:solidFill>
              </a:rPr>
              <a:t>码间串扰</a:t>
            </a:r>
            <a:r>
              <a:rPr lang="zh-CN" altLang="en-US" dirty="0"/>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584575" y="2481263"/>
            <a:ext cx="3529013" cy="1081087"/>
          </a:xfrm>
          <a:prstGeom prst="rect">
            <a:avLst/>
          </a:prstGeom>
          <a:solidFill>
            <a:srgbClr val="FFCCFF"/>
          </a:solidFill>
          <a:ln w="9525">
            <a:noFill/>
            <a:miter lim="800000"/>
            <a:headEnd/>
            <a:tailEnd/>
          </a:ln>
        </p:spPr>
        <p:txBody>
          <a:bodyPr wrap="none" anchor="ctr"/>
          <a:lstStyle/>
          <a:p>
            <a:endParaRPr lang="zh-CN" altLang="en-US"/>
          </a:p>
        </p:txBody>
      </p:sp>
      <p:sp>
        <p:nvSpPr>
          <p:cNvPr id="51203" name="Rectangle 3"/>
          <p:cNvSpPr>
            <a:spLocks noGrp="1" noChangeArrowheads="1"/>
          </p:cNvSpPr>
          <p:nvPr>
            <p:ph type="title"/>
          </p:nvPr>
        </p:nvSpPr>
        <p:spPr>
          <a:noFill/>
        </p:spPr>
        <p:txBody>
          <a:bodyPr lIns="92075" tIns="46038" rIns="92075" bIns="46038" anchor="b"/>
          <a:lstStyle/>
          <a:p>
            <a:pPr eaLnBrk="1" hangingPunct="1"/>
            <a:r>
              <a:rPr lang="zh-CN" altLang="en-US" dirty="0"/>
              <a:t>奈氏</a:t>
            </a:r>
            <a:r>
              <a:rPr lang="en-US" altLang="zh-CN" dirty="0"/>
              <a:t>(Nyquist)</a:t>
            </a:r>
            <a:r>
              <a:rPr lang="zh-CN" altLang="en-US" dirty="0"/>
              <a:t>准则  </a:t>
            </a:r>
            <a:r>
              <a:rPr lang="en-US" altLang="zh-CN" dirty="0"/>
              <a:t>—— </a:t>
            </a:r>
            <a:r>
              <a:rPr lang="zh-CN" altLang="en-US" dirty="0"/>
              <a:t>理想低通信道</a:t>
            </a:r>
          </a:p>
        </p:txBody>
      </p:sp>
      <p:sp>
        <p:nvSpPr>
          <p:cNvPr id="322564" name="Rectangle 4"/>
          <p:cNvSpPr>
            <a:spLocks noGrp="1" noChangeArrowheads="1"/>
          </p:cNvSpPr>
          <p:nvPr>
            <p:ph type="body" idx="1"/>
          </p:nvPr>
        </p:nvSpPr>
        <p:spPr>
          <a:xfrm>
            <a:off x="355601" y="4076700"/>
            <a:ext cx="8359804" cy="2088604"/>
          </a:xfrm>
          <a:noFill/>
        </p:spPr>
        <p:txBody>
          <a:bodyPr lIns="92075" tIns="46038" rIns="92075" bIns="46038"/>
          <a:lstStyle/>
          <a:p>
            <a:pPr eaLnBrk="1" hangingPunct="1">
              <a:spcBef>
                <a:spcPts val="600"/>
              </a:spcBef>
            </a:pPr>
            <a:r>
              <a:rPr lang="zh-CN" altLang="en-US" dirty="0">
                <a:solidFill>
                  <a:srgbClr val="FF0000"/>
                </a:solidFill>
              </a:rPr>
              <a:t>每赫</a:t>
            </a:r>
            <a:r>
              <a:rPr lang="zh-CN" altLang="en-US" dirty="0"/>
              <a:t>带宽的理想低通信道的最高码元传输速率是每秒</a:t>
            </a:r>
            <a:r>
              <a:rPr lang="en-US" altLang="zh-CN" dirty="0">
                <a:solidFill>
                  <a:srgbClr val="FF0000"/>
                </a:solidFill>
              </a:rPr>
              <a:t>2</a:t>
            </a:r>
            <a:r>
              <a:rPr lang="zh-CN" altLang="en-US" dirty="0">
                <a:solidFill>
                  <a:srgbClr val="FF0000"/>
                </a:solidFill>
              </a:rPr>
              <a:t>个</a:t>
            </a:r>
            <a:r>
              <a:rPr lang="zh-CN" altLang="en-US" dirty="0"/>
              <a:t>码元。</a:t>
            </a:r>
          </a:p>
          <a:p>
            <a:pPr eaLnBrk="1" hangingPunct="1">
              <a:spcBef>
                <a:spcPts val="600"/>
              </a:spcBef>
            </a:pPr>
            <a:endParaRPr lang="en-US" altLang="zh-CN" dirty="0"/>
          </a:p>
          <a:p>
            <a:pPr eaLnBrk="1" hangingPunct="1">
              <a:spcBef>
                <a:spcPts val="600"/>
              </a:spcBef>
            </a:pPr>
            <a:r>
              <a:rPr lang="en-US" altLang="zh-CN" dirty="0"/>
              <a:t>Baud</a:t>
            </a:r>
            <a:r>
              <a:rPr lang="zh-CN" altLang="en-US" dirty="0"/>
              <a:t>是</a:t>
            </a:r>
            <a:r>
              <a:rPr lang="zh-CN" altLang="en-US" dirty="0">
                <a:solidFill>
                  <a:schemeClr val="hlink"/>
                </a:solidFill>
              </a:rPr>
              <a:t>波特</a:t>
            </a:r>
            <a:r>
              <a:rPr lang="zh-CN" altLang="en-US" dirty="0"/>
              <a:t>，是</a:t>
            </a:r>
            <a:r>
              <a:rPr lang="zh-CN" altLang="en-US" dirty="0">
                <a:solidFill>
                  <a:schemeClr val="hlink"/>
                </a:solidFill>
              </a:rPr>
              <a:t>码元</a:t>
            </a:r>
            <a:r>
              <a:rPr lang="zh-CN" altLang="en-US" dirty="0"/>
              <a:t>传输速率的单位，</a:t>
            </a:r>
            <a:r>
              <a:rPr lang="en-US" altLang="zh-CN" dirty="0"/>
              <a:t>1</a:t>
            </a:r>
            <a:r>
              <a:rPr lang="zh-CN" altLang="en-US" dirty="0"/>
              <a:t>波特为每秒传送</a:t>
            </a:r>
            <a:r>
              <a:rPr lang="en-US" altLang="zh-CN" dirty="0"/>
              <a:t>1</a:t>
            </a:r>
            <a:r>
              <a:rPr lang="zh-CN" altLang="en-US" dirty="0"/>
              <a:t>个码元。 </a:t>
            </a:r>
          </a:p>
        </p:txBody>
      </p:sp>
      <p:sp>
        <p:nvSpPr>
          <p:cNvPr id="51205" name="Rectangle 5"/>
          <p:cNvSpPr>
            <a:spLocks noChangeArrowheads="1"/>
          </p:cNvSpPr>
          <p:nvPr/>
        </p:nvSpPr>
        <p:spPr bwMode="auto">
          <a:xfrm>
            <a:off x="573881" y="1080066"/>
            <a:ext cx="7875587" cy="462307"/>
          </a:xfrm>
          <a:prstGeom prst="rect">
            <a:avLst/>
          </a:prstGeom>
          <a:noFill/>
          <a:ln w="9525">
            <a:noFill/>
            <a:miter lim="800000"/>
            <a:headEnd/>
            <a:tailEnd/>
          </a:ln>
        </p:spPr>
        <p:txBody>
          <a:bodyPr wrap="square" lIns="92075" tIns="46038" rIns="92075" bIns="46038">
            <a:spAutoFit/>
          </a:bodyPr>
          <a:lstStyle/>
          <a:p>
            <a:pPr algn="l"/>
            <a:r>
              <a:rPr lang="zh-CN" altLang="en-US" dirty="0">
                <a:solidFill>
                  <a:schemeClr val="hlink"/>
                </a:solidFill>
                <a:latin typeface="宋体" pitchFamily="2" charset="-122"/>
              </a:rPr>
              <a:t>理想低通信道</a:t>
            </a:r>
            <a:r>
              <a:rPr lang="zh-CN" altLang="en-US" dirty="0">
                <a:latin typeface="宋体" pitchFamily="2" charset="-122"/>
              </a:rPr>
              <a:t>的最高码元传输速率 </a:t>
            </a:r>
            <a:r>
              <a:rPr lang="en-US" altLang="zh-CN" dirty="0">
                <a:latin typeface="+mn-lt"/>
              </a:rPr>
              <a:t>= 2W Baud </a:t>
            </a:r>
          </a:p>
        </p:txBody>
      </p:sp>
      <p:sp>
        <p:nvSpPr>
          <p:cNvPr id="51206" name="Rectangle 6"/>
          <p:cNvSpPr>
            <a:spLocks noChangeArrowheads="1"/>
          </p:cNvSpPr>
          <p:nvPr/>
        </p:nvSpPr>
        <p:spPr bwMode="auto">
          <a:xfrm>
            <a:off x="900113" y="1830389"/>
            <a:ext cx="5945538" cy="462307"/>
          </a:xfrm>
          <a:prstGeom prst="rect">
            <a:avLst/>
          </a:prstGeom>
          <a:noFill/>
          <a:ln w="9525">
            <a:noFill/>
            <a:miter lim="800000"/>
            <a:headEnd/>
            <a:tailEnd/>
          </a:ln>
        </p:spPr>
        <p:txBody>
          <a:bodyPr wrap="none" lIns="92075" tIns="46038" rIns="92075" bIns="46038">
            <a:spAutoFit/>
          </a:bodyPr>
          <a:lstStyle/>
          <a:p>
            <a:pPr algn="l"/>
            <a:r>
              <a:rPr lang="en-US" altLang="zh-CN" dirty="0">
                <a:latin typeface="+mn-lt"/>
              </a:rPr>
              <a:t>W </a:t>
            </a:r>
            <a:r>
              <a:rPr lang="zh-CN" altLang="en-US" dirty="0">
                <a:latin typeface="+mn-ea"/>
                <a:ea typeface="+mn-ea"/>
              </a:rPr>
              <a:t>是理想低通信道的带宽，单位为赫</a:t>
            </a:r>
            <a:r>
              <a:rPr lang="en-US" altLang="zh-CN" dirty="0">
                <a:latin typeface="+mn-ea"/>
                <a:ea typeface="+mn-ea"/>
              </a:rPr>
              <a:t>(Hz) </a:t>
            </a:r>
          </a:p>
        </p:txBody>
      </p:sp>
      <p:sp>
        <p:nvSpPr>
          <p:cNvPr id="51207" name="Line 7"/>
          <p:cNvSpPr>
            <a:spLocks noChangeShapeType="1"/>
          </p:cNvSpPr>
          <p:nvPr/>
        </p:nvSpPr>
        <p:spPr bwMode="auto">
          <a:xfrm>
            <a:off x="1063625" y="3063875"/>
            <a:ext cx="6192838"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1208" name="Rectangle 8"/>
          <p:cNvSpPr>
            <a:spLocks noChangeArrowheads="1"/>
          </p:cNvSpPr>
          <p:nvPr/>
        </p:nvSpPr>
        <p:spPr bwMode="auto">
          <a:xfrm>
            <a:off x="4511675" y="2544763"/>
            <a:ext cx="1460500" cy="514350"/>
          </a:xfrm>
          <a:prstGeom prst="rect">
            <a:avLst/>
          </a:prstGeom>
          <a:noFill/>
          <a:ln w="57150" cmpd="tri">
            <a:solidFill>
              <a:schemeClr val="hlink"/>
            </a:solidFill>
            <a:miter lim="800000"/>
            <a:headEnd/>
            <a:tailEnd/>
          </a:ln>
        </p:spPr>
        <p:txBody>
          <a:bodyPr wrap="none" lIns="92075" tIns="46038" rIns="92075" bIns="46038">
            <a:spAutoFit/>
          </a:bodyPr>
          <a:lstStyle/>
          <a:p>
            <a:pPr algn="l"/>
            <a:r>
              <a:rPr lang="zh-CN" altLang="en-US" dirty="0">
                <a:solidFill>
                  <a:schemeClr val="hlink"/>
                </a:solidFill>
                <a:ea typeface="黑体" pitchFamily="49" charset="-122"/>
              </a:rPr>
              <a:t>不能通过</a:t>
            </a:r>
          </a:p>
        </p:txBody>
      </p:sp>
      <p:sp>
        <p:nvSpPr>
          <p:cNvPr id="51209" name="Rectangle 9"/>
          <p:cNvSpPr>
            <a:spLocks noChangeArrowheads="1"/>
          </p:cNvSpPr>
          <p:nvPr/>
        </p:nvSpPr>
        <p:spPr bwMode="auto">
          <a:xfrm>
            <a:off x="1693863" y="2554288"/>
            <a:ext cx="1098550" cy="457200"/>
          </a:xfrm>
          <a:prstGeom prst="rect">
            <a:avLst/>
          </a:prstGeom>
          <a:noFill/>
          <a:ln w="9525">
            <a:noFill/>
            <a:miter lim="800000"/>
            <a:headEnd/>
            <a:tailEnd/>
          </a:ln>
        </p:spPr>
        <p:txBody>
          <a:bodyPr wrap="none" lIns="92075" tIns="46038" rIns="92075" bIns="46038">
            <a:spAutoFit/>
          </a:bodyPr>
          <a:lstStyle/>
          <a:p>
            <a:pPr algn="l"/>
            <a:r>
              <a:rPr lang="zh-CN" altLang="en-US" dirty="0">
                <a:solidFill>
                  <a:srgbClr val="333399"/>
                </a:solidFill>
                <a:ea typeface="黑体" pitchFamily="49" charset="-122"/>
              </a:rPr>
              <a:t>能通过</a:t>
            </a:r>
          </a:p>
        </p:txBody>
      </p:sp>
      <p:sp>
        <p:nvSpPr>
          <p:cNvPr id="51210" name="Rectangle 10"/>
          <p:cNvSpPr>
            <a:spLocks noChangeArrowheads="1"/>
          </p:cNvSpPr>
          <p:nvPr/>
        </p:nvSpPr>
        <p:spPr bwMode="auto">
          <a:xfrm>
            <a:off x="684213" y="2843213"/>
            <a:ext cx="325437" cy="396875"/>
          </a:xfrm>
          <a:prstGeom prst="rect">
            <a:avLst/>
          </a:prstGeom>
          <a:noFill/>
          <a:ln w="9525">
            <a:noFill/>
            <a:miter lim="800000"/>
            <a:headEnd/>
            <a:tailEnd/>
          </a:ln>
        </p:spPr>
        <p:txBody>
          <a:bodyPr wrap="none" lIns="92075" tIns="46038" rIns="92075" bIns="46038">
            <a:spAutoFit/>
          </a:bodyPr>
          <a:lstStyle/>
          <a:p>
            <a:pPr algn="l"/>
            <a:r>
              <a:rPr lang="en-US" altLang="zh-CN" sz="2000">
                <a:latin typeface="Arial" pitchFamily="34" charset="0"/>
              </a:rPr>
              <a:t>0</a:t>
            </a:r>
          </a:p>
        </p:txBody>
      </p:sp>
      <p:sp>
        <p:nvSpPr>
          <p:cNvPr id="51211" name="Rectangle 11"/>
          <p:cNvSpPr>
            <a:spLocks noChangeArrowheads="1"/>
          </p:cNvSpPr>
          <p:nvPr/>
        </p:nvSpPr>
        <p:spPr bwMode="auto">
          <a:xfrm>
            <a:off x="7185025" y="2847975"/>
            <a:ext cx="1171575" cy="396875"/>
          </a:xfrm>
          <a:prstGeom prst="rect">
            <a:avLst/>
          </a:prstGeom>
          <a:noFill/>
          <a:ln w="9525">
            <a:noFill/>
            <a:miter lim="800000"/>
            <a:headEnd/>
            <a:tailEnd/>
          </a:ln>
        </p:spPr>
        <p:txBody>
          <a:bodyPr wrap="none" lIns="92075" tIns="46038" rIns="92075" bIns="46038">
            <a:spAutoFit/>
          </a:bodyPr>
          <a:lstStyle/>
          <a:p>
            <a:pPr algn="l"/>
            <a:r>
              <a:rPr lang="zh-CN" altLang="en-US" sz="2000" dirty="0">
                <a:solidFill>
                  <a:srgbClr val="333399"/>
                </a:solidFill>
                <a:latin typeface="Arial" pitchFamily="34" charset="0"/>
                <a:ea typeface="黑体" pitchFamily="49" charset="-122"/>
              </a:rPr>
              <a:t>频率</a:t>
            </a:r>
            <a:r>
              <a:rPr lang="en-US" altLang="zh-CN" sz="2000" dirty="0">
                <a:solidFill>
                  <a:srgbClr val="333399"/>
                </a:solidFill>
                <a:latin typeface="Arial" pitchFamily="34" charset="0"/>
                <a:ea typeface="黑体" pitchFamily="49" charset="-122"/>
              </a:rPr>
              <a:t>(Hz)</a:t>
            </a:r>
          </a:p>
        </p:txBody>
      </p:sp>
      <p:sp>
        <p:nvSpPr>
          <p:cNvPr id="51212" name="Line 12"/>
          <p:cNvSpPr>
            <a:spLocks noChangeShapeType="1"/>
          </p:cNvSpPr>
          <p:nvPr/>
        </p:nvSpPr>
        <p:spPr bwMode="auto">
          <a:xfrm>
            <a:off x="3584575" y="2627313"/>
            <a:ext cx="0" cy="935037"/>
          </a:xfrm>
          <a:prstGeom prst="line">
            <a:avLst/>
          </a:prstGeom>
          <a:noFill/>
          <a:ln w="12700">
            <a:solidFill>
              <a:srgbClr val="333399"/>
            </a:solidFill>
            <a:prstDash val="dash"/>
            <a:round/>
            <a:headEnd type="none" w="sm" len="sm"/>
            <a:tailEnd type="none" w="sm" len="sm"/>
          </a:ln>
        </p:spPr>
        <p:txBody>
          <a:bodyPr/>
          <a:lstStyle/>
          <a:p>
            <a:endParaRPr lang="zh-CN" altLang="en-US"/>
          </a:p>
        </p:txBody>
      </p:sp>
      <p:sp>
        <p:nvSpPr>
          <p:cNvPr id="51213" name="Line 13"/>
          <p:cNvSpPr>
            <a:spLocks noChangeShapeType="1"/>
          </p:cNvSpPr>
          <p:nvPr/>
        </p:nvSpPr>
        <p:spPr bwMode="auto">
          <a:xfrm>
            <a:off x="1063625" y="3346450"/>
            <a:ext cx="2520950" cy="0"/>
          </a:xfrm>
          <a:prstGeom prst="line">
            <a:avLst/>
          </a:prstGeom>
          <a:noFill/>
          <a:ln w="12700">
            <a:solidFill>
              <a:srgbClr val="333399"/>
            </a:solidFill>
            <a:round/>
            <a:headEnd type="stealth" w="med" len="lg"/>
            <a:tailEnd type="stealth" w="med" len="lg"/>
          </a:ln>
        </p:spPr>
        <p:txBody>
          <a:bodyPr/>
          <a:lstStyle/>
          <a:p>
            <a:endParaRPr lang="zh-CN" altLang="en-US"/>
          </a:p>
        </p:txBody>
      </p:sp>
      <p:sp>
        <p:nvSpPr>
          <p:cNvPr id="51214" name="Rectangle 14"/>
          <p:cNvSpPr>
            <a:spLocks noChangeArrowheads="1"/>
          </p:cNvSpPr>
          <p:nvPr/>
        </p:nvSpPr>
        <p:spPr bwMode="auto">
          <a:xfrm>
            <a:off x="1635125" y="3094831"/>
            <a:ext cx="1216025" cy="457200"/>
          </a:xfrm>
          <a:prstGeom prst="rect">
            <a:avLst/>
          </a:prstGeom>
          <a:solidFill>
            <a:schemeClr val="bg1"/>
          </a:solidFill>
          <a:ln w="9525">
            <a:noFill/>
            <a:miter lim="800000"/>
            <a:headEnd/>
            <a:tailEnd/>
          </a:ln>
        </p:spPr>
        <p:txBody>
          <a:bodyPr wrap="none" lIns="92075" tIns="46038" rIns="92075" bIns="46038">
            <a:spAutoFit/>
          </a:bodyPr>
          <a:lstStyle/>
          <a:p>
            <a:pPr algn="l"/>
            <a:r>
              <a:rPr lang="en-US" altLang="zh-CN" i="1" dirty="0">
                <a:solidFill>
                  <a:srgbClr val="333399"/>
                </a:solidFill>
                <a:latin typeface="Arial" pitchFamily="34" charset="0"/>
                <a:ea typeface="黑体" pitchFamily="49" charset="-122"/>
              </a:rPr>
              <a:t>W </a:t>
            </a:r>
            <a:r>
              <a:rPr lang="en-US" altLang="zh-CN" dirty="0">
                <a:solidFill>
                  <a:srgbClr val="333399"/>
                </a:solidFill>
                <a:latin typeface="Arial" pitchFamily="34" charset="0"/>
                <a:ea typeface="黑体" pitchFamily="49" charset="-122"/>
              </a:rPr>
              <a:t>(Hz) </a:t>
            </a:r>
          </a:p>
        </p:txBody>
      </p:sp>
      <p:sp>
        <p:nvSpPr>
          <p:cNvPr id="51215" name="Line 15"/>
          <p:cNvSpPr>
            <a:spLocks noChangeShapeType="1"/>
          </p:cNvSpPr>
          <p:nvPr/>
        </p:nvSpPr>
        <p:spPr bwMode="auto">
          <a:xfrm>
            <a:off x="1063625" y="2627313"/>
            <a:ext cx="0" cy="935037"/>
          </a:xfrm>
          <a:prstGeom prst="line">
            <a:avLst/>
          </a:prstGeom>
          <a:noFill/>
          <a:ln w="12700">
            <a:solidFill>
              <a:srgbClr val="333399"/>
            </a:solidFill>
            <a:prstDash val="dash"/>
            <a:round/>
            <a:headEnd type="none" w="sm" len="sm"/>
            <a:tailEnd type="none" w="sm" len="sm"/>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25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225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4"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258888" y="2743103"/>
            <a:ext cx="1944687" cy="1087438"/>
          </a:xfrm>
          <a:prstGeom prst="rect">
            <a:avLst/>
          </a:prstGeom>
          <a:solidFill>
            <a:srgbClr val="FFCCFF"/>
          </a:solidFill>
          <a:ln w="9525">
            <a:noFill/>
            <a:miter lim="800000"/>
            <a:headEnd/>
            <a:tailEnd/>
          </a:ln>
        </p:spPr>
        <p:txBody>
          <a:bodyPr wrap="none" anchor="ctr"/>
          <a:lstStyle/>
          <a:p>
            <a:endParaRPr lang="zh-CN" altLang="en-US"/>
          </a:p>
        </p:txBody>
      </p:sp>
      <p:sp>
        <p:nvSpPr>
          <p:cNvPr id="52227" name="Rectangle 3"/>
          <p:cNvSpPr>
            <a:spLocks noChangeArrowheads="1"/>
          </p:cNvSpPr>
          <p:nvPr/>
        </p:nvSpPr>
        <p:spPr bwMode="auto">
          <a:xfrm>
            <a:off x="5724525" y="2724053"/>
            <a:ext cx="1727200" cy="1106488"/>
          </a:xfrm>
          <a:prstGeom prst="rect">
            <a:avLst/>
          </a:prstGeom>
          <a:solidFill>
            <a:srgbClr val="FFCCFF"/>
          </a:solidFill>
          <a:ln w="9525">
            <a:noFill/>
            <a:miter lim="800000"/>
            <a:headEnd/>
            <a:tailEnd/>
          </a:ln>
        </p:spPr>
        <p:txBody>
          <a:bodyPr wrap="none" anchor="ctr"/>
          <a:lstStyle/>
          <a:p>
            <a:endParaRPr lang="zh-CN" altLang="en-US"/>
          </a:p>
        </p:txBody>
      </p:sp>
      <p:sp>
        <p:nvSpPr>
          <p:cNvPr id="52228" name="Rectangle 4"/>
          <p:cNvSpPr>
            <a:spLocks noGrp="1" noChangeArrowheads="1"/>
          </p:cNvSpPr>
          <p:nvPr>
            <p:ph type="title"/>
          </p:nvPr>
        </p:nvSpPr>
        <p:spPr>
          <a:noFill/>
        </p:spPr>
        <p:txBody>
          <a:bodyPr lIns="92075" tIns="46038" rIns="92075" bIns="46038" anchor="b"/>
          <a:lstStyle/>
          <a:p>
            <a:pPr eaLnBrk="1" hangingPunct="1"/>
            <a:r>
              <a:rPr lang="zh-CN" altLang="en-US" dirty="0"/>
              <a:t>另一种形式的奈氏准则 </a:t>
            </a:r>
            <a:r>
              <a:rPr lang="en-US" altLang="zh-CN" dirty="0"/>
              <a:t>—— </a:t>
            </a:r>
            <a:r>
              <a:rPr lang="zh-CN" altLang="en-US" dirty="0"/>
              <a:t>理想带通矩形特性信道</a:t>
            </a:r>
          </a:p>
        </p:txBody>
      </p:sp>
      <p:sp>
        <p:nvSpPr>
          <p:cNvPr id="324613" name="Rectangle 5"/>
          <p:cNvSpPr>
            <a:spLocks noGrp="1" noChangeArrowheads="1"/>
          </p:cNvSpPr>
          <p:nvPr>
            <p:ph type="body" idx="1"/>
          </p:nvPr>
        </p:nvSpPr>
        <p:spPr>
          <a:xfrm>
            <a:off x="323527" y="4480352"/>
            <a:ext cx="8483600" cy="465212"/>
          </a:xfrm>
          <a:noFill/>
        </p:spPr>
        <p:txBody>
          <a:bodyPr lIns="92075" tIns="46038" rIns="92075" bIns="46038"/>
          <a:lstStyle/>
          <a:p>
            <a:pPr eaLnBrk="1" hangingPunct="1"/>
            <a:r>
              <a:rPr lang="zh-CN" altLang="en-US" dirty="0"/>
              <a:t>每赫带宽的带通信道的最高码元传输速率是每秒</a:t>
            </a:r>
            <a:r>
              <a:rPr lang="zh-CN" altLang="en-US" sz="1400" dirty="0"/>
              <a:t> </a:t>
            </a:r>
            <a:r>
              <a:rPr lang="en-US" altLang="zh-CN" dirty="0"/>
              <a:t>1</a:t>
            </a:r>
            <a:r>
              <a:rPr lang="en-US" altLang="zh-CN" sz="1200" b="1" dirty="0"/>
              <a:t> </a:t>
            </a:r>
            <a:r>
              <a:rPr lang="zh-CN" altLang="en-US" dirty="0"/>
              <a:t>个码元。</a:t>
            </a:r>
          </a:p>
        </p:txBody>
      </p:sp>
      <p:sp>
        <p:nvSpPr>
          <p:cNvPr id="52230" name="Rectangle 6"/>
          <p:cNvSpPr>
            <a:spLocks noChangeArrowheads="1"/>
          </p:cNvSpPr>
          <p:nvPr/>
        </p:nvSpPr>
        <p:spPr bwMode="auto">
          <a:xfrm>
            <a:off x="516595" y="1127126"/>
            <a:ext cx="8097465" cy="462307"/>
          </a:xfrm>
          <a:prstGeom prst="rect">
            <a:avLst/>
          </a:prstGeom>
          <a:noFill/>
          <a:ln w="9525">
            <a:noFill/>
            <a:miter lim="800000"/>
            <a:headEnd/>
            <a:tailEnd/>
          </a:ln>
        </p:spPr>
        <p:txBody>
          <a:bodyPr wrap="square" lIns="92075" tIns="46038" rIns="92075" bIns="46038">
            <a:spAutoFit/>
          </a:bodyPr>
          <a:lstStyle/>
          <a:p>
            <a:pPr algn="l"/>
            <a:r>
              <a:rPr lang="zh-CN" altLang="en-US" dirty="0">
                <a:solidFill>
                  <a:schemeClr val="hlink"/>
                </a:solidFill>
                <a:latin typeface="+mn-ea"/>
                <a:ea typeface="+mn-ea"/>
              </a:rPr>
              <a:t>理想带通</a:t>
            </a:r>
            <a:r>
              <a:rPr lang="zh-CN" altLang="en-US" u="sng" dirty="0">
                <a:latin typeface="+mn-ea"/>
                <a:ea typeface="+mn-ea"/>
              </a:rPr>
              <a:t>矩形特性</a:t>
            </a:r>
            <a:r>
              <a:rPr lang="zh-CN" altLang="en-US" dirty="0">
                <a:solidFill>
                  <a:schemeClr val="hlink"/>
                </a:solidFill>
                <a:latin typeface="+mn-ea"/>
                <a:ea typeface="+mn-ea"/>
              </a:rPr>
              <a:t>信道</a:t>
            </a:r>
            <a:r>
              <a:rPr lang="zh-CN" altLang="en-US" dirty="0">
                <a:latin typeface="+mn-ea"/>
                <a:ea typeface="+mn-ea"/>
              </a:rPr>
              <a:t>的最高码元传输速率 </a:t>
            </a:r>
            <a:r>
              <a:rPr lang="en-US" altLang="zh-CN" dirty="0">
                <a:latin typeface="+mn-lt"/>
                <a:ea typeface="+mn-ea"/>
              </a:rPr>
              <a:t>= W Baud </a:t>
            </a:r>
          </a:p>
        </p:txBody>
      </p:sp>
      <p:sp>
        <p:nvSpPr>
          <p:cNvPr id="52231" name="Rectangle 7"/>
          <p:cNvSpPr>
            <a:spLocks noChangeArrowheads="1"/>
          </p:cNvSpPr>
          <p:nvPr/>
        </p:nvSpPr>
        <p:spPr bwMode="auto">
          <a:xfrm>
            <a:off x="1116013" y="2039841"/>
            <a:ext cx="5844549" cy="462307"/>
          </a:xfrm>
          <a:prstGeom prst="rect">
            <a:avLst/>
          </a:prstGeom>
          <a:noFill/>
          <a:ln w="9525">
            <a:noFill/>
            <a:miter lim="800000"/>
            <a:headEnd/>
            <a:tailEnd/>
          </a:ln>
        </p:spPr>
        <p:txBody>
          <a:bodyPr wrap="none" lIns="92075" tIns="46038" rIns="92075" bIns="46038">
            <a:spAutoFit/>
          </a:bodyPr>
          <a:lstStyle/>
          <a:p>
            <a:pPr algn="l"/>
            <a:r>
              <a:rPr lang="en-US" altLang="zh-CN" dirty="0">
                <a:latin typeface="+mn-lt"/>
                <a:ea typeface="+mn-ea"/>
              </a:rPr>
              <a:t>W </a:t>
            </a:r>
            <a:r>
              <a:rPr lang="zh-CN" altLang="en-US" dirty="0">
                <a:latin typeface="+mn-ea"/>
                <a:ea typeface="+mn-ea"/>
              </a:rPr>
              <a:t>是理想带通信道的带宽，单位为赫</a:t>
            </a:r>
            <a:r>
              <a:rPr lang="en-US" altLang="zh-CN" dirty="0">
                <a:latin typeface="+mn-ea"/>
                <a:ea typeface="+mn-ea"/>
              </a:rPr>
              <a:t>(Hz</a:t>
            </a:r>
            <a:r>
              <a:rPr lang="en-US" altLang="zh-CN" dirty="0">
                <a:latin typeface="Arial" pitchFamily="34" charset="0"/>
                <a:ea typeface="黑体" pitchFamily="49" charset="-122"/>
              </a:rPr>
              <a:t>) </a:t>
            </a:r>
          </a:p>
        </p:txBody>
      </p:sp>
      <p:sp>
        <p:nvSpPr>
          <p:cNvPr id="52232" name="Line 8"/>
          <p:cNvSpPr>
            <a:spLocks noChangeShapeType="1"/>
          </p:cNvSpPr>
          <p:nvPr/>
        </p:nvSpPr>
        <p:spPr bwMode="auto">
          <a:xfrm flipV="1">
            <a:off x="1257300" y="3325716"/>
            <a:ext cx="6408738" cy="4762"/>
          </a:xfrm>
          <a:prstGeom prst="line">
            <a:avLst/>
          </a:prstGeom>
          <a:noFill/>
          <a:ln w="25400">
            <a:solidFill>
              <a:srgbClr val="333399"/>
            </a:solidFill>
            <a:round/>
            <a:headEnd type="none" w="sm" len="sm"/>
            <a:tailEnd type="stealth" w="med" len="lg"/>
          </a:ln>
        </p:spPr>
        <p:txBody>
          <a:bodyPr/>
          <a:lstStyle/>
          <a:p>
            <a:endParaRPr lang="zh-CN" altLang="en-US"/>
          </a:p>
        </p:txBody>
      </p:sp>
      <p:sp>
        <p:nvSpPr>
          <p:cNvPr id="52233" name="Rectangle 9"/>
          <p:cNvSpPr>
            <a:spLocks noChangeArrowheads="1"/>
          </p:cNvSpPr>
          <p:nvPr/>
        </p:nvSpPr>
        <p:spPr bwMode="auto">
          <a:xfrm>
            <a:off x="5857875" y="2812953"/>
            <a:ext cx="1417055" cy="462307"/>
          </a:xfrm>
          <a:prstGeom prst="rect">
            <a:avLst/>
          </a:prstGeom>
          <a:noFill/>
          <a:ln w="57150" cmpd="tri">
            <a:solidFill>
              <a:schemeClr val="hlink"/>
            </a:solidFill>
            <a:miter lim="800000"/>
            <a:headEnd/>
            <a:tailEnd/>
          </a:ln>
        </p:spPr>
        <p:txBody>
          <a:bodyPr wrap="none" lIns="92075" tIns="46038" rIns="92075" bIns="46038">
            <a:spAutoFit/>
          </a:bodyPr>
          <a:lstStyle/>
          <a:p>
            <a:pPr algn="l"/>
            <a:r>
              <a:rPr lang="zh-CN" altLang="en-US">
                <a:solidFill>
                  <a:schemeClr val="hlink"/>
                </a:solidFill>
                <a:ea typeface="黑体" pitchFamily="49" charset="-122"/>
              </a:rPr>
              <a:t>不能通过</a:t>
            </a:r>
          </a:p>
        </p:txBody>
      </p:sp>
      <p:sp>
        <p:nvSpPr>
          <p:cNvPr id="52234" name="Rectangle 10"/>
          <p:cNvSpPr>
            <a:spLocks noChangeArrowheads="1"/>
          </p:cNvSpPr>
          <p:nvPr/>
        </p:nvSpPr>
        <p:spPr bwMode="auto">
          <a:xfrm>
            <a:off x="3833813" y="2822478"/>
            <a:ext cx="1109278" cy="462307"/>
          </a:xfrm>
          <a:prstGeom prst="rect">
            <a:avLst/>
          </a:prstGeom>
          <a:noFill/>
          <a:ln w="9525">
            <a:noFill/>
            <a:miter lim="800000"/>
            <a:headEnd/>
            <a:tailEnd/>
          </a:ln>
        </p:spPr>
        <p:txBody>
          <a:bodyPr wrap="none" lIns="92075" tIns="46038" rIns="92075" bIns="46038">
            <a:spAutoFit/>
          </a:bodyPr>
          <a:lstStyle/>
          <a:p>
            <a:pPr algn="l"/>
            <a:r>
              <a:rPr lang="zh-CN" altLang="en-US" dirty="0">
                <a:solidFill>
                  <a:srgbClr val="333399"/>
                </a:solidFill>
                <a:ea typeface="黑体" pitchFamily="49" charset="-122"/>
              </a:rPr>
              <a:t>能通过</a:t>
            </a:r>
          </a:p>
        </p:txBody>
      </p:sp>
      <p:sp>
        <p:nvSpPr>
          <p:cNvPr id="52235" name="Rectangle 11"/>
          <p:cNvSpPr>
            <a:spLocks noChangeArrowheads="1"/>
          </p:cNvSpPr>
          <p:nvPr/>
        </p:nvSpPr>
        <p:spPr bwMode="auto">
          <a:xfrm>
            <a:off x="879475" y="3111403"/>
            <a:ext cx="357470" cy="462307"/>
          </a:xfrm>
          <a:prstGeom prst="rect">
            <a:avLst/>
          </a:prstGeom>
          <a:noFill/>
          <a:ln w="9525">
            <a:noFill/>
            <a:miter lim="800000"/>
            <a:headEnd/>
            <a:tailEnd/>
          </a:ln>
        </p:spPr>
        <p:txBody>
          <a:bodyPr wrap="none" lIns="92075" tIns="46038" rIns="92075" bIns="46038">
            <a:spAutoFit/>
          </a:bodyPr>
          <a:lstStyle/>
          <a:p>
            <a:pPr algn="l"/>
            <a:r>
              <a:rPr lang="en-US" altLang="zh-CN">
                <a:latin typeface="Arial" pitchFamily="34" charset="0"/>
              </a:rPr>
              <a:t>0</a:t>
            </a:r>
          </a:p>
        </p:txBody>
      </p:sp>
      <p:sp>
        <p:nvSpPr>
          <p:cNvPr id="52236" name="Rectangle 12"/>
          <p:cNvSpPr>
            <a:spLocks noChangeArrowheads="1"/>
          </p:cNvSpPr>
          <p:nvPr/>
        </p:nvSpPr>
        <p:spPr bwMode="auto">
          <a:xfrm>
            <a:off x="7577138" y="3116166"/>
            <a:ext cx="1383392" cy="462307"/>
          </a:xfrm>
          <a:prstGeom prst="rect">
            <a:avLst/>
          </a:prstGeom>
          <a:noFill/>
          <a:ln w="9525">
            <a:noFill/>
            <a:miter lim="800000"/>
            <a:headEnd/>
            <a:tailEnd/>
          </a:ln>
        </p:spPr>
        <p:txBody>
          <a:bodyPr wrap="none" lIns="92075" tIns="46038" rIns="92075" bIns="46038">
            <a:spAutoFit/>
          </a:bodyPr>
          <a:lstStyle/>
          <a:p>
            <a:pPr algn="l"/>
            <a:r>
              <a:rPr lang="zh-CN" altLang="en-US">
                <a:solidFill>
                  <a:srgbClr val="333399"/>
                </a:solidFill>
                <a:latin typeface="Arial" pitchFamily="34" charset="0"/>
                <a:ea typeface="黑体" pitchFamily="49" charset="-122"/>
              </a:rPr>
              <a:t>频率</a:t>
            </a:r>
            <a:r>
              <a:rPr lang="en-US" altLang="zh-CN">
                <a:solidFill>
                  <a:srgbClr val="333399"/>
                </a:solidFill>
                <a:latin typeface="Arial" pitchFamily="34" charset="0"/>
                <a:ea typeface="黑体" pitchFamily="49" charset="-122"/>
              </a:rPr>
              <a:t>(Hz)</a:t>
            </a:r>
          </a:p>
        </p:txBody>
      </p:sp>
      <p:sp>
        <p:nvSpPr>
          <p:cNvPr id="52237" name="Line 13"/>
          <p:cNvSpPr>
            <a:spLocks noChangeShapeType="1"/>
          </p:cNvSpPr>
          <p:nvPr/>
        </p:nvSpPr>
        <p:spPr bwMode="auto">
          <a:xfrm>
            <a:off x="5724525" y="2895503"/>
            <a:ext cx="0" cy="935038"/>
          </a:xfrm>
          <a:prstGeom prst="line">
            <a:avLst/>
          </a:prstGeom>
          <a:noFill/>
          <a:ln w="12700">
            <a:solidFill>
              <a:srgbClr val="333399"/>
            </a:solidFill>
            <a:prstDash val="dash"/>
            <a:round/>
            <a:headEnd type="none" w="sm" len="sm"/>
            <a:tailEnd type="none" w="sm" len="sm"/>
          </a:ln>
        </p:spPr>
        <p:txBody>
          <a:bodyPr/>
          <a:lstStyle/>
          <a:p>
            <a:endParaRPr lang="zh-CN" altLang="en-US"/>
          </a:p>
        </p:txBody>
      </p:sp>
      <p:sp>
        <p:nvSpPr>
          <p:cNvPr id="52238" name="Line 14"/>
          <p:cNvSpPr>
            <a:spLocks noChangeShapeType="1"/>
          </p:cNvSpPr>
          <p:nvPr/>
        </p:nvSpPr>
        <p:spPr bwMode="auto">
          <a:xfrm>
            <a:off x="3203575" y="3614641"/>
            <a:ext cx="2520950" cy="0"/>
          </a:xfrm>
          <a:prstGeom prst="line">
            <a:avLst/>
          </a:prstGeom>
          <a:noFill/>
          <a:ln w="12700">
            <a:solidFill>
              <a:srgbClr val="333399"/>
            </a:solidFill>
            <a:round/>
            <a:headEnd type="stealth" w="med" len="lg"/>
            <a:tailEnd type="stealth" w="med" len="lg"/>
          </a:ln>
        </p:spPr>
        <p:txBody>
          <a:bodyPr/>
          <a:lstStyle/>
          <a:p>
            <a:endParaRPr lang="zh-CN" altLang="en-US"/>
          </a:p>
        </p:txBody>
      </p:sp>
      <p:sp>
        <p:nvSpPr>
          <p:cNvPr id="52239" name="Rectangle 15"/>
          <p:cNvSpPr>
            <a:spLocks noChangeArrowheads="1"/>
          </p:cNvSpPr>
          <p:nvPr/>
        </p:nvSpPr>
        <p:spPr bwMode="auto">
          <a:xfrm>
            <a:off x="3779838" y="3398741"/>
            <a:ext cx="1227900" cy="462307"/>
          </a:xfrm>
          <a:prstGeom prst="rect">
            <a:avLst/>
          </a:prstGeom>
          <a:solidFill>
            <a:schemeClr val="bg1"/>
          </a:solidFill>
          <a:ln w="9525">
            <a:noFill/>
            <a:miter lim="800000"/>
            <a:headEnd/>
            <a:tailEnd/>
          </a:ln>
        </p:spPr>
        <p:txBody>
          <a:bodyPr wrap="none" lIns="92075" tIns="46038" rIns="92075" bIns="46038">
            <a:spAutoFit/>
          </a:bodyPr>
          <a:lstStyle/>
          <a:p>
            <a:pPr algn="l"/>
            <a:r>
              <a:rPr lang="en-US" altLang="zh-CN" i="1">
                <a:solidFill>
                  <a:srgbClr val="333399"/>
                </a:solidFill>
                <a:latin typeface="Arial" pitchFamily="34" charset="0"/>
                <a:ea typeface="黑体" pitchFamily="49" charset="-122"/>
              </a:rPr>
              <a:t>W </a:t>
            </a:r>
            <a:r>
              <a:rPr lang="en-US" altLang="zh-CN">
                <a:solidFill>
                  <a:srgbClr val="333399"/>
                </a:solidFill>
                <a:latin typeface="Arial" pitchFamily="34" charset="0"/>
                <a:ea typeface="黑体" pitchFamily="49" charset="-122"/>
              </a:rPr>
              <a:t>(Hz) </a:t>
            </a:r>
          </a:p>
        </p:txBody>
      </p:sp>
      <p:sp>
        <p:nvSpPr>
          <p:cNvPr id="52240" name="Line 16"/>
          <p:cNvSpPr>
            <a:spLocks noChangeShapeType="1"/>
          </p:cNvSpPr>
          <p:nvPr/>
        </p:nvSpPr>
        <p:spPr bwMode="auto">
          <a:xfrm>
            <a:off x="1258888" y="2895503"/>
            <a:ext cx="0" cy="935038"/>
          </a:xfrm>
          <a:prstGeom prst="line">
            <a:avLst/>
          </a:prstGeom>
          <a:noFill/>
          <a:ln w="12700">
            <a:solidFill>
              <a:srgbClr val="333399"/>
            </a:solidFill>
            <a:prstDash val="dash"/>
            <a:round/>
            <a:headEnd type="none" w="sm" len="sm"/>
            <a:tailEnd type="none" w="sm" len="sm"/>
          </a:ln>
        </p:spPr>
        <p:txBody>
          <a:bodyPr/>
          <a:lstStyle/>
          <a:p>
            <a:endParaRPr lang="zh-CN" altLang="en-US"/>
          </a:p>
        </p:txBody>
      </p:sp>
      <p:sp>
        <p:nvSpPr>
          <p:cNvPr id="52241" name="Rectangle 17"/>
          <p:cNvSpPr>
            <a:spLocks noChangeArrowheads="1"/>
          </p:cNvSpPr>
          <p:nvPr/>
        </p:nvSpPr>
        <p:spPr bwMode="auto">
          <a:xfrm>
            <a:off x="1503363" y="2812953"/>
            <a:ext cx="1417055" cy="462307"/>
          </a:xfrm>
          <a:prstGeom prst="rect">
            <a:avLst/>
          </a:prstGeom>
          <a:noFill/>
          <a:ln w="57150" cmpd="tri">
            <a:solidFill>
              <a:schemeClr val="hlink"/>
            </a:solidFill>
            <a:miter lim="800000"/>
            <a:headEnd/>
            <a:tailEnd/>
          </a:ln>
        </p:spPr>
        <p:txBody>
          <a:bodyPr wrap="none" lIns="92075" tIns="46038" rIns="92075" bIns="46038">
            <a:spAutoFit/>
          </a:bodyPr>
          <a:lstStyle/>
          <a:p>
            <a:pPr algn="l"/>
            <a:r>
              <a:rPr lang="zh-CN" altLang="en-US">
                <a:solidFill>
                  <a:schemeClr val="hlink"/>
                </a:solidFill>
                <a:ea typeface="黑体" pitchFamily="49" charset="-122"/>
              </a:rPr>
              <a:t>不能通过</a:t>
            </a:r>
          </a:p>
        </p:txBody>
      </p:sp>
      <p:sp>
        <p:nvSpPr>
          <p:cNvPr id="52242" name="Line 18"/>
          <p:cNvSpPr>
            <a:spLocks noChangeShapeType="1"/>
          </p:cNvSpPr>
          <p:nvPr/>
        </p:nvSpPr>
        <p:spPr bwMode="auto">
          <a:xfrm>
            <a:off x="3203575" y="2895503"/>
            <a:ext cx="0" cy="935038"/>
          </a:xfrm>
          <a:prstGeom prst="line">
            <a:avLst/>
          </a:prstGeom>
          <a:noFill/>
          <a:ln w="12700">
            <a:solidFill>
              <a:srgbClr val="333399"/>
            </a:solidFill>
            <a:prstDash val="dash"/>
            <a:round/>
            <a:headEnd type="none" w="sm" len="sm"/>
            <a:tailEnd type="none" w="sm" len="sm"/>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46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p:spPr>
        <p:txBody>
          <a:bodyPr lIns="92075" tIns="46038" rIns="92075" bIns="46038" anchor="b"/>
          <a:lstStyle/>
          <a:p>
            <a:pPr eaLnBrk="1" hangingPunct="1"/>
            <a:r>
              <a:rPr lang="zh-CN" altLang="en-US" dirty="0"/>
              <a:t>要强调以下两点 </a:t>
            </a:r>
          </a:p>
        </p:txBody>
      </p:sp>
      <p:sp>
        <p:nvSpPr>
          <p:cNvPr id="53251" name="Rectangle 4"/>
          <p:cNvSpPr>
            <a:spLocks noGrp="1" noChangeArrowheads="1"/>
          </p:cNvSpPr>
          <p:nvPr>
            <p:ph type="body" idx="1"/>
          </p:nvPr>
        </p:nvSpPr>
        <p:spPr/>
        <p:txBody>
          <a:bodyPr/>
          <a:lstStyle/>
          <a:p>
            <a:pPr eaLnBrk="1" hangingPunct="1">
              <a:spcBef>
                <a:spcPts val="600"/>
              </a:spcBef>
            </a:pPr>
            <a:r>
              <a:rPr lang="zh-CN" altLang="en-US" dirty="0"/>
              <a:t>实际的信道</a:t>
            </a:r>
            <a:r>
              <a:rPr lang="zh-CN" altLang="en-US" dirty="0">
                <a:solidFill>
                  <a:srgbClr val="FF0000"/>
                </a:solidFill>
              </a:rPr>
              <a:t>所能传输的</a:t>
            </a:r>
            <a:r>
              <a:rPr lang="zh-CN" altLang="en-US" dirty="0"/>
              <a:t>最高码元速率，要明显地低于奈氏准则给出上限数值。</a:t>
            </a:r>
          </a:p>
          <a:p>
            <a:pPr eaLnBrk="1" hangingPunct="1">
              <a:spcBef>
                <a:spcPts val="600"/>
              </a:spcBef>
            </a:pPr>
            <a:endParaRPr lang="zh-CN" altLang="en-US" dirty="0"/>
          </a:p>
          <a:p>
            <a:pPr eaLnBrk="1" hangingPunct="1">
              <a:spcBef>
                <a:spcPts val="600"/>
              </a:spcBef>
            </a:pPr>
            <a:r>
              <a:rPr lang="zh-CN" altLang="en-US" dirty="0"/>
              <a:t>波特</a:t>
            </a:r>
            <a:r>
              <a:rPr lang="en-US" altLang="zh-CN" dirty="0"/>
              <a:t>(Baud)</a:t>
            </a:r>
            <a:r>
              <a:rPr lang="zh-CN" altLang="en-US" dirty="0"/>
              <a:t>和比特</a:t>
            </a:r>
            <a:r>
              <a:rPr lang="en-US" altLang="zh-CN" dirty="0"/>
              <a:t>(bit)</a:t>
            </a:r>
            <a:r>
              <a:rPr lang="zh-CN" altLang="en-US" dirty="0"/>
              <a:t>是两个不同的概念。 </a:t>
            </a:r>
          </a:p>
          <a:p>
            <a:pPr eaLnBrk="1" hangingPunct="1">
              <a:spcBef>
                <a:spcPts val="600"/>
              </a:spcBef>
            </a:pPr>
            <a:endParaRPr lang="zh-CN" altLang="en-US" dirty="0">
              <a:solidFill>
                <a:schemeClr val="hlink"/>
              </a:solidFill>
              <a:ea typeface="黑体" pitchFamily="49" charset="-122"/>
            </a:endParaRPr>
          </a:p>
          <a:p>
            <a:pPr eaLnBrk="1" hangingPunct="1">
              <a:spcBef>
                <a:spcPts val="600"/>
              </a:spcBef>
              <a:buBlip>
                <a:blip r:embed="rId3"/>
              </a:buBlip>
            </a:pPr>
            <a:r>
              <a:rPr lang="zh-CN" altLang="en-US" dirty="0">
                <a:solidFill>
                  <a:schemeClr val="hlink"/>
                </a:solidFill>
                <a:latin typeface="+mn-ea"/>
              </a:rPr>
              <a:t>波特</a:t>
            </a:r>
            <a:r>
              <a:rPr lang="zh-CN" altLang="en-US" dirty="0">
                <a:latin typeface="+mn-ea"/>
              </a:rPr>
              <a:t>是码元传输的速率单位</a:t>
            </a:r>
            <a:r>
              <a:rPr lang="en-US" altLang="zh-CN" dirty="0">
                <a:latin typeface="+mn-ea"/>
              </a:rPr>
              <a:t>(</a:t>
            </a:r>
            <a:r>
              <a:rPr lang="zh-CN" altLang="en-US" dirty="0">
                <a:latin typeface="+mn-ea"/>
              </a:rPr>
              <a:t>每秒传多少个码元</a:t>
            </a:r>
            <a:r>
              <a:rPr lang="en-US" altLang="zh-CN" dirty="0">
                <a:latin typeface="+mn-ea"/>
              </a:rPr>
              <a:t>)</a:t>
            </a:r>
            <a:r>
              <a:rPr lang="zh-CN" altLang="en-US" dirty="0">
                <a:latin typeface="+mn-ea"/>
              </a:rPr>
              <a:t>。</a:t>
            </a:r>
            <a:endParaRPr lang="en-US" altLang="zh-CN" dirty="0">
              <a:latin typeface="+mn-ea"/>
            </a:endParaRPr>
          </a:p>
          <a:p>
            <a:pPr eaLnBrk="1" hangingPunct="1">
              <a:spcBef>
                <a:spcPts val="600"/>
              </a:spcBef>
            </a:pPr>
            <a:endParaRPr lang="en-US" altLang="zh-CN" dirty="0">
              <a:solidFill>
                <a:srgbClr val="333399"/>
              </a:solidFill>
              <a:latin typeface="+mn-ea"/>
            </a:endParaRPr>
          </a:p>
          <a:p>
            <a:pPr eaLnBrk="1" hangingPunct="1">
              <a:spcBef>
                <a:spcPts val="600"/>
              </a:spcBef>
              <a:buBlip>
                <a:blip r:embed="rId3"/>
              </a:buBlip>
            </a:pPr>
            <a:r>
              <a:rPr lang="zh-CN" altLang="en-US" dirty="0">
                <a:latin typeface="+mn-ea"/>
              </a:rPr>
              <a:t>码元传输速率也称为</a:t>
            </a:r>
            <a:r>
              <a:rPr lang="zh-CN" altLang="en-US" dirty="0">
                <a:solidFill>
                  <a:schemeClr val="hlink"/>
                </a:solidFill>
                <a:latin typeface="+mn-ea"/>
              </a:rPr>
              <a:t>调制速率</a:t>
            </a:r>
            <a:r>
              <a:rPr lang="zh-CN" altLang="en-US" dirty="0">
                <a:latin typeface="+mn-ea"/>
              </a:rPr>
              <a:t>、</a:t>
            </a:r>
            <a:r>
              <a:rPr lang="zh-CN" altLang="en-US" dirty="0">
                <a:solidFill>
                  <a:schemeClr val="hlink"/>
                </a:solidFill>
                <a:latin typeface="+mn-ea"/>
              </a:rPr>
              <a:t>波形速率</a:t>
            </a:r>
            <a:r>
              <a:rPr lang="zh-CN" altLang="en-US" dirty="0">
                <a:latin typeface="+mn-ea"/>
              </a:rPr>
              <a:t>或</a:t>
            </a:r>
            <a:r>
              <a:rPr lang="zh-CN" altLang="en-US" dirty="0">
                <a:solidFill>
                  <a:schemeClr val="hlink"/>
                </a:solidFill>
                <a:latin typeface="+mn-ea"/>
              </a:rPr>
              <a:t>符号速率 </a:t>
            </a:r>
            <a:r>
              <a:rPr lang="en-US" altLang="zh-CN" dirty="0">
                <a:latin typeface="+mj-lt"/>
              </a:rPr>
              <a:t>(symbol rate)</a:t>
            </a:r>
            <a:r>
              <a:rPr lang="zh-CN" altLang="en-US" dirty="0">
                <a:latin typeface="+mj-lt"/>
              </a:rPr>
              <a:t>。</a:t>
            </a:r>
          </a:p>
          <a:p>
            <a:pPr eaLnBrk="1" hangingPunct="1">
              <a:spcBef>
                <a:spcPts val="600"/>
              </a:spcBef>
            </a:pPr>
            <a:endParaRPr lang="zh-CN" altLang="en-US" dirty="0">
              <a:solidFill>
                <a:schemeClr val="hlink"/>
              </a:solidFill>
              <a:latin typeface="+mn-ea"/>
            </a:endParaRPr>
          </a:p>
          <a:p>
            <a:pPr eaLnBrk="1" hangingPunct="1">
              <a:spcBef>
                <a:spcPts val="600"/>
              </a:spcBef>
              <a:buBlip>
                <a:blip r:embed="rId3"/>
              </a:buBlip>
            </a:pPr>
            <a:r>
              <a:rPr lang="zh-CN" altLang="en-US" dirty="0">
                <a:solidFill>
                  <a:schemeClr val="hlink"/>
                </a:solidFill>
                <a:latin typeface="+mn-ea"/>
              </a:rPr>
              <a:t>比特</a:t>
            </a:r>
            <a:r>
              <a:rPr lang="zh-CN" altLang="en-US" dirty="0">
                <a:latin typeface="+mn-ea"/>
              </a:rPr>
              <a:t>是信息量的单位</a:t>
            </a:r>
            <a:r>
              <a:rPr lang="zh-CN" altLang="en-US" dirty="0">
                <a:ea typeface="黑体" pitchFamily="49" charset="-122"/>
              </a:rPr>
              <a:t>。</a:t>
            </a:r>
            <a:r>
              <a:rPr lang="zh-CN" altLang="en-US" dirty="0"/>
              <a:t>  </a:t>
            </a:r>
          </a:p>
          <a:p>
            <a:pPr eaLnBrk="1" hangingPunct="1"/>
            <a:endParaRPr lang="en-US" altLang="zh-CN"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190" name="Picture 6"/>
          <p:cNvPicPr>
            <a:picLocks noChangeAspect="1" noChangeArrowheads="1"/>
          </p:cNvPicPr>
          <p:nvPr/>
        </p:nvPicPr>
        <p:blipFill>
          <a:blip r:embed="rId3" cstate="print"/>
          <a:srcRect/>
          <a:stretch>
            <a:fillRect/>
          </a:stretch>
        </p:blipFill>
        <p:spPr bwMode="auto">
          <a:xfrm>
            <a:off x="1142976" y="1285860"/>
            <a:ext cx="6105525" cy="4887913"/>
          </a:xfrm>
          <a:prstGeom prst="rect">
            <a:avLst/>
          </a:prstGeom>
          <a:noFill/>
          <a:ln w="9525">
            <a:noFill/>
            <a:miter lim="800000"/>
            <a:headEnd/>
            <a:tailEnd/>
          </a:ln>
          <a:effectLst/>
        </p:spPr>
      </p:pic>
      <p:sp>
        <p:nvSpPr>
          <p:cNvPr id="861191" name="Rectangle 7"/>
          <p:cNvSpPr>
            <a:spLocks noGrp="1" noChangeArrowheads="1"/>
          </p:cNvSpPr>
          <p:nvPr>
            <p:ph type="title"/>
          </p:nvPr>
        </p:nvSpPr>
        <p:spPr/>
        <p:txBody>
          <a:bodyPr/>
          <a:lstStyle/>
          <a:p>
            <a:r>
              <a:rPr lang="en-US" altLang="zh-CN" dirty="0">
                <a:latin typeface="+mn-lt"/>
              </a:rPr>
              <a:t>Signal element (</a:t>
            </a:r>
            <a:r>
              <a:rPr lang="zh-CN" altLang="en-US" dirty="0">
                <a:solidFill>
                  <a:srgbClr val="FF0000"/>
                </a:solidFill>
              </a:rPr>
              <a:t>码元</a:t>
            </a:r>
            <a:r>
              <a:rPr lang="en-US" altLang="zh-CN" dirty="0">
                <a:latin typeface="+mn-lt"/>
              </a:rPr>
              <a:t>) versus data element (</a:t>
            </a:r>
            <a:r>
              <a:rPr lang="zh-CN" altLang="en-US" dirty="0">
                <a:solidFill>
                  <a:srgbClr val="FF0000"/>
                </a:solidFill>
              </a:rPr>
              <a:t>比特</a:t>
            </a:r>
            <a:r>
              <a:rPr lang="en-US" altLang="zh-CN" dirty="0">
                <a:latin typeface="+mn-lt"/>
              </a:rPr>
              <a:t>)</a:t>
            </a:r>
            <a:endParaRPr lang="zh-CN" altLang="en-US" dirty="0">
              <a:latin typeface="+mn-lt"/>
            </a:endParaRPr>
          </a:p>
        </p:txBody>
      </p:sp>
      <p:sp>
        <p:nvSpPr>
          <p:cNvPr id="4" name="矩形 3"/>
          <p:cNvSpPr/>
          <p:nvPr/>
        </p:nvSpPr>
        <p:spPr>
          <a:xfrm>
            <a:off x="7358083" y="3214686"/>
            <a:ext cx="1571636" cy="830997"/>
          </a:xfrm>
          <a:prstGeom prst="rect">
            <a:avLst/>
          </a:prstGeom>
        </p:spPr>
        <p:txBody>
          <a:bodyPr wrap="square">
            <a:spAutoFit/>
          </a:bodyPr>
          <a:lstStyle/>
          <a:p>
            <a:r>
              <a:rPr lang="zh-CN" altLang="en-US" dirty="0">
                <a:solidFill>
                  <a:srgbClr val="FF0000"/>
                </a:solidFill>
              </a:rPr>
              <a:t>车少人多是效率</a:t>
            </a:r>
            <a:r>
              <a:rPr lang="en-US" altLang="zh-CN" dirty="0">
                <a:solidFill>
                  <a:srgbClr val="FF0000"/>
                </a:solidFill>
              </a:rPr>
              <a:t>(r)</a:t>
            </a:r>
            <a:endParaRPr lang="zh-CN" altLang="en-US" dirty="0">
              <a:solidFill>
                <a:srgbClr val="FF0000"/>
              </a:solidFill>
            </a:endParaRPr>
          </a:p>
        </p:txBody>
      </p:sp>
    </p:spTree>
    <p:extLst>
      <p:ext uri="{BB962C8B-B14F-4D97-AF65-F5344CB8AC3E}">
        <p14:creationId xmlns="" xmlns:p14="http://schemas.microsoft.com/office/powerpoint/2010/main" val="181389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80">
                                          <p:stCondLst>
                                            <p:cond delay="0"/>
                                          </p:stCondLst>
                                        </p:cTn>
                                        <p:tgtEl>
                                          <p:spTgt spid="4">
                                            <p:txEl>
                                              <p:pRg st="0" end="0"/>
                                            </p:txEl>
                                          </p:spTgt>
                                        </p:tgtEl>
                                      </p:cBhvr>
                                    </p:animEffect>
                                    <p:anim calcmode="lin" valueType="num">
                                      <p:cBhvr>
                                        <p:cTn id="8" dur="1822" tmFilter="0,0; 0.14,0.36; 0.43,0.73; 0.71,0.91; 1.0,1.0">
                                          <p:stCondLst>
                                            <p:cond delay="0"/>
                                          </p:stCondLst>
                                        </p:cTn>
                                        <p:tgtEl>
                                          <p:spTgt spid="4">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xEl>
                                              <p:pRg st="0" end="0"/>
                                            </p:txEl>
                                          </p:spTgt>
                                        </p:tgtEl>
                                      </p:cBhvr>
                                      <p:to x="100000" y="60000"/>
                                    </p:animScale>
                                    <p:animScale>
                                      <p:cBhvr>
                                        <p:cTn id="14" dur="166" decel="50000">
                                          <p:stCondLst>
                                            <p:cond delay="676"/>
                                          </p:stCondLst>
                                        </p:cTn>
                                        <p:tgtEl>
                                          <p:spTgt spid="4">
                                            <p:txEl>
                                              <p:pRg st="0" end="0"/>
                                            </p:txEl>
                                          </p:spTgt>
                                        </p:tgtEl>
                                      </p:cBhvr>
                                      <p:to x="100000" y="100000"/>
                                    </p:animScale>
                                    <p:animScale>
                                      <p:cBhvr>
                                        <p:cTn id="15" dur="26">
                                          <p:stCondLst>
                                            <p:cond delay="1312"/>
                                          </p:stCondLst>
                                        </p:cTn>
                                        <p:tgtEl>
                                          <p:spTgt spid="4">
                                            <p:txEl>
                                              <p:pRg st="0" end="0"/>
                                            </p:txEl>
                                          </p:spTgt>
                                        </p:tgtEl>
                                      </p:cBhvr>
                                      <p:to x="100000" y="80000"/>
                                    </p:animScale>
                                    <p:animScale>
                                      <p:cBhvr>
                                        <p:cTn id="16" dur="166" decel="50000">
                                          <p:stCondLst>
                                            <p:cond delay="1338"/>
                                          </p:stCondLst>
                                        </p:cTn>
                                        <p:tgtEl>
                                          <p:spTgt spid="4">
                                            <p:txEl>
                                              <p:pRg st="0" end="0"/>
                                            </p:txEl>
                                          </p:spTgt>
                                        </p:tgtEl>
                                      </p:cBhvr>
                                      <p:to x="100000" y="100000"/>
                                    </p:animScale>
                                    <p:animScale>
                                      <p:cBhvr>
                                        <p:cTn id="17" dur="26">
                                          <p:stCondLst>
                                            <p:cond delay="1642"/>
                                          </p:stCondLst>
                                        </p:cTn>
                                        <p:tgtEl>
                                          <p:spTgt spid="4">
                                            <p:txEl>
                                              <p:pRg st="0" end="0"/>
                                            </p:txEl>
                                          </p:spTgt>
                                        </p:tgtEl>
                                      </p:cBhvr>
                                      <p:to x="100000" y="90000"/>
                                    </p:animScale>
                                    <p:animScale>
                                      <p:cBhvr>
                                        <p:cTn id="18" dur="166" decel="50000">
                                          <p:stCondLst>
                                            <p:cond delay="1668"/>
                                          </p:stCondLst>
                                        </p:cTn>
                                        <p:tgtEl>
                                          <p:spTgt spid="4">
                                            <p:txEl>
                                              <p:pRg st="0" end="0"/>
                                            </p:txEl>
                                          </p:spTgt>
                                        </p:tgtEl>
                                      </p:cBhvr>
                                      <p:to x="100000" y="100000"/>
                                    </p:animScale>
                                    <p:animScale>
                                      <p:cBhvr>
                                        <p:cTn id="19" dur="26">
                                          <p:stCondLst>
                                            <p:cond delay="1808"/>
                                          </p:stCondLst>
                                        </p:cTn>
                                        <p:tgtEl>
                                          <p:spTgt spid="4">
                                            <p:txEl>
                                              <p:pRg st="0" end="0"/>
                                            </p:txEl>
                                          </p:spTgt>
                                        </p:tgtEl>
                                      </p:cBhvr>
                                      <p:to x="100000" y="95000"/>
                                    </p:animScale>
                                    <p:animScale>
                                      <p:cBhvr>
                                        <p:cTn id="20" dur="166" decel="50000">
                                          <p:stCondLst>
                                            <p:cond delay="1834"/>
                                          </p:stCondLst>
                                        </p:cTn>
                                        <p:tgtEl>
                                          <p:spTgt spid="4">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p:txBody>
          <a:bodyPr/>
          <a:lstStyle/>
          <a:p>
            <a:r>
              <a:rPr lang="zh-CN" altLang="en-US" dirty="0"/>
              <a:t>数据通信系统的模型 </a:t>
            </a:r>
            <a:endParaRPr lang="en-US" altLang="zh-CN" dirty="0"/>
          </a:p>
        </p:txBody>
      </p:sp>
      <p:pic>
        <p:nvPicPr>
          <p:cNvPr id="1225732" name="Picture 4"/>
          <p:cNvPicPr>
            <a:picLocks noChangeAspect="1" noChangeArrowheads="1"/>
          </p:cNvPicPr>
          <p:nvPr/>
        </p:nvPicPr>
        <p:blipFill>
          <a:blip r:embed="rId3" cstate="print"/>
          <a:srcRect/>
          <a:stretch>
            <a:fillRect/>
          </a:stretch>
        </p:blipFill>
        <p:spPr bwMode="auto">
          <a:xfrm>
            <a:off x="304800" y="990600"/>
            <a:ext cx="8382000" cy="5105400"/>
          </a:xfrm>
          <a:prstGeom prst="rect">
            <a:avLst/>
          </a:prstGeom>
          <a:noFill/>
        </p:spPr>
      </p:pic>
      <p:sp>
        <p:nvSpPr>
          <p:cNvPr id="4" name="矩形 3"/>
          <p:cNvSpPr/>
          <p:nvPr/>
        </p:nvSpPr>
        <p:spPr>
          <a:xfrm>
            <a:off x="3357554" y="2500306"/>
            <a:ext cx="2445286" cy="338554"/>
          </a:xfrm>
          <a:prstGeom prst="rect">
            <a:avLst/>
          </a:prstGeom>
        </p:spPr>
        <p:txBody>
          <a:bodyPr wrap="none">
            <a:spAutoFit/>
          </a:bodyPr>
          <a:lstStyle/>
          <a:p>
            <a:r>
              <a:rPr lang="en-US" altLang="zh-CN" sz="1600" dirty="0"/>
              <a:t>composite analog signals</a:t>
            </a:r>
            <a:endParaRPr lang="zh-CN" altLang="en-US" sz="1600" dirty="0"/>
          </a:p>
        </p:txBody>
      </p:sp>
    </p:spTree>
    <p:extLst>
      <p:ext uri="{BB962C8B-B14F-4D97-AF65-F5344CB8AC3E}">
        <p14:creationId xmlns="" xmlns:p14="http://schemas.microsoft.com/office/powerpoint/2010/main" val="39063666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noFill/>
        </p:spPr>
        <p:txBody>
          <a:bodyPr lIns="92075" tIns="46038" rIns="92075" bIns="46038" anchor="b"/>
          <a:lstStyle/>
          <a:p>
            <a:pPr eaLnBrk="1" hangingPunct="1"/>
            <a:r>
              <a:rPr lang="zh-CN" altLang="en-US"/>
              <a:t>要注意 </a:t>
            </a:r>
          </a:p>
        </p:txBody>
      </p:sp>
      <p:sp>
        <p:nvSpPr>
          <p:cNvPr id="54275" name="Rectangle 4"/>
          <p:cNvSpPr>
            <a:spLocks noGrp="1" noChangeArrowheads="1"/>
          </p:cNvSpPr>
          <p:nvPr>
            <p:ph type="body" idx="1"/>
          </p:nvPr>
        </p:nvSpPr>
        <p:spPr/>
        <p:txBody>
          <a:bodyPr/>
          <a:lstStyle/>
          <a:p>
            <a:pPr eaLnBrk="1" hangingPunct="1">
              <a:spcBef>
                <a:spcPts val="600"/>
              </a:spcBef>
            </a:pPr>
            <a:r>
              <a:rPr lang="zh-CN" altLang="en-US" dirty="0"/>
              <a:t>信息的传输速率“</a:t>
            </a:r>
            <a:r>
              <a:rPr lang="zh-CN" altLang="en-US" dirty="0">
                <a:solidFill>
                  <a:schemeClr val="hlink"/>
                </a:solidFill>
              </a:rPr>
              <a:t>比特</a:t>
            </a:r>
            <a:r>
              <a:rPr lang="en-US" altLang="zh-CN" dirty="0">
                <a:solidFill>
                  <a:schemeClr val="hlink"/>
                </a:solidFill>
              </a:rPr>
              <a:t>/</a:t>
            </a:r>
            <a:r>
              <a:rPr lang="zh-CN" altLang="en-US" dirty="0">
                <a:solidFill>
                  <a:schemeClr val="hlink"/>
                </a:solidFill>
              </a:rPr>
              <a:t>秒</a:t>
            </a:r>
            <a:r>
              <a:rPr lang="zh-CN" altLang="en-US" dirty="0"/>
              <a:t>”与码元的传输速率“</a:t>
            </a:r>
            <a:r>
              <a:rPr lang="zh-CN" altLang="en-US" dirty="0">
                <a:solidFill>
                  <a:schemeClr val="hlink"/>
                </a:solidFill>
              </a:rPr>
              <a:t>波特</a:t>
            </a:r>
            <a:r>
              <a:rPr lang="zh-CN" altLang="en-US" dirty="0"/>
              <a:t>”</a:t>
            </a:r>
            <a:r>
              <a:rPr lang="zh-CN" altLang="en-US" dirty="0">
                <a:solidFill>
                  <a:schemeClr val="hlink"/>
                </a:solidFill>
              </a:rPr>
              <a:t>在数量上</a:t>
            </a:r>
            <a:r>
              <a:rPr lang="zh-CN" altLang="en-US" dirty="0"/>
              <a:t>却有一定的关系。</a:t>
            </a:r>
          </a:p>
          <a:p>
            <a:pPr eaLnBrk="1" hangingPunct="1">
              <a:spcBef>
                <a:spcPts val="600"/>
              </a:spcBef>
            </a:pPr>
            <a:endParaRPr lang="zh-CN" altLang="en-US" dirty="0"/>
          </a:p>
          <a:p>
            <a:pPr eaLnBrk="1" hangingPunct="1">
              <a:spcBef>
                <a:spcPts val="600"/>
              </a:spcBef>
            </a:pPr>
            <a:r>
              <a:rPr lang="zh-CN" altLang="en-US" dirty="0"/>
              <a:t>若</a:t>
            </a:r>
            <a:r>
              <a:rPr lang="en-US" altLang="zh-CN" dirty="0"/>
              <a:t>1</a:t>
            </a:r>
            <a:r>
              <a:rPr lang="zh-CN" altLang="en-US" dirty="0"/>
              <a:t>个码元只携带</a:t>
            </a:r>
            <a:r>
              <a:rPr lang="en-US" altLang="zh-CN" dirty="0"/>
              <a:t>1bit </a:t>
            </a:r>
            <a:r>
              <a:rPr lang="zh-CN" altLang="en-US" dirty="0"/>
              <a:t>的信息量，则“比特</a:t>
            </a:r>
            <a:r>
              <a:rPr lang="en-US" altLang="zh-CN" dirty="0"/>
              <a:t>/</a:t>
            </a:r>
            <a:r>
              <a:rPr lang="zh-CN" altLang="en-US" dirty="0"/>
              <a:t>秒”和“波特”在数值上相等。</a:t>
            </a:r>
          </a:p>
          <a:p>
            <a:pPr eaLnBrk="1" hangingPunct="1">
              <a:spcBef>
                <a:spcPts val="600"/>
              </a:spcBef>
            </a:pPr>
            <a:endParaRPr lang="zh-CN" altLang="en-US" dirty="0"/>
          </a:p>
          <a:p>
            <a:pPr eaLnBrk="1" hangingPunct="1">
              <a:spcBef>
                <a:spcPts val="600"/>
              </a:spcBef>
            </a:pPr>
            <a:r>
              <a:rPr lang="zh-CN" altLang="en-US" dirty="0"/>
              <a:t>若</a:t>
            </a:r>
            <a:r>
              <a:rPr lang="en-US" altLang="zh-CN" dirty="0"/>
              <a:t>1</a:t>
            </a:r>
            <a:r>
              <a:rPr lang="zh-CN" altLang="en-US" dirty="0"/>
              <a:t>个码元携带 </a:t>
            </a:r>
            <a:r>
              <a:rPr lang="en-US" altLang="zh-CN" dirty="0"/>
              <a:t>n bit </a:t>
            </a:r>
            <a:r>
              <a:rPr lang="zh-CN" altLang="en-US" dirty="0"/>
              <a:t>的信息量，则 </a:t>
            </a:r>
            <a:r>
              <a:rPr lang="en-US" altLang="zh-CN" dirty="0"/>
              <a:t>M Baud </a:t>
            </a:r>
            <a:r>
              <a:rPr lang="zh-CN" altLang="en-US" dirty="0"/>
              <a:t>的码元传输速率所对应的信息传输速率为 </a:t>
            </a:r>
            <a:r>
              <a:rPr lang="en-US" altLang="zh-CN" dirty="0"/>
              <a:t>M*n b/s</a:t>
            </a:r>
            <a:r>
              <a:rPr lang="zh-CN" altLang="en-US"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zh-CN" altLang="en-US" dirty="0"/>
              <a:t>信道的极限信息传输速率率</a:t>
            </a:r>
          </a:p>
        </p:txBody>
      </p:sp>
      <p:sp>
        <p:nvSpPr>
          <p:cNvPr id="55299" name="Rectangle 4"/>
          <p:cNvSpPr>
            <a:spLocks noGrp="1" noChangeArrowheads="1"/>
          </p:cNvSpPr>
          <p:nvPr>
            <p:ph type="body" idx="1"/>
          </p:nvPr>
        </p:nvSpPr>
        <p:spPr/>
        <p:txBody>
          <a:bodyPr/>
          <a:lstStyle/>
          <a:p>
            <a:pPr marL="342000" indent="-342000" eaLnBrk="1" hangingPunct="1">
              <a:spcBef>
                <a:spcPts val="600"/>
              </a:spcBef>
            </a:pPr>
            <a:r>
              <a:rPr lang="zh-CN" altLang="en-US" dirty="0"/>
              <a:t>在</a:t>
            </a:r>
            <a:r>
              <a:rPr lang="en-US" altLang="zh-CN" dirty="0"/>
              <a:t>1948</a:t>
            </a:r>
            <a:r>
              <a:rPr lang="zh-CN" altLang="en-US" dirty="0"/>
              <a:t>年，香农</a:t>
            </a:r>
            <a:r>
              <a:rPr lang="en-US" altLang="zh-CN" dirty="0"/>
              <a:t>(Shannon)</a:t>
            </a:r>
            <a:r>
              <a:rPr lang="zh-CN" altLang="en-US" dirty="0"/>
              <a:t>用信息论的理论推导出了</a:t>
            </a:r>
            <a:r>
              <a:rPr lang="zh-CN" altLang="en-US" u="sng" dirty="0"/>
              <a:t>带宽受限且有高斯白噪声干扰的</a:t>
            </a:r>
            <a:r>
              <a:rPr lang="zh-CN" altLang="en-US" dirty="0"/>
              <a:t>信道的</a:t>
            </a:r>
            <a:r>
              <a:rPr lang="zh-CN" altLang="en-US" dirty="0">
                <a:solidFill>
                  <a:srgbClr val="FF0000"/>
                </a:solidFill>
              </a:rPr>
              <a:t>极限</a:t>
            </a:r>
            <a:r>
              <a:rPr lang="zh-CN" altLang="en-US" dirty="0"/>
              <a:t>、</a:t>
            </a:r>
            <a:r>
              <a:rPr lang="zh-CN" altLang="en-US" dirty="0">
                <a:solidFill>
                  <a:srgbClr val="FF0000"/>
                </a:solidFill>
              </a:rPr>
              <a:t>无差错</a:t>
            </a:r>
            <a:r>
              <a:rPr lang="zh-CN" altLang="en-US" dirty="0"/>
              <a:t>的信息传输速率。</a:t>
            </a:r>
          </a:p>
          <a:p>
            <a:pPr marL="342000" indent="-342000" eaLnBrk="1" hangingPunct="1">
              <a:spcBef>
                <a:spcPts val="600"/>
              </a:spcBef>
            </a:pPr>
            <a:endParaRPr lang="zh-CN" altLang="en-US" dirty="0"/>
          </a:p>
          <a:p>
            <a:pPr marL="342000" indent="-342000" eaLnBrk="1" hangingPunct="1">
              <a:spcBef>
                <a:spcPts val="600"/>
              </a:spcBef>
            </a:pPr>
            <a:r>
              <a:rPr lang="zh-CN" altLang="en-US" dirty="0"/>
              <a:t>信道的</a:t>
            </a:r>
            <a:r>
              <a:rPr lang="zh-CN" altLang="en-US" dirty="0">
                <a:solidFill>
                  <a:srgbClr val="FF0000"/>
                </a:solidFill>
              </a:rPr>
              <a:t>极限</a:t>
            </a:r>
            <a:r>
              <a:rPr lang="zh-CN" altLang="en-US" dirty="0"/>
              <a:t>信息传输速率率</a:t>
            </a:r>
            <a:r>
              <a:rPr lang="en-US" altLang="zh-CN" dirty="0"/>
              <a:t>C</a:t>
            </a:r>
            <a:r>
              <a:rPr lang="zh-CN" altLang="en-US" dirty="0"/>
              <a:t>可表达为</a:t>
            </a:r>
          </a:p>
          <a:p>
            <a:pPr marL="342000" indent="-342000" eaLnBrk="1" hangingPunct="1">
              <a:spcBef>
                <a:spcPts val="600"/>
              </a:spcBef>
              <a:spcAft>
                <a:spcPct val="25000"/>
              </a:spcAft>
              <a:buFontTx/>
              <a:buNone/>
            </a:pPr>
            <a:r>
              <a:rPr lang="zh-CN" altLang="en-US" i="1" dirty="0">
                <a:latin typeface="宋体" pitchFamily="2" charset="-122"/>
                <a:ea typeface="宋体" pitchFamily="2" charset="-122"/>
              </a:rPr>
              <a:t>        </a:t>
            </a:r>
            <a:r>
              <a:rPr lang="en-US" altLang="zh-CN" dirty="0"/>
              <a:t>C = W log</a:t>
            </a:r>
            <a:r>
              <a:rPr lang="en-US" altLang="zh-CN" baseline="-25000" dirty="0"/>
              <a:t>2</a:t>
            </a:r>
            <a:r>
              <a:rPr lang="en-US" altLang="zh-CN" dirty="0"/>
              <a:t>(1 + S/N)  b/s </a:t>
            </a:r>
          </a:p>
          <a:p>
            <a:pPr marL="342000" indent="-342000" eaLnBrk="1" hangingPunct="1">
              <a:spcBef>
                <a:spcPts val="600"/>
              </a:spcBef>
              <a:buFont typeface="+mj-lt"/>
              <a:buAutoNum type="alphaLcParenR"/>
            </a:pPr>
            <a:r>
              <a:rPr lang="en-US" altLang="zh-CN" dirty="0"/>
              <a:t> W</a:t>
            </a:r>
            <a:r>
              <a:rPr lang="zh-CN" altLang="en-US" dirty="0"/>
              <a:t>为信道的带宽</a:t>
            </a:r>
            <a:r>
              <a:rPr lang="en-US" altLang="zh-CN" dirty="0"/>
              <a:t>(</a:t>
            </a:r>
            <a:r>
              <a:rPr lang="zh-CN" altLang="en-US" dirty="0"/>
              <a:t>以</a:t>
            </a:r>
            <a:r>
              <a:rPr lang="en-US" altLang="zh-CN" dirty="0"/>
              <a:t>Hz</a:t>
            </a:r>
            <a:r>
              <a:rPr lang="zh-CN" altLang="en-US" dirty="0"/>
              <a:t>为单位</a:t>
            </a:r>
            <a:r>
              <a:rPr lang="en-US" altLang="zh-CN" dirty="0"/>
              <a:t>)</a:t>
            </a:r>
            <a:r>
              <a:rPr lang="zh-CN" altLang="en-US" dirty="0"/>
              <a:t>；</a:t>
            </a:r>
          </a:p>
          <a:p>
            <a:pPr marL="342000" indent="-342000" eaLnBrk="1" hangingPunct="1">
              <a:spcBef>
                <a:spcPts val="600"/>
              </a:spcBef>
              <a:buFont typeface="+mj-lt"/>
              <a:buAutoNum type="alphaLcParenR"/>
            </a:pPr>
            <a:endParaRPr lang="en-US" altLang="zh-CN" dirty="0"/>
          </a:p>
          <a:p>
            <a:pPr marL="342000" indent="-342000" eaLnBrk="1" hangingPunct="1">
              <a:spcBef>
                <a:spcPts val="600"/>
              </a:spcBef>
              <a:buFont typeface="+mj-lt"/>
              <a:buAutoNum type="alphaLcParenR"/>
            </a:pPr>
            <a:r>
              <a:rPr lang="en-US" altLang="zh-CN" dirty="0"/>
              <a:t> S</a:t>
            </a:r>
            <a:r>
              <a:rPr lang="zh-CN" altLang="en-US" dirty="0"/>
              <a:t>为信道内所传信号的平均功率；</a:t>
            </a:r>
          </a:p>
          <a:p>
            <a:pPr marL="342000" indent="-342000" eaLnBrk="1" hangingPunct="1">
              <a:spcBef>
                <a:spcPts val="600"/>
              </a:spcBef>
              <a:buFont typeface="+mj-lt"/>
              <a:buAutoNum type="alphaLcParenR"/>
            </a:pPr>
            <a:endParaRPr lang="en-US" altLang="zh-CN" dirty="0"/>
          </a:p>
          <a:p>
            <a:pPr marL="342000" indent="-342000" eaLnBrk="1" hangingPunct="1">
              <a:spcBef>
                <a:spcPts val="600"/>
              </a:spcBef>
              <a:buFont typeface="+mj-lt"/>
              <a:buAutoNum type="alphaLcParenR"/>
            </a:pPr>
            <a:r>
              <a:rPr lang="en-US" altLang="zh-CN" dirty="0"/>
              <a:t> N</a:t>
            </a:r>
            <a:r>
              <a:rPr lang="zh-CN" altLang="en-US" dirty="0"/>
              <a:t>为信道内部的高斯噪声功率。  </a:t>
            </a:r>
          </a:p>
        </p:txBody>
      </p:sp>
      <p:sp>
        <p:nvSpPr>
          <p:cNvPr id="4" name="矩形 3"/>
          <p:cNvSpPr/>
          <p:nvPr/>
        </p:nvSpPr>
        <p:spPr>
          <a:xfrm>
            <a:off x="5500694" y="4000504"/>
            <a:ext cx="3286148" cy="1938992"/>
          </a:xfrm>
          <a:prstGeom prst="rect">
            <a:avLst/>
          </a:prstGeom>
          <a:solidFill>
            <a:srgbClr val="FFFF99"/>
          </a:solidFill>
        </p:spPr>
        <p:txBody>
          <a:bodyPr wrap="square">
            <a:spAutoFit/>
          </a:bodyPr>
          <a:lstStyle/>
          <a:p>
            <a:pPr algn="l" eaLnBrk="1" hangingPunct="1"/>
            <a:r>
              <a:rPr lang="en-US" altLang="zh-CN" dirty="0"/>
              <a:t>Chenzhe: </a:t>
            </a:r>
            <a:r>
              <a:rPr lang="zh-CN" altLang="en-US" dirty="0"/>
              <a:t>信道允许通过的带宽</a:t>
            </a:r>
            <a:r>
              <a:rPr lang="zh-CN" altLang="en-US" dirty="0">
                <a:solidFill>
                  <a:srgbClr val="FF0000"/>
                </a:solidFill>
              </a:rPr>
              <a:t>限制</a:t>
            </a:r>
            <a:r>
              <a:rPr lang="zh-CN" altLang="en-US" dirty="0"/>
              <a:t>允许通过的码元速率</a:t>
            </a:r>
            <a:r>
              <a:rPr lang="en-US" altLang="zh-CN" dirty="0"/>
              <a:t>(</a:t>
            </a:r>
            <a:r>
              <a:rPr lang="zh-CN" altLang="en-US" dirty="0">
                <a:solidFill>
                  <a:srgbClr val="FF0000"/>
                </a:solidFill>
              </a:rPr>
              <a:t>码间串扰</a:t>
            </a:r>
            <a:r>
              <a:rPr lang="en-US" altLang="zh-CN" dirty="0"/>
              <a:t>)</a:t>
            </a:r>
            <a:r>
              <a:rPr lang="zh-CN" altLang="en-US" dirty="0"/>
              <a:t>，从而限制发送器或网卡的传输速率。</a:t>
            </a:r>
            <a:endParaRPr lang="zh-CN"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zh-CN" altLang="en-US" dirty="0"/>
              <a:t>香农公式表明 </a:t>
            </a:r>
          </a:p>
        </p:txBody>
      </p:sp>
      <p:sp>
        <p:nvSpPr>
          <p:cNvPr id="56323" name="Rectangle 4"/>
          <p:cNvSpPr>
            <a:spLocks noGrp="1" noChangeArrowheads="1"/>
          </p:cNvSpPr>
          <p:nvPr>
            <p:ph type="body" idx="1"/>
          </p:nvPr>
        </p:nvSpPr>
        <p:spPr/>
        <p:txBody>
          <a:bodyPr/>
          <a:lstStyle/>
          <a:p>
            <a:pPr eaLnBrk="1" hangingPunct="1">
              <a:spcBef>
                <a:spcPts val="600"/>
              </a:spcBef>
            </a:pPr>
            <a:r>
              <a:rPr lang="zh-CN" altLang="en-US" dirty="0"/>
              <a:t>信道的带宽或信道中的信噪比越大，则信息的极限传输速率就越高。 </a:t>
            </a:r>
          </a:p>
          <a:p>
            <a:pPr eaLnBrk="1" hangingPunct="1">
              <a:spcBef>
                <a:spcPts val="600"/>
              </a:spcBef>
            </a:pPr>
            <a:endParaRPr lang="zh-CN" altLang="en-US" dirty="0"/>
          </a:p>
          <a:p>
            <a:pPr eaLnBrk="1" hangingPunct="1">
              <a:spcBef>
                <a:spcPts val="600"/>
              </a:spcBef>
            </a:pPr>
            <a:r>
              <a:rPr lang="zh-CN" altLang="en-US" dirty="0">
                <a:solidFill>
                  <a:srgbClr val="FF0000"/>
                </a:solidFill>
              </a:rPr>
              <a:t>香农公式的意义在于</a:t>
            </a:r>
            <a:r>
              <a:rPr lang="zh-CN" altLang="en-US" dirty="0"/>
              <a:t>：只要信息传输速率</a:t>
            </a:r>
            <a:r>
              <a:rPr lang="en-US" altLang="zh-CN" dirty="0"/>
              <a:t>[</a:t>
            </a:r>
            <a:r>
              <a:rPr lang="zh-CN" altLang="en-US" dirty="0"/>
              <a:t>针对发送器</a:t>
            </a:r>
            <a:r>
              <a:rPr lang="en-US" altLang="zh-CN" dirty="0"/>
              <a:t>]</a:t>
            </a:r>
            <a:r>
              <a:rPr lang="zh-CN" altLang="en-US" dirty="0">
                <a:solidFill>
                  <a:schemeClr val="hlink"/>
                </a:solidFill>
              </a:rPr>
              <a:t>低于</a:t>
            </a:r>
            <a:r>
              <a:rPr lang="zh-CN" altLang="en-US" dirty="0"/>
              <a:t>信道的极限信息传输速率</a:t>
            </a:r>
            <a:r>
              <a:rPr lang="en-US" altLang="zh-CN" dirty="0"/>
              <a:t>[</a:t>
            </a:r>
            <a:r>
              <a:rPr lang="zh-CN" altLang="en-US" dirty="0"/>
              <a:t>针对信道</a:t>
            </a:r>
            <a:r>
              <a:rPr lang="en-US" altLang="zh-CN" dirty="0"/>
              <a:t>]</a:t>
            </a:r>
            <a:r>
              <a:rPr lang="zh-CN" altLang="en-US" dirty="0"/>
              <a:t>，就一定可以找到某种办法来实现</a:t>
            </a:r>
            <a:r>
              <a:rPr lang="zh-CN" altLang="en-US" dirty="0">
                <a:solidFill>
                  <a:srgbClr val="FF0000"/>
                </a:solidFill>
              </a:rPr>
              <a:t>无差错</a:t>
            </a:r>
            <a:r>
              <a:rPr lang="zh-CN" altLang="en-US" dirty="0"/>
              <a:t>的传输。 </a:t>
            </a:r>
          </a:p>
          <a:p>
            <a:pPr eaLnBrk="1" hangingPunct="1">
              <a:spcBef>
                <a:spcPts val="600"/>
              </a:spcBef>
            </a:pPr>
            <a:endParaRPr lang="zh-CN" altLang="en-US" dirty="0"/>
          </a:p>
          <a:p>
            <a:pPr eaLnBrk="1" hangingPunct="1">
              <a:spcBef>
                <a:spcPts val="600"/>
              </a:spcBef>
            </a:pPr>
            <a:r>
              <a:rPr lang="zh-CN" altLang="en-US" dirty="0"/>
              <a:t>若信道带宽 </a:t>
            </a:r>
            <a:r>
              <a:rPr lang="en-US" altLang="zh-CN" dirty="0"/>
              <a:t>W </a:t>
            </a:r>
            <a:r>
              <a:rPr lang="zh-CN" altLang="en-US" dirty="0"/>
              <a:t>或信噪比</a:t>
            </a:r>
            <a:r>
              <a:rPr lang="en-US" altLang="zh-CN" dirty="0"/>
              <a:t>S/N </a:t>
            </a:r>
            <a:r>
              <a:rPr lang="zh-CN" altLang="en-US" dirty="0"/>
              <a:t>没有上限 </a:t>
            </a:r>
            <a:r>
              <a:rPr lang="en-US" altLang="zh-CN" dirty="0"/>
              <a:t>(</a:t>
            </a:r>
            <a:r>
              <a:rPr lang="zh-CN" altLang="en-US" dirty="0"/>
              <a:t>当然实际信道不可能是这样的</a:t>
            </a:r>
            <a:r>
              <a:rPr lang="en-US" altLang="zh-CN" dirty="0"/>
              <a:t>)</a:t>
            </a:r>
            <a:r>
              <a:rPr lang="zh-CN" altLang="en-US" dirty="0"/>
              <a:t>，则率 </a:t>
            </a:r>
            <a:r>
              <a:rPr lang="en-US" altLang="zh-CN" dirty="0"/>
              <a:t>C </a:t>
            </a:r>
            <a:r>
              <a:rPr lang="zh-CN" altLang="en-US" dirty="0"/>
              <a:t>也就没有上限。</a:t>
            </a:r>
          </a:p>
          <a:p>
            <a:pPr eaLnBrk="1" hangingPunct="1">
              <a:spcBef>
                <a:spcPts val="600"/>
              </a:spcBef>
            </a:pPr>
            <a:endParaRPr lang="zh-CN" altLang="en-US" dirty="0"/>
          </a:p>
          <a:p>
            <a:pPr eaLnBrk="1" hangingPunct="1">
              <a:spcBef>
                <a:spcPts val="600"/>
              </a:spcBef>
            </a:pPr>
            <a:r>
              <a:rPr lang="zh-CN" altLang="en-US" dirty="0"/>
              <a:t>实际</a:t>
            </a:r>
            <a:r>
              <a:rPr lang="zh-CN" altLang="en-US" dirty="0">
                <a:solidFill>
                  <a:srgbClr val="FF0000"/>
                </a:solidFill>
              </a:rPr>
              <a:t>信道上能够达到的</a:t>
            </a:r>
            <a:r>
              <a:rPr lang="zh-CN" altLang="en-US" dirty="0"/>
              <a:t>信息传输速率要比</a:t>
            </a:r>
            <a:r>
              <a:rPr lang="zh-CN" altLang="en-US" dirty="0">
                <a:solidFill>
                  <a:srgbClr val="FF0000"/>
                </a:solidFill>
              </a:rPr>
              <a:t>香农的</a:t>
            </a:r>
            <a:r>
              <a:rPr lang="zh-CN" altLang="en-US" dirty="0"/>
              <a:t>极限传输速率低不少。  </a:t>
            </a:r>
          </a:p>
          <a:p>
            <a:pPr eaLnBrk="1" hangingPunct="1">
              <a:spcBef>
                <a:spcPts val="600"/>
              </a:spcBef>
            </a:pPr>
            <a:endParaRPr lang="en-US" altLang="zh-CN"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4"/>
          <p:cNvSpPr>
            <a:spLocks noGrp="1" noChangeArrowheads="1"/>
          </p:cNvSpPr>
          <p:nvPr>
            <p:ph type="body" idx="1"/>
          </p:nvPr>
        </p:nvSpPr>
        <p:spPr>
          <a:xfrm>
            <a:off x="330200" y="1028700"/>
            <a:ext cx="8528080" cy="5148263"/>
          </a:xfrm>
        </p:spPr>
        <p:txBody>
          <a:bodyPr/>
          <a:lstStyle/>
          <a:p>
            <a:pPr eaLnBrk="1" hangingPunct="1">
              <a:spcBef>
                <a:spcPts val="600"/>
              </a:spcBef>
            </a:pPr>
            <a:r>
              <a:rPr lang="zh-CN" altLang="en-US" dirty="0"/>
              <a:t>对于频带宽度已确定的信道，如果</a:t>
            </a:r>
            <a:r>
              <a:rPr lang="zh-CN" altLang="en-US" dirty="0">
                <a:solidFill>
                  <a:schemeClr val="hlink"/>
                </a:solidFill>
              </a:rPr>
              <a:t>信噪比</a:t>
            </a:r>
            <a:r>
              <a:rPr lang="zh-CN" altLang="en-US" dirty="0"/>
              <a:t>不能再提高了，并且码元传输速率也达到了上限值，那么还有办法提高信息的传输速率。</a:t>
            </a:r>
          </a:p>
          <a:p>
            <a:pPr eaLnBrk="1" hangingPunct="1">
              <a:spcBef>
                <a:spcPts val="600"/>
              </a:spcBef>
            </a:pPr>
            <a:endParaRPr lang="zh-CN" altLang="en-US" dirty="0"/>
          </a:p>
          <a:p>
            <a:pPr eaLnBrk="1" hangingPunct="1">
              <a:spcBef>
                <a:spcPts val="600"/>
              </a:spcBef>
            </a:pPr>
            <a:r>
              <a:rPr lang="zh-CN" altLang="en-US" dirty="0"/>
              <a:t>这就是用编码的方法</a:t>
            </a:r>
            <a:r>
              <a:rPr lang="zh-CN" altLang="en-US" dirty="0">
                <a:solidFill>
                  <a:srgbClr val="FF0000"/>
                </a:solidFill>
              </a:rPr>
              <a:t>让每一个码元</a:t>
            </a:r>
            <a:r>
              <a:rPr lang="zh-CN" altLang="en-US" dirty="0"/>
              <a:t>携带</a:t>
            </a:r>
            <a:r>
              <a:rPr lang="zh-CN" altLang="en-US" dirty="0">
                <a:solidFill>
                  <a:srgbClr val="FF0000"/>
                </a:solidFill>
              </a:rPr>
              <a:t>更多比特的信息量</a:t>
            </a:r>
            <a:r>
              <a:rPr lang="zh-CN" altLang="en-US" dirty="0"/>
              <a:t>。 </a:t>
            </a:r>
          </a:p>
          <a:p>
            <a:pPr eaLnBrk="1" hangingPunct="1"/>
            <a:endParaRPr lang="en-US" altLang="zh-CN" dirty="0"/>
          </a:p>
        </p:txBody>
      </p:sp>
      <p:sp>
        <p:nvSpPr>
          <p:cNvPr id="57347" name="Rectangle 5"/>
          <p:cNvSpPr>
            <a:spLocks noGrp="1" noChangeArrowheads="1"/>
          </p:cNvSpPr>
          <p:nvPr>
            <p:ph type="title"/>
          </p:nvPr>
        </p:nvSpPr>
        <p:spPr/>
        <p:txBody>
          <a:bodyPr/>
          <a:lstStyle/>
          <a:p>
            <a:pPr eaLnBrk="1" hangingPunct="1"/>
            <a:r>
              <a:rPr lang="zh-CN" altLang="en-US" dirty="0"/>
              <a:t>请注意</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3" cstate="print"/>
          <a:srcRect/>
          <a:stretch>
            <a:fillRect/>
          </a:stretch>
        </p:blipFill>
        <p:spPr bwMode="auto">
          <a:xfrm>
            <a:off x="1403648" y="980728"/>
            <a:ext cx="6105525" cy="4887913"/>
          </a:xfrm>
          <a:prstGeom prst="rect">
            <a:avLst/>
          </a:prstGeom>
          <a:noFill/>
          <a:ln w="9525">
            <a:noFill/>
            <a:miter lim="800000"/>
            <a:headEnd/>
            <a:tailEnd/>
          </a:ln>
        </p:spPr>
      </p:pic>
      <p:sp>
        <p:nvSpPr>
          <p:cNvPr id="58371" name="Rectangle 5"/>
          <p:cNvSpPr>
            <a:spLocks noGrp="1" noChangeArrowheads="1"/>
          </p:cNvSpPr>
          <p:nvPr>
            <p:ph type="title"/>
          </p:nvPr>
        </p:nvSpPr>
        <p:spPr/>
        <p:txBody>
          <a:bodyPr/>
          <a:lstStyle/>
          <a:p>
            <a:pPr eaLnBrk="1" hangingPunct="1"/>
            <a:r>
              <a:rPr lang="zh-CN" altLang="en-US" dirty="0"/>
              <a:t>码元及所携带比特的信息量</a:t>
            </a:r>
          </a:p>
        </p:txBody>
      </p:sp>
      <mc:AlternateContent xmlns:mc="http://schemas.openxmlformats.org/markup-compatibility/2006">
        <mc:Choice xmlns="" xmlns:p14="http://schemas.microsoft.com/office/powerpoint/2010/main" Requires="p14">
          <p:contentPart p14:bwMode="auto" r:id="rId4">
            <p14:nvContentPartPr>
              <p14:cNvPr id="35841" name="Ink 1"/>
              <p14:cNvContentPartPr>
                <a14:cpLocks xmlns:a14="http://schemas.microsoft.com/office/drawing/2010/main" noRot="1" noChangeAspect="1" noEditPoints="1" noChangeArrowheads="1" noChangeShapeType="1"/>
              </p14:cNvContentPartPr>
              <p14:nvPr/>
            </p14:nvContentPartPr>
            <p14:xfrm>
              <a:off x="2251075" y="2312988"/>
              <a:ext cx="749300" cy="1830387"/>
            </p14:xfrm>
          </p:contentPart>
        </mc:Choice>
        <mc:Fallback>
          <p:pic>
            <p:nvPicPr>
              <p:cNvPr id="35841" name="Ink 1"/>
              <p:cNvPicPr>
                <a:picLocks noRot="1" noChangeAspect="1" noEditPoints="1" noChangeArrowheads="1" noChangeShapeType="1"/>
              </p:cNvPicPr>
              <p:nvPr/>
            </p:nvPicPr>
            <p:blipFill>
              <a:blip r:embed="rId5"/>
              <a:stretch>
                <a:fillRect/>
              </a:stretch>
            </p:blipFill>
            <p:spPr>
              <a:xfrm>
                <a:off x="2241713" y="2303627"/>
                <a:ext cx="768023" cy="1849109"/>
              </a:xfrm>
              <a:prstGeom prst="rect">
                <a:avLst/>
              </a:prstGeom>
            </p:spPr>
          </p:pic>
        </mc:Fallback>
      </mc:AlternateContent>
      <p:sp>
        <p:nvSpPr>
          <p:cNvPr id="2" name="矩形 1">
            <a:extLst>
              <a:ext uri="{FF2B5EF4-FFF2-40B4-BE49-F238E27FC236}">
                <a16:creationId xmlns="" xmlns:a16="http://schemas.microsoft.com/office/drawing/2014/main" id="{FFCAC761-9405-4A86-AE15-09071B5AB7F2}"/>
              </a:ext>
            </a:extLst>
          </p:cNvPr>
          <p:cNvSpPr/>
          <p:nvPr/>
        </p:nvSpPr>
        <p:spPr>
          <a:xfrm>
            <a:off x="2204774" y="5805264"/>
            <a:ext cx="4636206" cy="461665"/>
          </a:xfrm>
          <a:prstGeom prst="rect">
            <a:avLst/>
          </a:prstGeom>
        </p:spPr>
        <p:txBody>
          <a:bodyPr wrap="none">
            <a:spAutoFit/>
          </a:bodyPr>
          <a:lstStyle/>
          <a:p>
            <a:r>
              <a:rPr lang="en-US" altLang="zh-CN" dirty="0">
                <a:solidFill>
                  <a:srgbClr val="FF0000"/>
                </a:solidFill>
              </a:rPr>
              <a:t>code element = signal element?</a:t>
            </a:r>
            <a:endParaRPr lang="zh-CN" altLang="en-US" dirty="0">
              <a:solidFill>
                <a:srgbClr val="FF0000"/>
              </a:solidFill>
            </a:endParaRPr>
          </a:p>
        </p:txBody>
      </p:sp>
    </p:spTree>
    <p:extLst>
      <p:ext uri="{BB962C8B-B14F-4D97-AF65-F5344CB8AC3E}">
        <p14:creationId xmlns="" xmlns:p14="http://schemas.microsoft.com/office/powerpoint/2010/main" val="64661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wipe(up)">
                                      <p:cBhvr>
                                        <p:cTn id="7" dur="10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738"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zh-CN" altLang="en-US"/>
          </a:p>
        </p:txBody>
      </p:sp>
      <p:pic>
        <p:nvPicPr>
          <p:cNvPr id="841742" name="Picture 14"/>
          <p:cNvPicPr>
            <a:picLocks noChangeAspect="1" noChangeArrowheads="1"/>
          </p:cNvPicPr>
          <p:nvPr/>
        </p:nvPicPr>
        <p:blipFill>
          <a:blip r:embed="rId3" cstate="print"/>
          <a:srcRect/>
          <a:stretch>
            <a:fillRect/>
          </a:stretch>
        </p:blipFill>
        <p:spPr bwMode="auto">
          <a:xfrm>
            <a:off x="857224" y="5214950"/>
            <a:ext cx="7162800" cy="827088"/>
          </a:xfrm>
          <a:prstGeom prst="rect">
            <a:avLst/>
          </a:prstGeom>
          <a:noFill/>
          <a:ln w="57150" cmpd="thickThin">
            <a:solidFill>
              <a:schemeClr val="folHlink"/>
            </a:solidFill>
            <a:miter lim="800000"/>
            <a:headEnd/>
            <a:tailEnd/>
          </a:ln>
          <a:effectLst/>
        </p:spPr>
      </p:pic>
      <p:sp>
        <p:nvSpPr>
          <p:cNvPr id="841744" name="Rectangle 16"/>
          <p:cNvSpPr>
            <a:spLocks noGrp="1" noChangeArrowheads="1"/>
          </p:cNvSpPr>
          <p:nvPr>
            <p:ph type="title"/>
          </p:nvPr>
        </p:nvSpPr>
        <p:spPr>
          <a:xfrm>
            <a:off x="304800" y="228600"/>
            <a:ext cx="8458200" cy="609600"/>
          </a:xfrm>
        </p:spPr>
        <p:txBody>
          <a:bodyPr/>
          <a:lstStyle/>
          <a:p>
            <a:r>
              <a:rPr lang="en-US" altLang="zh-CN" dirty="0">
                <a:solidFill>
                  <a:schemeClr val="hlink"/>
                </a:solidFill>
              </a:rPr>
              <a:t>Example</a:t>
            </a:r>
            <a:endParaRPr lang="zh-CN" altLang="en-US" dirty="0">
              <a:solidFill>
                <a:schemeClr val="hlink"/>
              </a:solidFill>
            </a:endParaRPr>
          </a:p>
        </p:txBody>
      </p:sp>
      <p:sp>
        <p:nvSpPr>
          <p:cNvPr id="841745" name="Rectangle 17"/>
          <p:cNvSpPr>
            <a:spLocks noGrp="1" noChangeArrowheads="1"/>
          </p:cNvSpPr>
          <p:nvPr>
            <p:ph type="body" idx="1"/>
          </p:nvPr>
        </p:nvSpPr>
        <p:spPr>
          <a:xfrm>
            <a:off x="304800" y="1066800"/>
            <a:ext cx="8534400" cy="3862398"/>
          </a:xfrm>
        </p:spPr>
        <p:txBody>
          <a:bodyPr/>
          <a:lstStyle/>
          <a:p>
            <a:pPr>
              <a:spcBef>
                <a:spcPts val="600"/>
              </a:spcBef>
            </a:pPr>
            <a:r>
              <a:rPr lang="en-US" altLang="zh-CN" dirty="0"/>
              <a:t>We can calculate the theoretical highest bit rate of a regular telephone line. </a:t>
            </a:r>
          </a:p>
          <a:p>
            <a:pPr>
              <a:spcBef>
                <a:spcPts val="600"/>
              </a:spcBef>
            </a:pPr>
            <a:endParaRPr lang="en-US" altLang="zh-CN" dirty="0"/>
          </a:p>
          <a:p>
            <a:pPr>
              <a:spcBef>
                <a:spcPts val="600"/>
              </a:spcBef>
            </a:pPr>
            <a:r>
              <a:rPr lang="en-US" altLang="zh-CN" dirty="0"/>
              <a:t>A telephone line </a:t>
            </a:r>
            <a:r>
              <a:rPr lang="en-US" altLang="zh-CN" dirty="0">
                <a:solidFill>
                  <a:schemeClr val="hlink"/>
                </a:solidFill>
              </a:rPr>
              <a:t>normally</a:t>
            </a:r>
            <a:r>
              <a:rPr lang="en-US" altLang="zh-CN" dirty="0"/>
              <a:t> has a bandwidth of 3000Hz (300 to 3300Hz) assigned for data communications. </a:t>
            </a:r>
          </a:p>
          <a:p>
            <a:pPr>
              <a:spcBef>
                <a:spcPts val="600"/>
              </a:spcBef>
            </a:pPr>
            <a:endParaRPr lang="en-US" altLang="zh-CN" dirty="0"/>
          </a:p>
          <a:p>
            <a:pPr>
              <a:spcBef>
                <a:spcPts val="600"/>
              </a:spcBef>
            </a:pPr>
            <a:r>
              <a:rPr lang="en-US" altLang="zh-CN" dirty="0"/>
              <a:t>The signal-to-noise ratio is </a:t>
            </a:r>
            <a:r>
              <a:rPr lang="en-US" altLang="zh-CN" dirty="0">
                <a:solidFill>
                  <a:schemeClr val="hlink"/>
                </a:solidFill>
              </a:rPr>
              <a:t>usually</a:t>
            </a:r>
            <a:r>
              <a:rPr lang="en-US" altLang="zh-CN" dirty="0"/>
              <a:t> 3162. </a:t>
            </a:r>
          </a:p>
          <a:p>
            <a:pPr>
              <a:spcBef>
                <a:spcPts val="600"/>
              </a:spcBef>
            </a:pPr>
            <a:endParaRPr lang="en-US" altLang="zh-CN" dirty="0"/>
          </a:p>
          <a:p>
            <a:pPr>
              <a:spcBef>
                <a:spcPts val="600"/>
              </a:spcBef>
            </a:pPr>
            <a:r>
              <a:rPr lang="en-US" altLang="zh-CN" dirty="0"/>
              <a:t>For this channel the capacity is calculated as</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146" name="Rectangle 2"/>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zh-CN" altLang="en-US"/>
          </a:p>
        </p:txBody>
      </p:sp>
      <p:sp>
        <p:nvSpPr>
          <p:cNvPr id="1414151" name="Rectangle 7"/>
          <p:cNvSpPr>
            <a:spLocks noGrp="1" noChangeArrowheads="1"/>
          </p:cNvSpPr>
          <p:nvPr>
            <p:ph type="title"/>
          </p:nvPr>
        </p:nvSpPr>
        <p:spPr/>
        <p:txBody>
          <a:bodyPr/>
          <a:lstStyle/>
          <a:p>
            <a:r>
              <a:rPr lang="en-US" altLang="zh-CN" dirty="0">
                <a:solidFill>
                  <a:schemeClr val="hlink"/>
                </a:solidFill>
              </a:rPr>
              <a:t>Example</a:t>
            </a:r>
            <a:endParaRPr lang="zh-CN" altLang="en-US" dirty="0">
              <a:solidFill>
                <a:schemeClr val="hlink"/>
              </a:solidFill>
            </a:endParaRPr>
          </a:p>
        </p:txBody>
      </p:sp>
      <p:sp>
        <p:nvSpPr>
          <p:cNvPr id="1414152" name="Rectangle 8"/>
          <p:cNvSpPr>
            <a:spLocks noGrp="1" noChangeArrowheads="1"/>
          </p:cNvSpPr>
          <p:nvPr>
            <p:ph type="body" idx="1"/>
          </p:nvPr>
        </p:nvSpPr>
        <p:spPr>
          <a:xfrm>
            <a:off x="304800" y="1066800"/>
            <a:ext cx="8534400" cy="5029200"/>
          </a:xfrm>
        </p:spPr>
        <p:txBody>
          <a:bodyPr/>
          <a:lstStyle/>
          <a:p>
            <a:pPr>
              <a:spcBef>
                <a:spcPts val="600"/>
              </a:spcBef>
            </a:pPr>
            <a:r>
              <a:rPr lang="en-US" altLang="zh-CN" dirty="0"/>
              <a:t>This means that the highest bit rate for a telephone line is 34.860 kbps. </a:t>
            </a:r>
          </a:p>
          <a:p>
            <a:pPr>
              <a:spcBef>
                <a:spcPts val="600"/>
              </a:spcBef>
            </a:pPr>
            <a:endParaRPr lang="en-US" altLang="zh-CN" dirty="0"/>
          </a:p>
          <a:p>
            <a:pPr>
              <a:spcBef>
                <a:spcPts val="600"/>
              </a:spcBef>
            </a:pPr>
            <a:r>
              <a:rPr lang="en-US" altLang="zh-CN" dirty="0"/>
              <a:t>If we want to send data faster than this, we can </a:t>
            </a:r>
            <a:r>
              <a:rPr lang="en-US" altLang="zh-CN" dirty="0">
                <a:solidFill>
                  <a:schemeClr val="hlink"/>
                </a:solidFill>
              </a:rPr>
              <a:t>either</a:t>
            </a:r>
            <a:r>
              <a:rPr lang="en-US" altLang="zh-CN" dirty="0"/>
              <a:t> increase the bandwidth of the line </a:t>
            </a:r>
            <a:r>
              <a:rPr lang="en-US" altLang="zh-CN" dirty="0">
                <a:solidFill>
                  <a:schemeClr val="hlink"/>
                </a:solidFill>
              </a:rPr>
              <a:t>or</a:t>
            </a:r>
            <a:r>
              <a:rPr lang="en-US" altLang="zh-CN" dirty="0"/>
              <a:t> improve the signal-to-noise ratio.</a:t>
            </a:r>
          </a:p>
          <a:p>
            <a:pPr>
              <a:spcBef>
                <a:spcPts val="600"/>
              </a:spcBef>
            </a:pPr>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2762"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zh-CN" altLang="en-US"/>
          </a:p>
        </p:txBody>
      </p:sp>
      <p:pic>
        <p:nvPicPr>
          <p:cNvPr id="842766" name="Picture 14"/>
          <p:cNvPicPr>
            <a:picLocks noChangeAspect="1" noChangeArrowheads="1"/>
          </p:cNvPicPr>
          <p:nvPr/>
        </p:nvPicPr>
        <p:blipFill>
          <a:blip r:embed="rId3" cstate="print"/>
          <a:srcRect/>
          <a:stretch>
            <a:fillRect/>
          </a:stretch>
        </p:blipFill>
        <p:spPr bwMode="auto">
          <a:xfrm>
            <a:off x="381000" y="4648200"/>
            <a:ext cx="8364538" cy="809625"/>
          </a:xfrm>
          <a:prstGeom prst="rect">
            <a:avLst/>
          </a:prstGeom>
          <a:noFill/>
          <a:ln w="57150" cmpd="thickThin">
            <a:solidFill>
              <a:schemeClr val="folHlink"/>
            </a:solidFill>
            <a:miter lim="800000"/>
            <a:headEnd/>
            <a:tailEnd/>
          </a:ln>
          <a:effectLst/>
        </p:spPr>
      </p:pic>
      <p:sp>
        <p:nvSpPr>
          <p:cNvPr id="842767" name="Rectangle 15"/>
          <p:cNvSpPr>
            <a:spLocks noGrp="1" noChangeArrowheads="1"/>
          </p:cNvSpPr>
          <p:nvPr>
            <p:ph type="title"/>
          </p:nvPr>
        </p:nvSpPr>
        <p:spPr/>
        <p:txBody>
          <a:bodyPr/>
          <a:lstStyle/>
          <a:p>
            <a:r>
              <a:rPr lang="en-US" altLang="zh-CN" dirty="0">
                <a:solidFill>
                  <a:schemeClr val="hlink"/>
                </a:solidFill>
              </a:rPr>
              <a:t>Example </a:t>
            </a:r>
            <a:endParaRPr lang="zh-CN" altLang="en-US" dirty="0">
              <a:solidFill>
                <a:schemeClr val="hlink"/>
              </a:solidFill>
            </a:endParaRPr>
          </a:p>
        </p:txBody>
      </p:sp>
      <p:sp>
        <p:nvSpPr>
          <p:cNvPr id="842768" name="Rectangle 16"/>
          <p:cNvSpPr>
            <a:spLocks noGrp="1" noChangeArrowheads="1"/>
          </p:cNvSpPr>
          <p:nvPr>
            <p:ph type="body" idx="1"/>
          </p:nvPr>
        </p:nvSpPr>
        <p:spPr>
          <a:xfrm>
            <a:off x="304800" y="1143000"/>
            <a:ext cx="8534400" cy="2714628"/>
          </a:xfrm>
        </p:spPr>
        <p:txBody>
          <a:bodyPr/>
          <a:lstStyle/>
          <a:p>
            <a:pPr>
              <a:spcBef>
                <a:spcPts val="600"/>
              </a:spcBef>
            </a:pPr>
            <a:r>
              <a:rPr lang="en-US" altLang="zh-CN" dirty="0"/>
              <a:t>The signal-to-noise ratio is often given in decibels. </a:t>
            </a:r>
          </a:p>
          <a:p>
            <a:pPr>
              <a:spcBef>
                <a:spcPts val="600"/>
              </a:spcBef>
            </a:pPr>
            <a:endParaRPr lang="en-US" altLang="zh-CN" dirty="0"/>
          </a:p>
          <a:p>
            <a:pPr>
              <a:spcBef>
                <a:spcPts val="600"/>
              </a:spcBef>
            </a:pPr>
            <a:r>
              <a:rPr lang="en-US" altLang="zh-CN" dirty="0"/>
              <a:t>Assume that SNR</a:t>
            </a:r>
            <a:r>
              <a:rPr lang="en-US" altLang="zh-CN" baseline="-25000" dirty="0"/>
              <a:t>dB</a:t>
            </a:r>
            <a:r>
              <a:rPr lang="en-US" altLang="zh-CN" dirty="0"/>
              <a:t> = 36 and the channel bandwidth is 2 </a:t>
            </a:r>
            <a:r>
              <a:rPr lang="en-US" altLang="zh-CN" dirty="0" err="1"/>
              <a:t>MHz.</a:t>
            </a:r>
            <a:r>
              <a:rPr lang="en-US" altLang="zh-CN" dirty="0"/>
              <a:t> </a:t>
            </a:r>
          </a:p>
          <a:p>
            <a:pPr>
              <a:spcBef>
                <a:spcPts val="600"/>
              </a:spcBef>
            </a:pPr>
            <a:endParaRPr lang="en-US" altLang="zh-CN" dirty="0"/>
          </a:p>
          <a:p>
            <a:pPr>
              <a:spcBef>
                <a:spcPts val="600"/>
              </a:spcBef>
            </a:pPr>
            <a:r>
              <a:rPr lang="en-US" altLang="zh-CN" dirty="0"/>
              <a:t>The theoretical channel capacity can be calculated as</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3786" name="Rectangle 10"/>
          <p:cNvSpPr>
            <a:spLocks noChangeArrowheads="1"/>
          </p:cNvSpPr>
          <p:nvPr/>
        </p:nvSpPr>
        <p:spPr bwMode="auto">
          <a:xfrm>
            <a:off x="152400" y="1447800"/>
            <a:ext cx="8839200" cy="3810000"/>
          </a:xfrm>
          <a:prstGeom prst="rect">
            <a:avLst/>
          </a:prstGeom>
          <a:noFill/>
          <a:ln w="28575">
            <a:noFill/>
            <a:miter lim="800000"/>
            <a:headEnd/>
            <a:tailEnd/>
          </a:ln>
          <a:effectLst/>
        </p:spPr>
        <p:txBody>
          <a:bodyPr wrap="none" anchor="ctr"/>
          <a:lstStyle/>
          <a:p>
            <a:endParaRPr lang="zh-CN" altLang="en-US"/>
          </a:p>
        </p:txBody>
      </p:sp>
      <p:sp>
        <p:nvSpPr>
          <p:cNvPr id="843787" name="Rectangle 11"/>
          <p:cNvSpPr>
            <a:spLocks noChangeArrowheads="1"/>
          </p:cNvSpPr>
          <p:nvPr/>
        </p:nvSpPr>
        <p:spPr bwMode="auto">
          <a:xfrm>
            <a:off x="304800" y="1066800"/>
            <a:ext cx="8534400" cy="1646605"/>
          </a:xfrm>
          <a:prstGeom prst="rect">
            <a:avLst/>
          </a:prstGeom>
          <a:noFill/>
          <a:ln w="9525">
            <a:noFill/>
            <a:miter lim="800000"/>
            <a:headEnd/>
            <a:tailEnd/>
          </a:ln>
          <a:effectLst/>
        </p:spPr>
        <p:txBody>
          <a:bodyPr>
            <a:spAutoFit/>
          </a:bodyPr>
          <a:lstStyle/>
          <a:p>
            <a:pPr marL="342000" indent="-342000" algn="l" eaLnBrk="0" hangingPunct="0">
              <a:spcBef>
                <a:spcPts val="600"/>
              </a:spcBef>
              <a:buClr>
                <a:schemeClr val="hlink"/>
              </a:buClr>
              <a:buSzTx/>
              <a:buFontTx/>
              <a:buChar char="•"/>
            </a:pPr>
            <a:r>
              <a:rPr lang="en-US" altLang="zh-CN" sz="2400" baseline="0" dirty="0">
                <a:ea typeface="宋体" charset="-122"/>
              </a:rPr>
              <a:t>For practical purposes, when the SNR is very high, we can assume that SNR + 1 is </a:t>
            </a:r>
            <a:r>
              <a:rPr lang="en-US" altLang="zh-CN" sz="2400" baseline="0" dirty="0">
                <a:solidFill>
                  <a:schemeClr val="hlink"/>
                </a:solidFill>
                <a:ea typeface="宋体" charset="-122"/>
              </a:rPr>
              <a:t>almost</a:t>
            </a:r>
            <a:r>
              <a:rPr lang="en-US" altLang="zh-CN" sz="2400" baseline="0" dirty="0">
                <a:ea typeface="宋体" charset="-122"/>
              </a:rPr>
              <a:t> the same as SNR. </a:t>
            </a:r>
          </a:p>
          <a:p>
            <a:pPr marL="342000" indent="-342000" algn="l" eaLnBrk="0" hangingPunct="0">
              <a:spcBef>
                <a:spcPts val="600"/>
              </a:spcBef>
              <a:buClr>
                <a:schemeClr val="hlink"/>
              </a:buClr>
              <a:buSzTx/>
              <a:buFontTx/>
              <a:buChar char="•"/>
            </a:pPr>
            <a:r>
              <a:rPr lang="en-US" altLang="zh-CN" sz="2400" baseline="0" dirty="0">
                <a:ea typeface="宋体" charset="-122"/>
              </a:rPr>
              <a:t>In these cases, the theoretical channel capacity can be simplified to</a:t>
            </a:r>
          </a:p>
        </p:txBody>
      </p:sp>
      <p:pic>
        <p:nvPicPr>
          <p:cNvPr id="843791" name="Picture 15"/>
          <p:cNvPicPr>
            <a:picLocks noChangeAspect="1" noChangeArrowheads="1"/>
          </p:cNvPicPr>
          <p:nvPr/>
        </p:nvPicPr>
        <p:blipFill>
          <a:blip r:embed="rId3" cstate="print"/>
          <a:srcRect/>
          <a:stretch>
            <a:fillRect/>
          </a:stretch>
        </p:blipFill>
        <p:spPr bwMode="auto">
          <a:xfrm>
            <a:off x="3187700" y="3200400"/>
            <a:ext cx="2222500" cy="639763"/>
          </a:xfrm>
          <a:prstGeom prst="rect">
            <a:avLst/>
          </a:prstGeom>
          <a:noFill/>
          <a:ln w="57150" cmpd="thickThin">
            <a:solidFill>
              <a:schemeClr val="folHlink"/>
            </a:solidFill>
            <a:miter lim="800000"/>
            <a:headEnd/>
            <a:tailEnd/>
          </a:ln>
          <a:effectLst/>
        </p:spPr>
      </p:pic>
      <p:sp>
        <p:nvSpPr>
          <p:cNvPr id="843792" name="Rectangle 16"/>
          <p:cNvSpPr>
            <a:spLocks noChangeArrowheads="1"/>
          </p:cNvSpPr>
          <p:nvPr/>
        </p:nvSpPr>
        <p:spPr bwMode="auto">
          <a:xfrm>
            <a:off x="381000" y="4191000"/>
            <a:ext cx="8305800" cy="830997"/>
          </a:xfrm>
          <a:prstGeom prst="rect">
            <a:avLst/>
          </a:prstGeom>
          <a:noFill/>
          <a:ln w="9525">
            <a:noFill/>
            <a:miter lim="800000"/>
            <a:headEnd/>
            <a:tailEnd/>
          </a:ln>
          <a:effectLst/>
        </p:spPr>
        <p:txBody>
          <a:bodyPr>
            <a:spAutoFit/>
          </a:bodyPr>
          <a:lstStyle/>
          <a:p>
            <a:pPr marL="342000" indent="-342000" algn="l" eaLnBrk="0" hangingPunct="0">
              <a:spcBef>
                <a:spcPts val="600"/>
              </a:spcBef>
              <a:buClr>
                <a:schemeClr val="hlink"/>
              </a:buClr>
              <a:buSzTx/>
              <a:buFontTx/>
              <a:buChar char="•"/>
            </a:pPr>
            <a:r>
              <a:rPr lang="en-US" altLang="zh-CN" dirty="0">
                <a:ea typeface="宋体" charset="-122"/>
              </a:rPr>
              <a:t>For example, we can calculate the theoretical capacity of the previous example as</a:t>
            </a:r>
          </a:p>
        </p:txBody>
      </p:sp>
      <p:pic>
        <p:nvPicPr>
          <p:cNvPr id="843793" name="Picture 17"/>
          <p:cNvPicPr>
            <a:picLocks noChangeAspect="1" noChangeArrowheads="1"/>
          </p:cNvPicPr>
          <p:nvPr/>
        </p:nvPicPr>
        <p:blipFill>
          <a:blip r:embed="rId4" cstate="print"/>
          <a:srcRect/>
          <a:stretch>
            <a:fillRect/>
          </a:stretch>
        </p:blipFill>
        <p:spPr bwMode="auto">
          <a:xfrm>
            <a:off x="2895600" y="5410200"/>
            <a:ext cx="3303588" cy="539750"/>
          </a:xfrm>
          <a:prstGeom prst="rect">
            <a:avLst/>
          </a:prstGeom>
          <a:noFill/>
          <a:ln w="57150" cmpd="thickThin">
            <a:solidFill>
              <a:schemeClr val="folHlink"/>
            </a:solidFill>
            <a:miter lim="800000"/>
            <a:headEnd/>
            <a:tailEnd/>
          </a:ln>
          <a:effectLst/>
        </p:spPr>
      </p:pic>
      <p:sp>
        <p:nvSpPr>
          <p:cNvPr id="843794" name="Rectangle 18"/>
          <p:cNvSpPr>
            <a:spLocks noGrp="1" noChangeArrowheads="1"/>
          </p:cNvSpPr>
          <p:nvPr>
            <p:ph type="title"/>
          </p:nvPr>
        </p:nvSpPr>
        <p:spPr/>
        <p:txBody>
          <a:bodyPr/>
          <a:lstStyle/>
          <a:p>
            <a:r>
              <a:rPr lang="en-US" altLang="zh-CN" dirty="0">
                <a:solidFill>
                  <a:schemeClr val="hlink"/>
                </a:solidFill>
              </a:rPr>
              <a:t>Example 0.40</a:t>
            </a:r>
            <a:endParaRPr lang="zh-CN" altLang="en-US" dirty="0">
              <a:solidFill>
                <a:schemeClr val="hlink"/>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Freeform 3"/>
          <p:cNvSpPr>
            <a:spLocks/>
          </p:cNvSpPr>
          <p:nvPr/>
        </p:nvSpPr>
        <p:spPr bwMode="auto">
          <a:xfrm>
            <a:off x="635000" y="2595563"/>
            <a:ext cx="2278063" cy="265112"/>
          </a:xfrm>
          <a:custGeom>
            <a:avLst/>
            <a:gdLst>
              <a:gd name="T0" fmla="*/ 1434 w 1435"/>
              <a:gd name="T1" fmla="*/ 157 h 167"/>
              <a:gd name="T2" fmla="*/ 1429 w 1435"/>
              <a:gd name="T3" fmla="*/ 141 h 167"/>
              <a:gd name="T4" fmla="*/ 1420 w 1435"/>
              <a:gd name="T5" fmla="*/ 126 h 167"/>
              <a:gd name="T6" fmla="*/ 1406 w 1435"/>
              <a:gd name="T7" fmla="*/ 113 h 167"/>
              <a:gd name="T8" fmla="*/ 1390 w 1435"/>
              <a:gd name="T9" fmla="*/ 102 h 167"/>
              <a:gd name="T10" fmla="*/ 1370 w 1435"/>
              <a:gd name="T11" fmla="*/ 93 h 167"/>
              <a:gd name="T12" fmla="*/ 1349 w 1435"/>
              <a:gd name="T13" fmla="*/ 87 h 167"/>
              <a:gd name="T14" fmla="*/ 1326 w 1435"/>
              <a:gd name="T15" fmla="*/ 84 h 167"/>
              <a:gd name="T16" fmla="*/ 835 w 1435"/>
              <a:gd name="T17" fmla="*/ 83 h 167"/>
              <a:gd name="T18" fmla="*/ 812 w 1435"/>
              <a:gd name="T19" fmla="*/ 81 h 167"/>
              <a:gd name="T20" fmla="*/ 789 w 1435"/>
              <a:gd name="T21" fmla="*/ 77 h 167"/>
              <a:gd name="T22" fmla="*/ 769 w 1435"/>
              <a:gd name="T23" fmla="*/ 69 h 167"/>
              <a:gd name="T24" fmla="*/ 753 w 1435"/>
              <a:gd name="T25" fmla="*/ 59 h 167"/>
              <a:gd name="T26" fmla="*/ 737 w 1435"/>
              <a:gd name="T27" fmla="*/ 46 h 167"/>
              <a:gd name="T28" fmla="*/ 725 w 1435"/>
              <a:gd name="T29" fmla="*/ 32 h 167"/>
              <a:gd name="T30" fmla="*/ 718 w 1435"/>
              <a:gd name="T31" fmla="*/ 17 h 167"/>
              <a:gd name="T32" fmla="*/ 716 w 1435"/>
              <a:gd name="T33" fmla="*/ 0 h 167"/>
              <a:gd name="T34" fmla="*/ 714 w 1435"/>
              <a:gd name="T35" fmla="*/ 17 h 167"/>
              <a:gd name="T36" fmla="*/ 707 w 1435"/>
              <a:gd name="T37" fmla="*/ 32 h 167"/>
              <a:gd name="T38" fmla="*/ 695 w 1435"/>
              <a:gd name="T39" fmla="*/ 46 h 167"/>
              <a:gd name="T40" fmla="*/ 681 w 1435"/>
              <a:gd name="T41" fmla="*/ 59 h 167"/>
              <a:gd name="T42" fmla="*/ 663 w 1435"/>
              <a:gd name="T43" fmla="*/ 69 h 167"/>
              <a:gd name="T44" fmla="*/ 642 w 1435"/>
              <a:gd name="T45" fmla="*/ 77 h 167"/>
              <a:gd name="T46" fmla="*/ 622 w 1435"/>
              <a:gd name="T47" fmla="*/ 81 h 167"/>
              <a:gd name="T48" fmla="*/ 597 w 1435"/>
              <a:gd name="T49" fmla="*/ 83 h 167"/>
              <a:gd name="T50" fmla="*/ 108 w 1435"/>
              <a:gd name="T51" fmla="*/ 84 h 167"/>
              <a:gd name="T52" fmla="*/ 83 w 1435"/>
              <a:gd name="T53" fmla="*/ 87 h 167"/>
              <a:gd name="T54" fmla="*/ 62 w 1435"/>
              <a:gd name="T55" fmla="*/ 93 h 167"/>
              <a:gd name="T56" fmla="*/ 44 w 1435"/>
              <a:gd name="T57" fmla="*/ 102 h 167"/>
              <a:gd name="T58" fmla="*/ 28 w 1435"/>
              <a:gd name="T59" fmla="*/ 113 h 167"/>
              <a:gd name="T60" fmla="*/ 14 w 1435"/>
              <a:gd name="T61" fmla="*/ 126 h 167"/>
              <a:gd name="T62" fmla="*/ 5 w 1435"/>
              <a:gd name="T63" fmla="*/ 141 h 167"/>
              <a:gd name="T64" fmla="*/ 0 w 1435"/>
              <a:gd name="T65" fmla="*/ 157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35"/>
              <a:gd name="T100" fmla="*/ 0 h 167"/>
              <a:gd name="T101" fmla="*/ 1435 w 1435"/>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35" h="167">
                <a:moveTo>
                  <a:pt x="1434" y="166"/>
                </a:moveTo>
                <a:lnTo>
                  <a:pt x="1434" y="157"/>
                </a:lnTo>
                <a:lnTo>
                  <a:pt x="1432" y="149"/>
                </a:lnTo>
                <a:lnTo>
                  <a:pt x="1429" y="141"/>
                </a:lnTo>
                <a:lnTo>
                  <a:pt x="1425" y="134"/>
                </a:lnTo>
                <a:lnTo>
                  <a:pt x="1420" y="126"/>
                </a:lnTo>
                <a:lnTo>
                  <a:pt x="1413" y="119"/>
                </a:lnTo>
                <a:lnTo>
                  <a:pt x="1406" y="113"/>
                </a:lnTo>
                <a:lnTo>
                  <a:pt x="1400" y="107"/>
                </a:lnTo>
                <a:lnTo>
                  <a:pt x="1390" y="102"/>
                </a:lnTo>
                <a:lnTo>
                  <a:pt x="1381" y="97"/>
                </a:lnTo>
                <a:lnTo>
                  <a:pt x="1370" y="93"/>
                </a:lnTo>
                <a:lnTo>
                  <a:pt x="1361" y="90"/>
                </a:lnTo>
                <a:lnTo>
                  <a:pt x="1349" y="87"/>
                </a:lnTo>
                <a:lnTo>
                  <a:pt x="1338" y="85"/>
                </a:lnTo>
                <a:lnTo>
                  <a:pt x="1326" y="84"/>
                </a:lnTo>
                <a:lnTo>
                  <a:pt x="1315" y="83"/>
                </a:lnTo>
                <a:lnTo>
                  <a:pt x="835" y="83"/>
                </a:lnTo>
                <a:lnTo>
                  <a:pt x="824" y="83"/>
                </a:lnTo>
                <a:lnTo>
                  <a:pt x="812" y="81"/>
                </a:lnTo>
                <a:lnTo>
                  <a:pt x="801" y="79"/>
                </a:lnTo>
                <a:lnTo>
                  <a:pt x="789" y="77"/>
                </a:lnTo>
                <a:lnTo>
                  <a:pt x="780" y="73"/>
                </a:lnTo>
                <a:lnTo>
                  <a:pt x="769" y="69"/>
                </a:lnTo>
                <a:lnTo>
                  <a:pt x="759" y="64"/>
                </a:lnTo>
                <a:lnTo>
                  <a:pt x="753" y="59"/>
                </a:lnTo>
                <a:lnTo>
                  <a:pt x="743" y="53"/>
                </a:lnTo>
                <a:lnTo>
                  <a:pt x="737" y="46"/>
                </a:lnTo>
                <a:lnTo>
                  <a:pt x="730" y="40"/>
                </a:lnTo>
                <a:lnTo>
                  <a:pt x="725" y="32"/>
                </a:lnTo>
                <a:lnTo>
                  <a:pt x="720" y="25"/>
                </a:lnTo>
                <a:lnTo>
                  <a:pt x="718" y="17"/>
                </a:lnTo>
                <a:lnTo>
                  <a:pt x="716" y="9"/>
                </a:lnTo>
                <a:lnTo>
                  <a:pt x="716" y="0"/>
                </a:lnTo>
                <a:lnTo>
                  <a:pt x="716" y="9"/>
                </a:lnTo>
                <a:lnTo>
                  <a:pt x="714" y="17"/>
                </a:lnTo>
                <a:lnTo>
                  <a:pt x="711" y="25"/>
                </a:lnTo>
                <a:lnTo>
                  <a:pt x="707" y="32"/>
                </a:lnTo>
                <a:lnTo>
                  <a:pt x="702" y="40"/>
                </a:lnTo>
                <a:lnTo>
                  <a:pt x="695" y="46"/>
                </a:lnTo>
                <a:lnTo>
                  <a:pt x="688" y="53"/>
                </a:lnTo>
                <a:lnTo>
                  <a:pt x="681" y="59"/>
                </a:lnTo>
                <a:lnTo>
                  <a:pt x="672" y="64"/>
                </a:lnTo>
                <a:lnTo>
                  <a:pt x="663" y="69"/>
                </a:lnTo>
                <a:lnTo>
                  <a:pt x="654" y="73"/>
                </a:lnTo>
                <a:lnTo>
                  <a:pt x="642" y="77"/>
                </a:lnTo>
                <a:lnTo>
                  <a:pt x="633" y="79"/>
                </a:lnTo>
                <a:lnTo>
                  <a:pt x="622" y="81"/>
                </a:lnTo>
                <a:lnTo>
                  <a:pt x="608" y="83"/>
                </a:lnTo>
                <a:lnTo>
                  <a:pt x="597" y="83"/>
                </a:lnTo>
                <a:lnTo>
                  <a:pt x="119" y="83"/>
                </a:lnTo>
                <a:lnTo>
                  <a:pt x="108" y="84"/>
                </a:lnTo>
                <a:lnTo>
                  <a:pt x="94" y="85"/>
                </a:lnTo>
                <a:lnTo>
                  <a:pt x="83" y="87"/>
                </a:lnTo>
                <a:lnTo>
                  <a:pt x="73" y="90"/>
                </a:lnTo>
                <a:lnTo>
                  <a:pt x="62" y="93"/>
                </a:lnTo>
                <a:lnTo>
                  <a:pt x="53" y="97"/>
                </a:lnTo>
                <a:lnTo>
                  <a:pt x="44" y="102"/>
                </a:lnTo>
                <a:lnTo>
                  <a:pt x="34" y="107"/>
                </a:lnTo>
                <a:lnTo>
                  <a:pt x="28" y="113"/>
                </a:lnTo>
                <a:lnTo>
                  <a:pt x="21" y="119"/>
                </a:lnTo>
                <a:lnTo>
                  <a:pt x="14" y="126"/>
                </a:lnTo>
                <a:lnTo>
                  <a:pt x="9" y="134"/>
                </a:lnTo>
                <a:lnTo>
                  <a:pt x="5" y="141"/>
                </a:lnTo>
                <a:lnTo>
                  <a:pt x="2" y="149"/>
                </a:lnTo>
                <a:lnTo>
                  <a:pt x="0" y="157"/>
                </a:lnTo>
                <a:lnTo>
                  <a:pt x="0" y="166"/>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59395" name="Freeform 4"/>
          <p:cNvSpPr>
            <a:spLocks/>
          </p:cNvSpPr>
          <p:nvPr/>
        </p:nvSpPr>
        <p:spPr bwMode="auto">
          <a:xfrm>
            <a:off x="3998913" y="2595563"/>
            <a:ext cx="1244600" cy="265112"/>
          </a:xfrm>
          <a:custGeom>
            <a:avLst/>
            <a:gdLst>
              <a:gd name="T0" fmla="*/ 783 w 784"/>
              <a:gd name="T1" fmla="*/ 157 h 167"/>
              <a:gd name="T2" fmla="*/ 780 w 784"/>
              <a:gd name="T3" fmla="*/ 141 h 167"/>
              <a:gd name="T4" fmla="*/ 775 w 784"/>
              <a:gd name="T5" fmla="*/ 126 h 167"/>
              <a:gd name="T6" fmla="*/ 768 w 784"/>
              <a:gd name="T7" fmla="*/ 113 h 167"/>
              <a:gd name="T8" fmla="*/ 759 w 784"/>
              <a:gd name="T9" fmla="*/ 102 h 167"/>
              <a:gd name="T10" fmla="*/ 749 w 784"/>
              <a:gd name="T11" fmla="*/ 93 h 167"/>
              <a:gd name="T12" fmla="*/ 738 w 784"/>
              <a:gd name="T13" fmla="*/ 87 h 167"/>
              <a:gd name="T14" fmla="*/ 724 w 784"/>
              <a:gd name="T15" fmla="*/ 84 h 167"/>
              <a:gd name="T16" fmla="*/ 457 w 784"/>
              <a:gd name="T17" fmla="*/ 83 h 167"/>
              <a:gd name="T18" fmla="*/ 444 w 784"/>
              <a:gd name="T19" fmla="*/ 81 h 167"/>
              <a:gd name="T20" fmla="*/ 432 w 784"/>
              <a:gd name="T21" fmla="*/ 77 h 167"/>
              <a:gd name="T22" fmla="*/ 420 w 784"/>
              <a:gd name="T23" fmla="*/ 69 h 167"/>
              <a:gd name="T24" fmla="*/ 411 w 784"/>
              <a:gd name="T25" fmla="*/ 59 h 167"/>
              <a:gd name="T26" fmla="*/ 403 w 784"/>
              <a:gd name="T27" fmla="*/ 46 h 167"/>
              <a:gd name="T28" fmla="*/ 396 w 784"/>
              <a:gd name="T29" fmla="*/ 32 h 167"/>
              <a:gd name="T30" fmla="*/ 393 w 784"/>
              <a:gd name="T31" fmla="*/ 17 h 167"/>
              <a:gd name="T32" fmla="*/ 391 w 784"/>
              <a:gd name="T33" fmla="*/ 0 h 167"/>
              <a:gd name="T34" fmla="*/ 390 w 784"/>
              <a:gd name="T35" fmla="*/ 17 h 167"/>
              <a:gd name="T36" fmla="*/ 386 w 784"/>
              <a:gd name="T37" fmla="*/ 32 h 167"/>
              <a:gd name="T38" fmla="*/ 380 w 784"/>
              <a:gd name="T39" fmla="*/ 46 h 167"/>
              <a:gd name="T40" fmla="*/ 373 w 784"/>
              <a:gd name="T41" fmla="*/ 59 h 167"/>
              <a:gd name="T42" fmla="*/ 363 w 784"/>
              <a:gd name="T43" fmla="*/ 69 h 167"/>
              <a:gd name="T44" fmla="*/ 351 w 784"/>
              <a:gd name="T45" fmla="*/ 77 h 167"/>
              <a:gd name="T46" fmla="*/ 340 w 784"/>
              <a:gd name="T47" fmla="*/ 81 h 167"/>
              <a:gd name="T48" fmla="*/ 326 w 784"/>
              <a:gd name="T49" fmla="*/ 83 h 167"/>
              <a:gd name="T50" fmla="*/ 59 w 784"/>
              <a:gd name="T51" fmla="*/ 84 h 167"/>
              <a:gd name="T52" fmla="*/ 45 w 784"/>
              <a:gd name="T53" fmla="*/ 87 h 167"/>
              <a:gd name="T54" fmla="*/ 34 w 784"/>
              <a:gd name="T55" fmla="*/ 93 h 167"/>
              <a:gd name="T56" fmla="*/ 24 w 784"/>
              <a:gd name="T57" fmla="*/ 102 h 167"/>
              <a:gd name="T58" fmla="*/ 15 w 784"/>
              <a:gd name="T59" fmla="*/ 113 h 167"/>
              <a:gd name="T60" fmla="*/ 8 w 784"/>
              <a:gd name="T61" fmla="*/ 126 h 167"/>
              <a:gd name="T62" fmla="*/ 3 w 784"/>
              <a:gd name="T63" fmla="*/ 141 h 167"/>
              <a:gd name="T64" fmla="*/ 0 w 784"/>
              <a:gd name="T65" fmla="*/ 157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84"/>
              <a:gd name="T100" fmla="*/ 0 h 167"/>
              <a:gd name="T101" fmla="*/ 784 w 784"/>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84" h="167">
                <a:moveTo>
                  <a:pt x="783" y="166"/>
                </a:moveTo>
                <a:lnTo>
                  <a:pt x="783" y="157"/>
                </a:lnTo>
                <a:lnTo>
                  <a:pt x="781" y="149"/>
                </a:lnTo>
                <a:lnTo>
                  <a:pt x="780" y="141"/>
                </a:lnTo>
                <a:lnTo>
                  <a:pt x="778" y="134"/>
                </a:lnTo>
                <a:lnTo>
                  <a:pt x="775" y="126"/>
                </a:lnTo>
                <a:lnTo>
                  <a:pt x="771" y="119"/>
                </a:lnTo>
                <a:lnTo>
                  <a:pt x="768" y="113"/>
                </a:lnTo>
                <a:lnTo>
                  <a:pt x="764" y="107"/>
                </a:lnTo>
                <a:lnTo>
                  <a:pt x="759" y="102"/>
                </a:lnTo>
                <a:lnTo>
                  <a:pt x="754" y="97"/>
                </a:lnTo>
                <a:lnTo>
                  <a:pt x="749" y="93"/>
                </a:lnTo>
                <a:lnTo>
                  <a:pt x="743" y="90"/>
                </a:lnTo>
                <a:lnTo>
                  <a:pt x="738" y="87"/>
                </a:lnTo>
                <a:lnTo>
                  <a:pt x="731" y="85"/>
                </a:lnTo>
                <a:lnTo>
                  <a:pt x="724" y="84"/>
                </a:lnTo>
                <a:lnTo>
                  <a:pt x="718" y="83"/>
                </a:lnTo>
                <a:lnTo>
                  <a:pt x="457" y="83"/>
                </a:lnTo>
                <a:lnTo>
                  <a:pt x="450" y="83"/>
                </a:lnTo>
                <a:lnTo>
                  <a:pt x="444" y="81"/>
                </a:lnTo>
                <a:lnTo>
                  <a:pt x="438" y="79"/>
                </a:lnTo>
                <a:lnTo>
                  <a:pt x="432" y="77"/>
                </a:lnTo>
                <a:lnTo>
                  <a:pt x="426" y="73"/>
                </a:lnTo>
                <a:lnTo>
                  <a:pt x="420" y="69"/>
                </a:lnTo>
                <a:lnTo>
                  <a:pt x="415" y="64"/>
                </a:lnTo>
                <a:lnTo>
                  <a:pt x="411" y="59"/>
                </a:lnTo>
                <a:lnTo>
                  <a:pt x="406" y="53"/>
                </a:lnTo>
                <a:lnTo>
                  <a:pt x="403" y="46"/>
                </a:lnTo>
                <a:lnTo>
                  <a:pt x="399" y="40"/>
                </a:lnTo>
                <a:lnTo>
                  <a:pt x="396" y="32"/>
                </a:lnTo>
                <a:lnTo>
                  <a:pt x="394" y="25"/>
                </a:lnTo>
                <a:lnTo>
                  <a:pt x="393" y="17"/>
                </a:lnTo>
                <a:lnTo>
                  <a:pt x="391" y="9"/>
                </a:lnTo>
                <a:lnTo>
                  <a:pt x="391" y="0"/>
                </a:lnTo>
                <a:lnTo>
                  <a:pt x="391" y="9"/>
                </a:lnTo>
                <a:lnTo>
                  <a:pt x="390" y="17"/>
                </a:lnTo>
                <a:lnTo>
                  <a:pt x="389" y="25"/>
                </a:lnTo>
                <a:lnTo>
                  <a:pt x="386" y="32"/>
                </a:lnTo>
                <a:lnTo>
                  <a:pt x="384" y="40"/>
                </a:lnTo>
                <a:lnTo>
                  <a:pt x="380" y="46"/>
                </a:lnTo>
                <a:lnTo>
                  <a:pt x="376" y="53"/>
                </a:lnTo>
                <a:lnTo>
                  <a:pt x="373" y="59"/>
                </a:lnTo>
                <a:lnTo>
                  <a:pt x="368" y="64"/>
                </a:lnTo>
                <a:lnTo>
                  <a:pt x="363" y="69"/>
                </a:lnTo>
                <a:lnTo>
                  <a:pt x="358" y="73"/>
                </a:lnTo>
                <a:lnTo>
                  <a:pt x="351" y="77"/>
                </a:lnTo>
                <a:lnTo>
                  <a:pt x="346" y="79"/>
                </a:lnTo>
                <a:lnTo>
                  <a:pt x="340" y="81"/>
                </a:lnTo>
                <a:lnTo>
                  <a:pt x="332" y="83"/>
                </a:lnTo>
                <a:lnTo>
                  <a:pt x="326" y="83"/>
                </a:lnTo>
                <a:lnTo>
                  <a:pt x="65" y="83"/>
                </a:lnTo>
                <a:lnTo>
                  <a:pt x="59" y="84"/>
                </a:lnTo>
                <a:lnTo>
                  <a:pt x="51" y="85"/>
                </a:lnTo>
                <a:lnTo>
                  <a:pt x="45" y="87"/>
                </a:lnTo>
                <a:lnTo>
                  <a:pt x="40" y="90"/>
                </a:lnTo>
                <a:lnTo>
                  <a:pt x="34" y="93"/>
                </a:lnTo>
                <a:lnTo>
                  <a:pt x="29" y="97"/>
                </a:lnTo>
                <a:lnTo>
                  <a:pt x="24" y="102"/>
                </a:lnTo>
                <a:lnTo>
                  <a:pt x="19" y="107"/>
                </a:lnTo>
                <a:lnTo>
                  <a:pt x="15" y="113"/>
                </a:lnTo>
                <a:lnTo>
                  <a:pt x="11" y="119"/>
                </a:lnTo>
                <a:lnTo>
                  <a:pt x="8" y="126"/>
                </a:lnTo>
                <a:lnTo>
                  <a:pt x="5" y="134"/>
                </a:lnTo>
                <a:lnTo>
                  <a:pt x="3" y="141"/>
                </a:lnTo>
                <a:lnTo>
                  <a:pt x="1" y="149"/>
                </a:lnTo>
                <a:lnTo>
                  <a:pt x="0" y="157"/>
                </a:lnTo>
                <a:lnTo>
                  <a:pt x="0" y="166"/>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59396" name="Freeform 5"/>
          <p:cNvSpPr>
            <a:spLocks/>
          </p:cNvSpPr>
          <p:nvPr/>
        </p:nvSpPr>
        <p:spPr bwMode="auto">
          <a:xfrm>
            <a:off x="6261100" y="2595563"/>
            <a:ext cx="2287588" cy="265112"/>
          </a:xfrm>
          <a:custGeom>
            <a:avLst/>
            <a:gdLst>
              <a:gd name="T0" fmla="*/ 1440 w 1441"/>
              <a:gd name="T1" fmla="*/ 157 h 167"/>
              <a:gd name="T2" fmla="*/ 1435 w 1441"/>
              <a:gd name="T3" fmla="*/ 141 h 167"/>
              <a:gd name="T4" fmla="*/ 1426 w 1441"/>
              <a:gd name="T5" fmla="*/ 126 h 167"/>
              <a:gd name="T6" fmla="*/ 1412 w 1441"/>
              <a:gd name="T7" fmla="*/ 113 h 167"/>
              <a:gd name="T8" fmla="*/ 1396 w 1441"/>
              <a:gd name="T9" fmla="*/ 102 h 167"/>
              <a:gd name="T10" fmla="*/ 1375 w 1441"/>
              <a:gd name="T11" fmla="*/ 93 h 167"/>
              <a:gd name="T12" fmla="*/ 1355 w 1441"/>
              <a:gd name="T13" fmla="*/ 87 h 167"/>
              <a:gd name="T14" fmla="*/ 1329 w 1441"/>
              <a:gd name="T15" fmla="*/ 84 h 167"/>
              <a:gd name="T16" fmla="*/ 839 w 1441"/>
              <a:gd name="T17" fmla="*/ 83 h 167"/>
              <a:gd name="T18" fmla="*/ 816 w 1441"/>
              <a:gd name="T19" fmla="*/ 81 h 167"/>
              <a:gd name="T20" fmla="*/ 793 w 1441"/>
              <a:gd name="T21" fmla="*/ 77 h 167"/>
              <a:gd name="T22" fmla="*/ 772 w 1441"/>
              <a:gd name="T23" fmla="*/ 69 h 167"/>
              <a:gd name="T24" fmla="*/ 756 w 1441"/>
              <a:gd name="T25" fmla="*/ 59 h 167"/>
              <a:gd name="T26" fmla="*/ 740 w 1441"/>
              <a:gd name="T27" fmla="*/ 46 h 167"/>
              <a:gd name="T28" fmla="*/ 728 w 1441"/>
              <a:gd name="T29" fmla="*/ 32 h 167"/>
              <a:gd name="T30" fmla="*/ 721 w 1441"/>
              <a:gd name="T31" fmla="*/ 17 h 167"/>
              <a:gd name="T32" fmla="*/ 719 w 1441"/>
              <a:gd name="T33" fmla="*/ 0 h 167"/>
              <a:gd name="T34" fmla="*/ 717 w 1441"/>
              <a:gd name="T35" fmla="*/ 17 h 167"/>
              <a:gd name="T36" fmla="*/ 710 w 1441"/>
              <a:gd name="T37" fmla="*/ 32 h 167"/>
              <a:gd name="T38" fmla="*/ 698 w 1441"/>
              <a:gd name="T39" fmla="*/ 46 h 167"/>
              <a:gd name="T40" fmla="*/ 684 w 1441"/>
              <a:gd name="T41" fmla="*/ 59 h 167"/>
              <a:gd name="T42" fmla="*/ 666 w 1441"/>
              <a:gd name="T43" fmla="*/ 69 h 167"/>
              <a:gd name="T44" fmla="*/ 645 w 1441"/>
              <a:gd name="T45" fmla="*/ 77 h 167"/>
              <a:gd name="T46" fmla="*/ 624 w 1441"/>
              <a:gd name="T47" fmla="*/ 81 h 167"/>
              <a:gd name="T48" fmla="*/ 599 w 1441"/>
              <a:gd name="T49" fmla="*/ 83 h 167"/>
              <a:gd name="T50" fmla="*/ 108 w 1441"/>
              <a:gd name="T51" fmla="*/ 84 h 167"/>
              <a:gd name="T52" fmla="*/ 83 w 1441"/>
              <a:gd name="T53" fmla="*/ 87 h 167"/>
              <a:gd name="T54" fmla="*/ 62 w 1441"/>
              <a:gd name="T55" fmla="*/ 93 h 167"/>
              <a:gd name="T56" fmla="*/ 44 w 1441"/>
              <a:gd name="T57" fmla="*/ 102 h 167"/>
              <a:gd name="T58" fmla="*/ 28 w 1441"/>
              <a:gd name="T59" fmla="*/ 113 h 167"/>
              <a:gd name="T60" fmla="*/ 14 w 1441"/>
              <a:gd name="T61" fmla="*/ 126 h 167"/>
              <a:gd name="T62" fmla="*/ 5 w 1441"/>
              <a:gd name="T63" fmla="*/ 141 h 167"/>
              <a:gd name="T64" fmla="*/ 0 w 1441"/>
              <a:gd name="T65" fmla="*/ 157 h 16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41"/>
              <a:gd name="T100" fmla="*/ 0 h 167"/>
              <a:gd name="T101" fmla="*/ 1441 w 1441"/>
              <a:gd name="T102" fmla="*/ 167 h 16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41" h="167">
                <a:moveTo>
                  <a:pt x="1440" y="166"/>
                </a:moveTo>
                <a:lnTo>
                  <a:pt x="1440" y="157"/>
                </a:lnTo>
                <a:lnTo>
                  <a:pt x="1438" y="149"/>
                </a:lnTo>
                <a:lnTo>
                  <a:pt x="1435" y="141"/>
                </a:lnTo>
                <a:lnTo>
                  <a:pt x="1431" y="134"/>
                </a:lnTo>
                <a:lnTo>
                  <a:pt x="1426" y="126"/>
                </a:lnTo>
                <a:lnTo>
                  <a:pt x="1419" y="119"/>
                </a:lnTo>
                <a:lnTo>
                  <a:pt x="1412" y="113"/>
                </a:lnTo>
                <a:lnTo>
                  <a:pt x="1403" y="107"/>
                </a:lnTo>
                <a:lnTo>
                  <a:pt x="1396" y="102"/>
                </a:lnTo>
                <a:lnTo>
                  <a:pt x="1387" y="97"/>
                </a:lnTo>
                <a:lnTo>
                  <a:pt x="1375" y="93"/>
                </a:lnTo>
                <a:lnTo>
                  <a:pt x="1366" y="90"/>
                </a:lnTo>
                <a:lnTo>
                  <a:pt x="1355" y="87"/>
                </a:lnTo>
                <a:lnTo>
                  <a:pt x="1343" y="85"/>
                </a:lnTo>
                <a:lnTo>
                  <a:pt x="1329" y="84"/>
                </a:lnTo>
                <a:lnTo>
                  <a:pt x="1318" y="83"/>
                </a:lnTo>
                <a:lnTo>
                  <a:pt x="839" y="83"/>
                </a:lnTo>
                <a:lnTo>
                  <a:pt x="827" y="83"/>
                </a:lnTo>
                <a:lnTo>
                  <a:pt x="816" y="81"/>
                </a:lnTo>
                <a:lnTo>
                  <a:pt x="804" y="79"/>
                </a:lnTo>
                <a:lnTo>
                  <a:pt x="793" y="77"/>
                </a:lnTo>
                <a:lnTo>
                  <a:pt x="783" y="73"/>
                </a:lnTo>
                <a:lnTo>
                  <a:pt x="772" y="69"/>
                </a:lnTo>
                <a:lnTo>
                  <a:pt x="763" y="64"/>
                </a:lnTo>
                <a:lnTo>
                  <a:pt x="756" y="59"/>
                </a:lnTo>
                <a:lnTo>
                  <a:pt x="746" y="53"/>
                </a:lnTo>
                <a:lnTo>
                  <a:pt x="740" y="46"/>
                </a:lnTo>
                <a:lnTo>
                  <a:pt x="733" y="40"/>
                </a:lnTo>
                <a:lnTo>
                  <a:pt x="728" y="32"/>
                </a:lnTo>
                <a:lnTo>
                  <a:pt x="723" y="25"/>
                </a:lnTo>
                <a:lnTo>
                  <a:pt x="721" y="17"/>
                </a:lnTo>
                <a:lnTo>
                  <a:pt x="719" y="9"/>
                </a:lnTo>
                <a:lnTo>
                  <a:pt x="719" y="0"/>
                </a:lnTo>
                <a:lnTo>
                  <a:pt x="719" y="9"/>
                </a:lnTo>
                <a:lnTo>
                  <a:pt x="717" y="17"/>
                </a:lnTo>
                <a:lnTo>
                  <a:pt x="714" y="25"/>
                </a:lnTo>
                <a:lnTo>
                  <a:pt x="710" y="32"/>
                </a:lnTo>
                <a:lnTo>
                  <a:pt x="705" y="40"/>
                </a:lnTo>
                <a:lnTo>
                  <a:pt x="698" y="46"/>
                </a:lnTo>
                <a:lnTo>
                  <a:pt x="691" y="53"/>
                </a:lnTo>
                <a:lnTo>
                  <a:pt x="684" y="59"/>
                </a:lnTo>
                <a:lnTo>
                  <a:pt x="675" y="64"/>
                </a:lnTo>
                <a:lnTo>
                  <a:pt x="666" y="69"/>
                </a:lnTo>
                <a:lnTo>
                  <a:pt x="657" y="73"/>
                </a:lnTo>
                <a:lnTo>
                  <a:pt x="645" y="77"/>
                </a:lnTo>
                <a:lnTo>
                  <a:pt x="636" y="79"/>
                </a:lnTo>
                <a:lnTo>
                  <a:pt x="624" y="81"/>
                </a:lnTo>
                <a:lnTo>
                  <a:pt x="611" y="83"/>
                </a:lnTo>
                <a:lnTo>
                  <a:pt x="599" y="83"/>
                </a:lnTo>
                <a:lnTo>
                  <a:pt x="120" y="83"/>
                </a:lnTo>
                <a:lnTo>
                  <a:pt x="108" y="84"/>
                </a:lnTo>
                <a:lnTo>
                  <a:pt x="94" y="85"/>
                </a:lnTo>
                <a:lnTo>
                  <a:pt x="83" y="87"/>
                </a:lnTo>
                <a:lnTo>
                  <a:pt x="74" y="90"/>
                </a:lnTo>
                <a:lnTo>
                  <a:pt x="62" y="93"/>
                </a:lnTo>
                <a:lnTo>
                  <a:pt x="53" y="97"/>
                </a:lnTo>
                <a:lnTo>
                  <a:pt x="44" y="102"/>
                </a:lnTo>
                <a:lnTo>
                  <a:pt x="35" y="107"/>
                </a:lnTo>
                <a:lnTo>
                  <a:pt x="28" y="113"/>
                </a:lnTo>
                <a:lnTo>
                  <a:pt x="21" y="119"/>
                </a:lnTo>
                <a:lnTo>
                  <a:pt x="14" y="126"/>
                </a:lnTo>
                <a:lnTo>
                  <a:pt x="9" y="134"/>
                </a:lnTo>
                <a:lnTo>
                  <a:pt x="5" y="141"/>
                </a:lnTo>
                <a:lnTo>
                  <a:pt x="2" y="149"/>
                </a:lnTo>
                <a:lnTo>
                  <a:pt x="0" y="157"/>
                </a:lnTo>
                <a:lnTo>
                  <a:pt x="0" y="166"/>
                </a:lnTo>
              </a:path>
            </a:pathLst>
          </a:custGeom>
          <a:noFill/>
          <a:ln w="25400" cap="rnd" cmpd="sng">
            <a:solidFill>
              <a:srgbClr val="333399"/>
            </a:solidFill>
            <a:prstDash val="solid"/>
            <a:round/>
            <a:headEnd type="none" w="sm" len="sm"/>
            <a:tailEnd type="none" w="sm" len="sm"/>
          </a:ln>
        </p:spPr>
        <p:txBody>
          <a:bodyPr/>
          <a:lstStyle/>
          <a:p>
            <a:endParaRPr lang="zh-CN" altLang="en-US"/>
          </a:p>
        </p:txBody>
      </p:sp>
      <p:sp>
        <p:nvSpPr>
          <p:cNvPr id="59397" name="Rectangle 6"/>
          <p:cNvSpPr>
            <a:spLocks noChangeArrowheads="1"/>
          </p:cNvSpPr>
          <p:nvPr/>
        </p:nvSpPr>
        <p:spPr bwMode="auto">
          <a:xfrm>
            <a:off x="1331913" y="2178050"/>
            <a:ext cx="1044575"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源系统</a:t>
            </a:r>
          </a:p>
        </p:txBody>
      </p:sp>
      <p:sp>
        <p:nvSpPr>
          <p:cNvPr id="59398" name="Rectangle 7"/>
          <p:cNvSpPr>
            <a:spLocks noChangeArrowheads="1"/>
          </p:cNvSpPr>
          <p:nvPr/>
        </p:nvSpPr>
        <p:spPr bwMode="auto">
          <a:xfrm>
            <a:off x="3995738" y="2157413"/>
            <a:ext cx="12192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传输系统</a:t>
            </a:r>
          </a:p>
        </p:txBody>
      </p:sp>
      <p:sp>
        <p:nvSpPr>
          <p:cNvPr id="59399" name="Rectangle 8"/>
          <p:cNvSpPr>
            <a:spLocks noChangeArrowheads="1"/>
          </p:cNvSpPr>
          <p:nvPr/>
        </p:nvSpPr>
        <p:spPr bwMode="auto">
          <a:xfrm>
            <a:off x="6943725" y="2157413"/>
            <a:ext cx="12954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目的系统</a:t>
            </a:r>
          </a:p>
        </p:txBody>
      </p:sp>
      <p:sp>
        <p:nvSpPr>
          <p:cNvPr id="59400" name="AutoShape 9"/>
          <p:cNvSpPr>
            <a:spLocks noChangeArrowheads="1"/>
          </p:cNvSpPr>
          <p:nvPr/>
        </p:nvSpPr>
        <p:spPr bwMode="auto">
          <a:xfrm>
            <a:off x="636588" y="2927350"/>
            <a:ext cx="801687" cy="873125"/>
          </a:xfrm>
          <a:prstGeom prst="cube">
            <a:avLst>
              <a:gd name="adj" fmla="val 13060"/>
            </a:avLst>
          </a:prstGeom>
          <a:solidFill>
            <a:srgbClr val="FFFF99"/>
          </a:solidFill>
          <a:ln w="12700">
            <a:solidFill>
              <a:schemeClr val="tx1"/>
            </a:solidFill>
            <a:miter lim="800000"/>
            <a:headEnd/>
            <a:tailEnd/>
          </a:ln>
        </p:spPr>
        <p:txBody>
          <a:bodyPr wrap="none" anchor="ctr"/>
          <a:lstStyle/>
          <a:p>
            <a:endParaRPr lang="zh-CN" altLang="en-US"/>
          </a:p>
        </p:txBody>
      </p:sp>
      <p:sp>
        <p:nvSpPr>
          <p:cNvPr id="59401" name="AutoShape 10"/>
          <p:cNvSpPr>
            <a:spLocks noChangeArrowheads="1"/>
          </p:cNvSpPr>
          <p:nvPr/>
        </p:nvSpPr>
        <p:spPr bwMode="auto">
          <a:xfrm>
            <a:off x="2025650" y="2927350"/>
            <a:ext cx="1031875" cy="873125"/>
          </a:xfrm>
          <a:prstGeom prst="cube">
            <a:avLst>
              <a:gd name="adj" fmla="val 13060"/>
            </a:avLst>
          </a:prstGeom>
          <a:solidFill>
            <a:srgbClr val="FFCCFF"/>
          </a:solidFill>
          <a:ln w="12700">
            <a:solidFill>
              <a:schemeClr val="tx1"/>
            </a:solidFill>
            <a:miter lim="800000"/>
            <a:headEnd/>
            <a:tailEnd/>
          </a:ln>
        </p:spPr>
        <p:txBody>
          <a:bodyPr wrap="none" anchor="ctr"/>
          <a:lstStyle/>
          <a:p>
            <a:endParaRPr lang="zh-CN" altLang="en-US"/>
          </a:p>
        </p:txBody>
      </p:sp>
      <p:sp>
        <p:nvSpPr>
          <p:cNvPr id="59402" name="AutoShape 11"/>
          <p:cNvSpPr>
            <a:spLocks noChangeArrowheads="1"/>
          </p:cNvSpPr>
          <p:nvPr/>
        </p:nvSpPr>
        <p:spPr bwMode="auto">
          <a:xfrm>
            <a:off x="4073525" y="2927350"/>
            <a:ext cx="1020763" cy="873125"/>
          </a:xfrm>
          <a:prstGeom prst="cube">
            <a:avLst>
              <a:gd name="adj" fmla="val 13060"/>
            </a:avLst>
          </a:prstGeom>
          <a:solidFill>
            <a:srgbClr val="CCECFF"/>
          </a:solidFill>
          <a:ln w="12700">
            <a:solidFill>
              <a:schemeClr val="tx1"/>
            </a:solidFill>
            <a:miter lim="800000"/>
            <a:headEnd/>
            <a:tailEnd/>
          </a:ln>
        </p:spPr>
        <p:txBody>
          <a:bodyPr wrap="none" anchor="ctr"/>
          <a:lstStyle/>
          <a:p>
            <a:endParaRPr lang="zh-CN" altLang="en-US"/>
          </a:p>
        </p:txBody>
      </p:sp>
      <p:sp>
        <p:nvSpPr>
          <p:cNvPr id="59403" name="AutoShape 12"/>
          <p:cNvSpPr>
            <a:spLocks noChangeArrowheads="1"/>
          </p:cNvSpPr>
          <p:nvPr/>
        </p:nvSpPr>
        <p:spPr bwMode="auto">
          <a:xfrm>
            <a:off x="6143636" y="2928934"/>
            <a:ext cx="1054100" cy="873125"/>
          </a:xfrm>
          <a:prstGeom prst="cube">
            <a:avLst>
              <a:gd name="adj" fmla="val 13060"/>
            </a:avLst>
          </a:prstGeom>
          <a:solidFill>
            <a:srgbClr val="FFCCFF"/>
          </a:solidFill>
          <a:ln w="12700">
            <a:solidFill>
              <a:schemeClr val="tx1"/>
            </a:solidFill>
            <a:miter lim="800000"/>
            <a:headEnd/>
            <a:tailEnd/>
          </a:ln>
        </p:spPr>
        <p:txBody>
          <a:bodyPr wrap="none" anchor="ctr"/>
          <a:lstStyle/>
          <a:p>
            <a:endParaRPr lang="zh-CN" altLang="en-US"/>
          </a:p>
        </p:txBody>
      </p:sp>
      <p:sp>
        <p:nvSpPr>
          <p:cNvPr id="59404" name="AutoShape 13"/>
          <p:cNvSpPr>
            <a:spLocks noChangeArrowheads="1"/>
          </p:cNvSpPr>
          <p:nvPr/>
        </p:nvSpPr>
        <p:spPr bwMode="auto">
          <a:xfrm>
            <a:off x="7708900" y="2927350"/>
            <a:ext cx="820738" cy="873125"/>
          </a:xfrm>
          <a:prstGeom prst="cube">
            <a:avLst>
              <a:gd name="adj" fmla="val 13060"/>
            </a:avLst>
          </a:prstGeom>
          <a:solidFill>
            <a:srgbClr val="FFFF99"/>
          </a:solidFill>
          <a:ln w="12700">
            <a:solidFill>
              <a:schemeClr val="tx1"/>
            </a:solidFill>
            <a:miter lim="800000"/>
            <a:headEnd/>
            <a:tailEnd/>
          </a:ln>
        </p:spPr>
        <p:txBody>
          <a:bodyPr wrap="none" anchor="ctr"/>
          <a:lstStyle/>
          <a:p>
            <a:endParaRPr lang="zh-CN" altLang="en-US"/>
          </a:p>
        </p:txBody>
      </p:sp>
      <p:sp>
        <p:nvSpPr>
          <p:cNvPr id="59405" name="Rectangle 14"/>
          <p:cNvSpPr>
            <a:spLocks noChangeArrowheads="1"/>
          </p:cNvSpPr>
          <p:nvPr/>
        </p:nvSpPr>
        <p:spPr bwMode="auto">
          <a:xfrm>
            <a:off x="4211638" y="3068638"/>
            <a:ext cx="787400" cy="6985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传输</a:t>
            </a:r>
          </a:p>
          <a:p>
            <a:pPr algn="l" defTabSz="762000" eaLnBrk="0" hangingPunct="0"/>
            <a:r>
              <a:rPr lang="zh-CN" altLang="en-US" sz="2000">
                <a:solidFill>
                  <a:srgbClr val="333399"/>
                </a:solidFill>
                <a:latin typeface="黑体" pitchFamily="49" charset="-122"/>
                <a:ea typeface="黑体" pitchFamily="49" charset="-122"/>
              </a:rPr>
              <a:t>系统</a:t>
            </a:r>
          </a:p>
        </p:txBody>
      </p:sp>
      <p:sp>
        <p:nvSpPr>
          <p:cNvPr id="59406" name="Line 15"/>
          <p:cNvSpPr>
            <a:spLocks noChangeShapeType="1"/>
          </p:cNvSpPr>
          <p:nvPr/>
        </p:nvSpPr>
        <p:spPr bwMode="auto">
          <a:xfrm flipV="1">
            <a:off x="155575" y="3363913"/>
            <a:ext cx="479425" cy="635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07" name="Line 16"/>
          <p:cNvSpPr>
            <a:spLocks noChangeShapeType="1"/>
          </p:cNvSpPr>
          <p:nvPr/>
        </p:nvSpPr>
        <p:spPr bwMode="auto">
          <a:xfrm>
            <a:off x="1385888" y="3363913"/>
            <a:ext cx="660400"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08" name="Line 17"/>
          <p:cNvSpPr>
            <a:spLocks noChangeShapeType="1"/>
          </p:cNvSpPr>
          <p:nvPr/>
        </p:nvSpPr>
        <p:spPr bwMode="auto">
          <a:xfrm>
            <a:off x="2916238" y="3357563"/>
            <a:ext cx="1139825" cy="635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09" name="Line 18"/>
          <p:cNvSpPr>
            <a:spLocks noChangeShapeType="1"/>
          </p:cNvSpPr>
          <p:nvPr/>
        </p:nvSpPr>
        <p:spPr bwMode="auto">
          <a:xfrm>
            <a:off x="5003800" y="3357563"/>
            <a:ext cx="1081088"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10" name="Line 19"/>
          <p:cNvSpPr>
            <a:spLocks noChangeShapeType="1"/>
          </p:cNvSpPr>
          <p:nvPr/>
        </p:nvSpPr>
        <p:spPr bwMode="auto">
          <a:xfrm>
            <a:off x="7097713" y="3363913"/>
            <a:ext cx="609600"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11" name="Rectangle 20"/>
          <p:cNvSpPr>
            <a:spLocks noChangeArrowheads="1"/>
          </p:cNvSpPr>
          <p:nvPr/>
        </p:nvSpPr>
        <p:spPr bwMode="auto">
          <a:xfrm>
            <a:off x="611188" y="3195638"/>
            <a:ext cx="7620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源点</a:t>
            </a:r>
          </a:p>
        </p:txBody>
      </p:sp>
      <p:sp>
        <p:nvSpPr>
          <p:cNvPr id="59412" name="Rectangle 21"/>
          <p:cNvSpPr>
            <a:spLocks noChangeArrowheads="1"/>
          </p:cNvSpPr>
          <p:nvPr/>
        </p:nvSpPr>
        <p:spPr bwMode="auto">
          <a:xfrm>
            <a:off x="7740650" y="3168650"/>
            <a:ext cx="7620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终点</a:t>
            </a:r>
          </a:p>
        </p:txBody>
      </p:sp>
      <p:sp>
        <p:nvSpPr>
          <p:cNvPr id="59413" name="Rectangle 22"/>
          <p:cNvSpPr>
            <a:spLocks noChangeArrowheads="1"/>
          </p:cNvSpPr>
          <p:nvPr/>
        </p:nvSpPr>
        <p:spPr bwMode="auto">
          <a:xfrm>
            <a:off x="1997075" y="3160713"/>
            <a:ext cx="9906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dirty="0">
                <a:solidFill>
                  <a:srgbClr val="333399"/>
                </a:solidFill>
                <a:latin typeface="黑体" pitchFamily="49" charset="-122"/>
                <a:ea typeface="黑体" pitchFamily="49" charset="-122"/>
              </a:rPr>
              <a:t>发送器</a:t>
            </a:r>
          </a:p>
        </p:txBody>
      </p:sp>
      <p:sp>
        <p:nvSpPr>
          <p:cNvPr id="59414" name="Rectangle 23"/>
          <p:cNvSpPr>
            <a:spLocks noChangeArrowheads="1"/>
          </p:cNvSpPr>
          <p:nvPr/>
        </p:nvSpPr>
        <p:spPr bwMode="auto">
          <a:xfrm>
            <a:off x="6084888" y="3165475"/>
            <a:ext cx="990600" cy="393700"/>
          </a:xfrm>
          <a:prstGeom prst="rect">
            <a:avLst/>
          </a:prstGeom>
          <a:noFill/>
          <a:ln w="9525">
            <a:noFill/>
            <a:miter lim="800000"/>
            <a:headEnd/>
            <a:tailEnd/>
          </a:ln>
        </p:spPr>
        <p:txBody>
          <a:bodyPr lIns="90488" tIns="44450" rIns="90488" bIns="44450">
            <a:spAutoFit/>
          </a:bodyPr>
          <a:lstStyle/>
          <a:p>
            <a:pPr algn="l" defTabSz="762000" eaLnBrk="0" hangingPunct="0"/>
            <a:r>
              <a:rPr lang="zh-CN" altLang="en-US" sz="2000">
                <a:solidFill>
                  <a:srgbClr val="333399"/>
                </a:solidFill>
                <a:latin typeface="黑体" pitchFamily="49" charset="-122"/>
                <a:ea typeface="黑体" pitchFamily="49" charset="-122"/>
              </a:rPr>
              <a:t>接收器</a:t>
            </a:r>
          </a:p>
        </p:txBody>
      </p:sp>
      <p:sp>
        <p:nvSpPr>
          <p:cNvPr id="59415" name="Rectangle 24"/>
          <p:cNvSpPr>
            <a:spLocks noChangeArrowheads="1"/>
          </p:cNvSpPr>
          <p:nvPr/>
        </p:nvSpPr>
        <p:spPr bwMode="auto">
          <a:xfrm>
            <a:off x="146050" y="3419475"/>
            <a:ext cx="427048" cy="1308100"/>
          </a:xfrm>
          <a:prstGeom prst="rect">
            <a:avLst/>
          </a:prstGeom>
          <a:noFill/>
          <a:ln w="9525">
            <a:noFill/>
            <a:miter lim="800000"/>
            <a:headEnd/>
            <a:tailEnd/>
          </a:ln>
        </p:spPr>
        <p:txBody>
          <a:bodyPr wrap="square" lIns="90488" tIns="44450" rIns="90488" bIns="44450">
            <a:spAutoFit/>
          </a:bodyPr>
          <a:lstStyle/>
          <a:p>
            <a:pPr algn="l" defTabSz="762000" eaLnBrk="0" hangingPunct="0"/>
            <a:r>
              <a:rPr lang="zh-CN" altLang="en-US" sz="2000" dirty="0">
                <a:solidFill>
                  <a:srgbClr val="333399"/>
                </a:solidFill>
                <a:latin typeface="黑体" pitchFamily="49" charset="-122"/>
                <a:ea typeface="黑体" pitchFamily="49" charset="-122"/>
              </a:rPr>
              <a:t>输入信息</a:t>
            </a:r>
          </a:p>
        </p:txBody>
      </p:sp>
      <p:sp>
        <p:nvSpPr>
          <p:cNvPr id="59416" name="Rectangle 25"/>
          <p:cNvSpPr>
            <a:spLocks noChangeArrowheads="1"/>
          </p:cNvSpPr>
          <p:nvPr/>
        </p:nvSpPr>
        <p:spPr bwMode="auto">
          <a:xfrm>
            <a:off x="8534400" y="3413125"/>
            <a:ext cx="463550" cy="1308100"/>
          </a:xfrm>
          <a:prstGeom prst="rect">
            <a:avLst/>
          </a:prstGeom>
          <a:noFill/>
          <a:ln w="9525">
            <a:noFill/>
            <a:miter lim="800000"/>
            <a:headEnd/>
            <a:tailEnd/>
          </a:ln>
        </p:spPr>
        <p:txBody>
          <a:bodyPr wrap="square" lIns="90488" tIns="44450" rIns="90488" bIns="44450">
            <a:spAutoFit/>
          </a:bodyPr>
          <a:lstStyle/>
          <a:p>
            <a:pPr algn="l" defTabSz="762000" eaLnBrk="0" hangingPunct="0"/>
            <a:r>
              <a:rPr lang="zh-CN" altLang="en-US" sz="2000" dirty="0">
                <a:solidFill>
                  <a:srgbClr val="333399"/>
                </a:solidFill>
                <a:latin typeface="黑体" pitchFamily="49" charset="-122"/>
                <a:ea typeface="黑体" pitchFamily="49" charset="-122"/>
              </a:rPr>
              <a:t>输出信息</a:t>
            </a:r>
          </a:p>
        </p:txBody>
      </p:sp>
      <p:grpSp>
        <p:nvGrpSpPr>
          <p:cNvPr id="59417" name="Group 26"/>
          <p:cNvGrpSpPr>
            <a:grpSpLocks/>
          </p:cNvGrpSpPr>
          <p:nvPr/>
        </p:nvGrpSpPr>
        <p:grpSpPr bwMode="auto">
          <a:xfrm>
            <a:off x="1525588" y="3432177"/>
            <a:ext cx="6148388" cy="1323975"/>
            <a:chOff x="961" y="2162"/>
            <a:chExt cx="3873" cy="834"/>
          </a:xfrm>
        </p:grpSpPr>
        <p:sp>
          <p:nvSpPr>
            <p:cNvPr id="59433" name="Rectangle 27"/>
            <p:cNvSpPr>
              <a:spLocks noChangeArrowheads="1"/>
            </p:cNvSpPr>
            <p:nvPr/>
          </p:nvSpPr>
          <p:spPr bwMode="auto">
            <a:xfrm>
              <a:off x="961" y="2172"/>
              <a:ext cx="299" cy="824"/>
            </a:xfrm>
            <a:prstGeom prst="rect">
              <a:avLst/>
            </a:prstGeom>
            <a:noFill/>
            <a:ln w="9525">
              <a:noFill/>
              <a:miter lim="800000"/>
              <a:headEnd/>
              <a:tailEnd/>
            </a:ln>
          </p:spPr>
          <p:txBody>
            <a:bodyPr wrap="square" lIns="90488" tIns="44450" rIns="90488" bIns="44450" anchor="ctr">
              <a:spAutoFit/>
            </a:bodyPr>
            <a:lstStyle/>
            <a:p>
              <a:pPr algn="l" defTabSz="762000" eaLnBrk="0" hangingPunct="0"/>
              <a:r>
                <a:rPr lang="zh-CN" altLang="en-US" sz="2000" dirty="0">
                  <a:solidFill>
                    <a:srgbClr val="333399"/>
                  </a:solidFill>
                  <a:latin typeface="黑体" pitchFamily="49" charset="-122"/>
                  <a:ea typeface="黑体" pitchFamily="49" charset="-122"/>
                </a:rPr>
                <a:t>输入数据</a:t>
              </a:r>
            </a:p>
          </p:txBody>
        </p:sp>
        <p:sp>
          <p:nvSpPr>
            <p:cNvPr id="59434" name="Rectangle 28"/>
            <p:cNvSpPr>
              <a:spLocks noChangeArrowheads="1"/>
            </p:cNvSpPr>
            <p:nvPr/>
          </p:nvSpPr>
          <p:spPr bwMode="auto">
            <a:xfrm>
              <a:off x="4558" y="2162"/>
              <a:ext cx="276" cy="824"/>
            </a:xfrm>
            <a:prstGeom prst="rect">
              <a:avLst/>
            </a:prstGeom>
            <a:noFill/>
            <a:ln w="9525">
              <a:noFill/>
              <a:miter lim="800000"/>
              <a:headEnd/>
              <a:tailEnd/>
            </a:ln>
          </p:spPr>
          <p:txBody>
            <a:bodyPr wrap="square" lIns="90488" tIns="44450" rIns="90488" bIns="44450">
              <a:spAutoFit/>
            </a:bodyPr>
            <a:lstStyle/>
            <a:p>
              <a:pPr algn="l" defTabSz="762000" eaLnBrk="0" hangingPunct="0"/>
              <a:r>
                <a:rPr lang="zh-CN" altLang="en-US" sz="2000" dirty="0">
                  <a:solidFill>
                    <a:srgbClr val="333399"/>
                  </a:solidFill>
                  <a:latin typeface="黑体" pitchFamily="49" charset="-122"/>
                  <a:ea typeface="黑体" pitchFamily="49" charset="-122"/>
                </a:rPr>
                <a:t>输出数据</a:t>
              </a:r>
            </a:p>
          </p:txBody>
        </p:sp>
      </p:grpSp>
      <p:grpSp>
        <p:nvGrpSpPr>
          <p:cNvPr id="59418" name="Group 29"/>
          <p:cNvGrpSpPr>
            <a:grpSpLocks/>
          </p:cNvGrpSpPr>
          <p:nvPr/>
        </p:nvGrpSpPr>
        <p:grpSpPr bwMode="auto">
          <a:xfrm>
            <a:off x="2987675" y="3370263"/>
            <a:ext cx="3097213" cy="744537"/>
            <a:chOff x="1882" y="2123"/>
            <a:chExt cx="1951" cy="469"/>
          </a:xfrm>
        </p:grpSpPr>
        <p:sp>
          <p:nvSpPr>
            <p:cNvPr id="59431" name="Rectangle 30"/>
            <p:cNvSpPr>
              <a:spLocks noChangeArrowheads="1"/>
            </p:cNvSpPr>
            <p:nvPr/>
          </p:nvSpPr>
          <p:spPr bwMode="auto">
            <a:xfrm>
              <a:off x="1882" y="2152"/>
              <a:ext cx="680" cy="440"/>
            </a:xfrm>
            <a:prstGeom prst="rect">
              <a:avLst/>
            </a:prstGeom>
            <a:noFill/>
            <a:ln w="9525">
              <a:noFill/>
              <a:miter lim="800000"/>
              <a:headEnd/>
              <a:tailEnd/>
            </a:ln>
          </p:spPr>
          <p:txBody>
            <a:bodyPr lIns="90488" tIns="44450" rIns="90488" bIns="44450">
              <a:spAutoFit/>
            </a:bodyPr>
            <a:lstStyle/>
            <a:p>
              <a:pPr defTabSz="762000" eaLnBrk="0" hangingPunct="0"/>
              <a:r>
                <a:rPr lang="zh-CN" altLang="en-US" sz="2000" dirty="0">
                  <a:solidFill>
                    <a:srgbClr val="333399"/>
                  </a:solidFill>
                  <a:latin typeface="黑体" pitchFamily="49" charset="-122"/>
                  <a:ea typeface="黑体" pitchFamily="49" charset="-122"/>
                </a:rPr>
                <a:t>发送的</a:t>
              </a:r>
            </a:p>
            <a:p>
              <a:pPr defTabSz="762000" eaLnBrk="0" hangingPunct="0"/>
              <a:r>
                <a:rPr lang="zh-CN" altLang="en-US" sz="2000" dirty="0">
                  <a:solidFill>
                    <a:srgbClr val="333399"/>
                  </a:solidFill>
                  <a:latin typeface="黑体" pitchFamily="49" charset="-122"/>
                  <a:ea typeface="黑体" pitchFamily="49" charset="-122"/>
                </a:rPr>
                <a:t>信号</a:t>
              </a:r>
            </a:p>
          </p:txBody>
        </p:sp>
        <p:sp>
          <p:nvSpPr>
            <p:cNvPr id="59432" name="Rectangle 31"/>
            <p:cNvSpPr>
              <a:spLocks noChangeArrowheads="1"/>
            </p:cNvSpPr>
            <p:nvPr/>
          </p:nvSpPr>
          <p:spPr bwMode="auto">
            <a:xfrm>
              <a:off x="3214" y="2123"/>
              <a:ext cx="619" cy="440"/>
            </a:xfrm>
            <a:prstGeom prst="rect">
              <a:avLst/>
            </a:prstGeom>
            <a:noFill/>
            <a:ln w="9525">
              <a:noFill/>
              <a:miter lim="800000"/>
              <a:headEnd/>
              <a:tailEnd/>
            </a:ln>
          </p:spPr>
          <p:txBody>
            <a:bodyPr lIns="90488" tIns="44450" rIns="90488" bIns="44450">
              <a:spAutoFit/>
            </a:bodyPr>
            <a:lstStyle/>
            <a:p>
              <a:pPr defTabSz="762000" eaLnBrk="0" hangingPunct="0"/>
              <a:r>
                <a:rPr lang="zh-CN" altLang="en-US" sz="2000">
                  <a:solidFill>
                    <a:srgbClr val="333399"/>
                  </a:solidFill>
                  <a:latin typeface="黑体" pitchFamily="49" charset="-122"/>
                  <a:ea typeface="黑体" pitchFamily="49" charset="-122"/>
                </a:rPr>
                <a:t>接收的</a:t>
              </a:r>
            </a:p>
            <a:p>
              <a:pPr defTabSz="762000" eaLnBrk="0" hangingPunct="0"/>
              <a:r>
                <a:rPr lang="zh-CN" altLang="en-US" sz="2000">
                  <a:solidFill>
                    <a:srgbClr val="333399"/>
                  </a:solidFill>
                  <a:latin typeface="黑体" pitchFamily="49" charset="-122"/>
                  <a:ea typeface="黑体" pitchFamily="49" charset="-122"/>
                </a:rPr>
                <a:t>信号</a:t>
              </a:r>
            </a:p>
          </p:txBody>
        </p:sp>
      </p:grpSp>
      <p:grpSp>
        <p:nvGrpSpPr>
          <p:cNvPr id="59419" name="Group 32"/>
          <p:cNvGrpSpPr>
            <a:grpSpLocks/>
          </p:cNvGrpSpPr>
          <p:nvPr/>
        </p:nvGrpSpPr>
        <p:grpSpPr bwMode="auto">
          <a:xfrm>
            <a:off x="2974986" y="3857628"/>
            <a:ext cx="3168650" cy="971550"/>
            <a:chOff x="1837" y="2432"/>
            <a:chExt cx="1996" cy="612"/>
          </a:xfrm>
        </p:grpSpPr>
        <p:sp>
          <p:nvSpPr>
            <p:cNvPr id="59427" name="Line 33"/>
            <p:cNvSpPr>
              <a:spLocks noChangeShapeType="1"/>
            </p:cNvSpPr>
            <p:nvPr/>
          </p:nvSpPr>
          <p:spPr bwMode="auto">
            <a:xfrm>
              <a:off x="1837" y="2454"/>
              <a:ext cx="5" cy="522"/>
            </a:xfrm>
            <a:prstGeom prst="line">
              <a:avLst/>
            </a:prstGeom>
            <a:noFill/>
            <a:ln w="12700">
              <a:solidFill>
                <a:srgbClr val="333399"/>
              </a:solidFill>
              <a:round/>
              <a:headEnd type="none" w="sm" len="sm"/>
              <a:tailEnd type="none" w="sm" len="sm"/>
            </a:ln>
          </p:spPr>
          <p:txBody>
            <a:bodyPr/>
            <a:lstStyle/>
            <a:p>
              <a:endParaRPr lang="zh-CN" altLang="en-US"/>
            </a:p>
          </p:txBody>
        </p:sp>
        <p:sp>
          <p:nvSpPr>
            <p:cNvPr id="59428" name="Line 34"/>
            <p:cNvSpPr>
              <a:spLocks noChangeShapeType="1"/>
            </p:cNvSpPr>
            <p:nvPr/>
          </p:nvSpPr>
          <p:spPr bwMode="auto">
            <a:xfrm>
              <a:off x="3833" y="2432"/>
              <a:ext cx="0" cy="480"/>
            </a:xfrm>
            <a:prstGeom prst="line">
              <a:avLst/>
            </a:prstGeom>
            <a:noFill/>
            <a:ln w="12700">
              <a:solidFill>
                <a:srgbClr val="333399"/>
              </a:solidFill>
              <a:round/>
              <a:headEnd type="none" w="sm" len="sm"/>
              <a:tailEnd type="none" w="sm" len="sm"/>
            </a:ln>
          </p:spPr>
          <p:txBody>
            <a:bodyPr/>
            <a:lstStyle/>
            <a:p>
              <a:endParaRPr lang="zh-CN" altLang="en-US"/>
            </a:p>
          </p:txBody>
        </p:sp>
        <p:sp>
          <p:nvSpPr>
            <p:cNvPr id="59429" name="Line 35"/>
            <p:cNvSpPr>
              <a:spLocks noChangeShapeType="1"/>
            </p:cNvSpPr>
            <p:nvPr/>
          </p:nvSpPr>
          <p:spPr bwMode="auto">
            <a:xfrm>
              <a:off x="1837" y="2840"/>
              <a:ext cx="1996" cy="0"/>
            </a:xfrm>
            <a:prstGeom prst="line">
              <a:avLst/>
            </a:prstGeom>
            <a:noFill/>
            <a:ln w="25400">
              <a:solidFill>
                <a:schemeClr val="hlink"/>
              </a:solidFill>
              <a:round/>
              <a:headEnd type="stealth" w="med" len="lg"/>
              <a:tailEnd type="stealth" w="med" len="lg"/>
            </a:ln>
          </p:spPr>
          <p:txBody>
            <a:bodyPr/>
            <a:lstStyle/>
            <a:p>
              <a:endParaRPr lang="zh-CN" altLang="en-US"/>
            </a:p>
          </p:txBody>
        </p:sp>
        <p:sp>
          <p:nvSpPr>
            <p:cNvPr id="59430" name="Rectangle 36"/>
            <p:cNvSpPr>
              <a:spLocks noChangeArrowheads="1"/>
            </p:cNvSpPr>
            <p:nvPr/>
          </p:nvSpPr>
          <p:spPr bwMode="auto">
            <a:xfrm>
              <a:off x="2245" y="2604"/>
              <a:ext cx="1288" cy="440"/>
            </a:xfrm>
            <a:prstGeom prst="rect">
              <a:avLst/>
            </a:prstGeom>
            <a:solidFill>
              <a:schemeClr val="bg1"/>
            </a:solidFill>
            <a:ln w="9525">
              <a:noFill/>
              <a:miter lim="800000"/>
              <a:headEnd/>
              <a:tailEnd/>
            </a:ln>
          </p:spPr>
          <p:txBody>
            <a:bodyPr lIns="90488" tIns="44450" rIns="90488" bIns="44450">
              <a:spAutoFit/>
            </a:bodyPr>
            <a:lstStyle/>
            <a:p>
              <a:pPr algn="l" defTabSz="762000" eaLnBrk="0" hangingPunct="0"/>
              <a:r>
                <a:rPr lang="zh-CN" altLang="en-US" sz="2000" dirty="0">
                  <a:solidFill>
                    <a:schemeClr val="hlink"/>
                  </a:solidFill>
                  <a:latin typeface="黑体" pitchFamily="49" charset="-122"/>
                  <a:ea typeface="黑体" pitchFamily="49" charset="-122"/>
                </a:rPr>
                <a:t>码元传输速率受</a:t>
              </a:r>
            </a:p>
            <a:p>
              <a:pPr algn="l" defTabSz="762000" eaLnBrk="0" hangingPunct="0"/>
              <a:r>
                <a:rPr lang="zh-CN" altLang="en-US" sz="2000" dirty="0">
                  <a:solidFill>
                    <a:schemeClr val="hlink"/>
                  </a:solidFill>
                  <a:latin typeface="黑体" pitchFamily="49" charset="-122"/>
                  <a:ea typeface="黑体" pitchFamily="49" charset="-122"/>
                </a:rPr>
                <a:t>奈氏准则的限制</a:t>
              </a:r>
            </a:p>
          </p:txBody>
        </p:sp>
      </p:grpSp>
      <p:grpSp>
        <p:nvGrpSpPr>
          <p:cNvPr id="59420" name="Group 37"/>
          <p:cNvGrpSpPr>
            <a:grpSpLocks/>
          </p:cNvGrpSpPr>
          <p:nvPr/>
        </p:nvGrpSpPr>
        <p:grpSpPr bwMode="auto">
          <a:xfrm>
            <a:off x="1385888" y="3789363"/>
            <a:ext cx="5788025" cy="1727200"/>
            <a:chOff x="873" y="2387"/>
            <a:chExt cx="3646" cy="1088"/>
          </a:xfrm>
        </p:grpSpPr>
        <p:sp>
          <p:nvSpPr>
            <p:cNvPr id="59423" name="Line 38"/>
            <p:cNvSpPr>
              <a:spLocks noChangeShapeType="1"/>
            </p:cNvSpPr>
            <p:nvPr/>
          </p:nvSpPr>
          <p:spPr bwMode="auto">
            <a:xfrm>
              <a:off x="873" y="2387"/>
              <a:ext cx="3" cy="941"/>
            </a:xfrm>
            <a:prstGeom prst="line">
              <a:avLst/>
            </a:prstGeom>
            <a:noFill/>
            <a:ln w="12700">
              <a:solidFill>
                <a:srgbClr val="333399"/>
              </a:solidFill>
              <a:round/>
              <a:headEnd type="none" w="sm" len="sm"/>
              <a:tailEnd type="none" w="sm" len="sm"/>
            </a:ln>
          </p:spPr>
          <p:txBody>
            <a:bodyPr/>
            <a:lstStyle/>
            <a:p>
              <a:endParaRPr lang="zh-CN" altLang="en-US"/>
            </a:p>
          </p:txBody>
        </p:sp>
        <p:sp>
          <p:nvSpPr>
            <p:cNvPr id="59424" name="Line 39"/>
            <p:cNvSpPr>
              <a:spLocks noChangeShapeType="1"/>
            </p:cNvSpPr>
            <p:nvPr/>
          </p:nvSpPr>
          <p:spPr bwMode="auto">
            <a:xfrm>
              <a:off x="4519" y="2387"/>
              <a:ext cx="0" cy="908"/>
            </a:xfrm>
            <a:prstGeom prst="line">
              <a:avLst/>
            </a:prstGeom>
            <a:noFill/>
            <a:ln w="12700">
              <a:solidFill>
                <a:srgbClr val="333399"/>
              </a:solidFill>
              <a:round/>
              <a:headEnd type="none" w="sm" len="sm"/>
              <a:tailEnd type="none" w="sm" len="sm"/>
            </a:ln>
          </p:spPr>
          <p:txBody>
            <a:bodyPr/>
            <a:lstStyle/>
            <a:p>
              <a:endParaRPr lang="zh-CN" altLang="en-US"/>
            </a:p>
          </p:txBody>
        </p:sp>
        <p:sp>
          <p:nvSpPr>
            <p:cNvPr id="59425" name="Line 40"/>
            <p:cNvSpPr>
              <a:spLocks noChangeShapeType="1"/>
            </p:cNvSpPr>
            <p:nvPr/>
          </p:nvSpPr>
          <p:spPr bwMode="auto">
            <a:xfrm>
              <a:off x="873" y="3203"/>
              <a:ext cx="3646" cy="0"/>
            </a:xfrm>
            <a:prstGeom prst="line">
              <a:avLst/>
            </a:prstGeom>
            <a:noFill/>
            <a:ln w="25400">
              <a:solidFill>
                <a:schemeClr val="hlink"/>
              </a:solidFill>
              <a:round/>
              <a:headEnd type="stealth" w="med" len="lg"/>
              <a:tailEnd type="stealth" w="med" len="lg"/>
            </a:ln>
          </p:spPr>
          <p:txBody>
            <a:bodyPr/>
            <a:lstStyle/>
            <a:p>
              <a:endParaRPr lang="zh-CN" altLang="en-US"/>
            </a:p>
          </p:txBody>
        </p:sp>
        <p:sp>
          <p:nvSpPr>
            <p:cNvPr id="59426" name="Rectangle 41"/>
            <p:cNvSpPr>
              <a:spLocks noChangeArrowheads="1"/>
            </p:cNvSpPr>
            <p:nvPr/>
          </p:nvSpPr>
          <p:spPr bwMode="auto">
            <a:xfrm>
              <a:off x="2121" y="3035"/>
              <a:ext cx="1439" cy="440"/>
            </a:xfrm>
            <a:prstGeom prst="rect">
              <a:avLst/>
            </a:prstGeom>
            <a:solidFill>
              <a:schemeClr val="bg1"/>
            </a:solidFill>
            <a:ln w="9525">
              <a:noFill/>
              <a:miter lim="800000"/>
              <a:headEnd/>
              <a:tailEnd/>
            </a:ln>
          </p:spPr>
          <p:txBody>
            <a:bodyPr lIns="90488" tIns="44450" rIns="90488" bIns="44450">
              <a:spAutoFit/>
            </a:bodyPr>
            <a:lstStyle/>
            <a:p>
              <a:pPr defTabSz="762000" eaLnBrk="0" hangingPunct="0"/>
              <a:r>
                <a:rPr lang="zh-CN" altLang="en-US" sz="2000" dirty="0">
                  <a:solidFill>
                    <a:schemeClr val="hlink"/>
                  </a:solidFill>
                  <a:latin typeface="黑体" pitchFamily="49" charset="-122"/>
                  <a:ea typeface="黑体" pitchFamily="49" charset="-122"/>
                </a:rPr>
                <a:t>信息传输速率受</a:t>
              </a:r>
            </a:p>
            <a:p>
              <a:pPr defTabSz="762000" eaLnBrk="0" hangingPunct="0"/>
              <a:r>
                <a:rPr lang="zh-CN" altLang="en-US" sz="2000" dirty="0">
                  <a:solidFill>
                    <a:schemeClr val="hlink"/>
                  </a:solidFill>
                  <a:latin typeface="黑体" pitchFamily="49" charset="-122"/>
                  <a:ea typeface="黑体" pitchFamily="49" charset="-122"/>
                </a:rPr>
                <a:t>香农公式的限制</a:t>
              </a:r>
            </a:p>
          </p:txBody>
        </p:sp>
      </p:grpSp>
      <p:sp>
        <p:nvSpPr>
          <p:cNvPr id="59421" name="Line 42"/>
          <p:cNvSpPr>
            <a:spLocks noChangeShapeType="1"/>
          </p:cNvSpPr>
          <p:nvPr/>
        </p:nvSpPr>
        <p:spPr bwMode="auto">
          <a:xfrm>
            <a:off x="8507413" y="3363913"/>
            <a:ext cx="609600" cy="0"/>
          </a:xfrm>
          <a:prstGeom prst="line">
            <a:avLst/>
          </a:prstGeom>
          <a:noFill/>
          <a:ln w="25400">
            <a:solidFill>
              <a:srgbClr val="333399"/>
            </a:solidFill>
            <a:round/>
            <a:headEnd type="none" w="sm" len="sm"/>
            <a:tailEnd type="stealth" w="med" len="lg"/>
          </a:ln>
        </p:spPr>
        <p:txBody>
          <a:bodyPr/>
          <a:lstStyle/>
          <a:p>
            <a:endParaRPr lang="zh-CN" altLang="en-US"/>
          </a:p>
        </p:txBody>
      </p:sp>
      <p:sp>
        <p:nvSpPr>
          <p:cNvPr id="59422" name="Rectangle 43"/>
          <p:cNvSpPr>
            <a:spLocks noGrp="1" noChangeArrowheads="1"/>
          </p:cNvSpPr>
          <p:nvPr>
            <p:ph type="title"/>
          </p:nvPr>
        </p:nvSpPr>
        <p:spPr>
          <a:xfrm>
            <a:off x="323528" y="203200"/>
            <a:ext cx="8496944" cy="669925"/>
          </a:xfrm>
        </p:spPr>
        <p:txBody>
          <a:bodyPr/>
          <a:lstStyle/>
          <a:p>
            <a:pPr eaLnBrk="1" hangingPunct="1"/>
            <a:r>
              <a:rPr lang="zh-CN" altLang="en-US" dirty="0">
                <a:latin typeface="+mn-ea"/>
                <a:ea typeface="+mn-ea"/>
              </a:rPr>
              <a:t>奈氏准则和香农公式在数据通信系统中的作用范围</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55600" y="203200"/>
            <a:ext cx="8464550" cy="627063"/>
          </a:xfrm>
        </p:spPr>
        <p:txBody>
          <a:bodyPr/>
          <a:lstStyle/>
          <a:p>
            <a:pPr eaLnBrk="1" hangingPunct="1"/>
            <a:r>
              <a:rPr lang="zh-CN" altLang="en-US" dirty="0"/>
              <a:t>几个术语</a:t>
            </a:r>
          </a:p>
        </p:txBody>
      </p:sp>
      <p:sp>
        <p:nvSpPr>
          <p:cNvPr id="28675" name="Rectangle 3"/>
          <p:cNvSpPr>
            <a:spLocks noGrp="1" noChangeArrowheads="1"/>
          </p:cNvSpPr>
          <p:nvPr>
            <p:ph type="body" idx="1"/>
          </p:nvPr>
        </p:nvSpPr>
        <p:spPr>
          <a:xfrm>
            <a:off x="395288" y="1052513"/>
            <a:ext cx="8424862" cy="5113337"/>
          </a:xfrm>
        </p:spPr>
        <p:txBody>
          <a:bodyPr/>
          <a:lstStyle/>
          <a:p>
            <a:pPr>
              <a:lnSpc>
                <a:spcPct val="120000"/>
              </a:lnSpc>
            </a:pPr>
            <a:r>
              <a:rPr lang="zh-CN" altLang="en-US" dirty="0">
                <a:solidFill>
                  <a:srgbClr val="FF0000"/>
                </a:solidFill>
              </a:rPr>
              <a:t>数据 </a:t>
            </a:r>
            <a:r>
              <a:rPr lang="en-US" altLang="zh-CN" dirty="0">
                <a:solidFill>
                  <a:srgbClr val="FF0000"/>
                </a:solidFill>
              </a:rPr>
              <a:t>(data) </a:t>
            </a:r>
            <a:r>
              <a:rPr lang="en-US" altLang="zh-CN" dirty="0"/>
              <a:t>—— </a:t>
            </a:r>
            <a:r>
              <a:rPr lang="zh-CN" altLang="en-US" dirty="0"/>
              <a:t>运送消息的实体。</a:t>
            </a:r>
          </a:p>
          <a:p>
            <a:pPr>
              <a:lnSpc>
                <a:spcPct val="120000"/>
              </a:lnSpc>
            </a:pPr>
            <a:r>
              <a:rPr lang="zh-CN" altLang="en-US" dirty="0">
                <a:solidFill>
                  <a:srgbClr val="FF0000"/>
                </a:solidFill>
              </a:rPr>
              <a:t>信号 </a:t>
            </a:r>
            <a:r>
              <a:rPr lang="en-US" altLang="zh-CN" dirty="0">
                <a:solidFill>
                  <a:srgbClr val="FF0000"/>
                </a:solidFill>
              </a:rPr>
              <a:t>(signal)</a:t>
            </a:r>
            <a:r>
              <a:rPr lang="en-US" altLang="zh-CN" dirty="0">
                <a:solidFill>
                  <a:srgbClr val="0000CC"/>
                </a:solidFill>
              </a:rPr>
              <a:t> </a:t>
            </a:r>
            <a:r>
              <a:rPr lang="en-US" altLang="zh-CN" dirty="0"/>
              <a:t>—— </a:t>
            </a:r>
            <a:r>
              <a:rPr lang="zh-CN" altLang="en-US" dirty="0"/>
              <a:t>数据的电气的或电磁的表现。 </a:t>
            </a:r>
          </a:p>
          <a:p>
            <a:pPr>
              <a:lnSpc>
                <a:spcPct val="120000"/>
              </a:lnSpc>
            </a:pPr>
            <a:endParaRPr lang="en-US" altLang="zh-CN" dirty="0">
              <a:solidFill>
                <a:srgbClr val="0000CC"/>
              </a:solidFill>
            </a:endParaRPr>
          </a:p>
          <a:p>
            <a:pPr>
              <a:lnSpc>
                <a:spcPct val="120000"/>
              </a:lnSpc>
            </a:pPr>
            <a:r>
              <a:rPr lang="zh-CN" altLang="en-US" dirty="0">
                <a:solidFill>
                  <a:srgbClr val="FF0000"/>
                </a:solidFill>
              </a:rPr>
              <a:t>模拟信号 </a:t>
            </a:r>
            <a:r>
              <a:rPr lang="en-US" altLang="zh-CN" dirty="0">
                <a:solidFill>
                  <a:srgbClr val="FF0000"/>
                </a:solidFill>
              </a:rPr>
              <a:t>(analogous signal) </a:t>
            </a:r>
            <a:r>
              <a:rPr lang="en-US" altLang="zh-CN" dirty="0"/>
              <a:t>—— </a:t>
            </a:r>
            <a:r>
              <a:rPr lang="zh-CN" altLang="en-US" dirty="0"/>
              <a:t>代表消息的参数的取值是连续的。 </a:t>
            </a:r>
          </a:p>
          <a:p>
            <a:pPr>
              <a:lnSpc>
                <a:spcPct val="120000"/>
              </a:lnSpc>
            </a:pPr>
            <a:r>
              <a:rPr lang="zh-CN" altLang="en-US" dirty="0">
                <a:solidFill>
                  <a:srgbClr val="FF0000"/>
                </a:solidFill>
              </a:rPr>
              <a:t>数字信号 </a:t>
            </a:r>
            <a:r>
              <a:rPr lang="en-US" altLang="zh-CN" dirty="0">
                <a:solidFill>
                  <a:srgbClr val="FF0000"/>
                </a:solidFill>
              </a:rPr>
              <a:t>(digital signal)</a:t>
            </a:r>
            <a:r>
              <a:rPr lang="en-US" altLang="zh-CN" dirty="0">
                <a:solidFill>
                  <a:srgbClr val="0000CC"/>
                </a:solidFill>
              </a:rPr>
              <a:t> </a:t>
            </a:r>
            <a:r>
              <a:rPr lang="en-US" altLang="zh-CN" dirty="0"/>
              <a:t>—— </a:t>
            </a:r>
            <a:r>
              <a:rPr lang="zh-CN" altLang="en-US" dirty="0"/>
              <a:t>代表消息的参数的取值是离散的。 </a:t>
            </a:r>
          </a:p>
          <a:p>
            <a:pPr>
              <a:lnSpc>
                <a:spcPct val="120000"/>
              </a:lnSpc>
            </a:pPr>
            <a:endParaRPr lang="en-US" altLang="zh-CN" dirty="0">
              <a:solidFill>
                <a:srgbClr val="0000CC"/>
              </a:solidFill>
            </a:endParaRPr>
          </a:p>
          <a:p>
            <a:pPr>
              <a:lnSpc>
                <a:spcPct val="120000"/>
              </a:lnSpc>
            </a:pPr>
            <a:r>
              <a:rPr lang="zh-CN" altLang="en-US" dirty="0">
                <a:solidFill>
                  <a:srgbClr val="FF0000"/>
                </a:solidFill>
              </a:rPr>
              <a:t>码元 </a:t>
            </a:r>
            <a:r>
              <a:rPr lang="en-US" altLang="zh-CN" dirty="0">
                <a:solidFill>
                  <a:srgbClr val="FF0000"/>
                </a:solidFill>
              </a:rPr>
              <a:t>(code) </a:t>
            </a:r>
            <a:r>
              <a:rPr lang="en-US" altLang="zh-CN" dirty="0"/>
              <a:t>—— </a:t>
            </a:r>
            <a:r>
              <a:rPr lang="zh-CN" altLang="en-US" dirty="0"/>
              <a:t>在使用时间域（或简称为</a:t>
            </a:r>
            <a:r>
              <a:rPr lang="zh-CN" altLang="en-US" dirty="0">
                <a:solidFill>
                  <a:srgbClr val="FF0000"/>
                </a:solidFill>
              </a:rPr>
              <a:t>时域</a:t>
            </a:r>
            <a:r>
              <a:rPr lang="zh-CN" altLang="en-US" dirty="0"/>
              <a:t>）的波形表示数字信号时，代表不同离散数值的基本波形。</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t>第</a:t>
            </a:r>
            <a:r>
              <a:rPr lang="en-US" altLang="zh-CN"/>
              <a:t>2</a:t>
            </a:r>
            <a:r>
              <a:rPr lang="zh-CN" altLang="en-US"/>
              <a:t>章 物理层</a:t>
            </a:r>
            <a:endParaRPr lang="zh-CN" altLang="en-US" dirty="0"/>
          </a:p>
        </p:txBody>
      </p:sp>
      <p:sp>
        <p:nvSpPr>
          <p:cNvPr id="9219" name="Rectangle 3"/>
          <p:cNvSpPr>
            <a:spLocks noGrp="1" noChangeArrowheads="1"/>
          </p:cNvSpPr>
          <p:nvPr>
            <p:ph type="body" sz="half" idx="1"/>
          </p:nvPr>
        </p:nvSpPr>
        <p:spPr/>
        <p:txBody>
          <a:bodyPr/>
          <a:lstStyle/>
          <a:p>
            <a:pPr eaLnBrk="1" hangingPunct="1">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buNone/>
            </a:pPr>
            <a:endParaRPr lang="en-US" altLang="zh-CN" sz="2400" dirty="0"/>
          </a:p>
          <a:p>
            <a:pPr marL="0" indent="0" eaLnBrk="1" hangingPunct="1">
              <a:buNone/>
            </a:pPr>
            <a:r>
              <a:rPr lang="en-US" altLang="zh-CN" sz="2400" dirty="0"/>
              <a:t>2.3 </a:t>
            </a:r>
            <a:r>
              <a:rPr lang="zh-CN" altLang="en-US" sz="2400" dirty="0">
                <a:solidFill>
                  <a:srgbClr val="FF0000"/>
                </a:solidFill>
              </a:rPr>
              <a:t>物理层下面的传输媒体</a:t>
            </a:r>
          </a:p>
          <a:p>
            <a:pPr marL="342900" lvl="1" indent="-342900" eaLnBrk="1" hangingPunct="1">
              <a:buFontTx/>
              <a:buChar char="•"/>
            </a:pPr>
            <a:r>
              <a:rPr lang="zh-CN" altLang="en-US" sz="2200" dirty="0">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buFontTx/>
              <a:buChar char="•"/>
            </a:pPr>
            <a:endParaRPr lang="en-US" altLang="zh-CN" dirty="0">
              <a:cs typeface="+mn-cs"/>
            </a:endParaRPr>
          </a:p>
          <a:p>
            <a:pPr marL="0" indent="0" eaLnBrk="1" hangingPunct="1">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22103374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zh-CN" altLang="en-US" dirty="0"/>
              <a:t>物理层下面的传输媒体</a:t>
            </a:r>
          </a:p>
        </p:txBody>
      </p:sp>
      <p:sp>
        <p:nvSpPr>
          <p:cNvPr id="60419" name="Rectangle 4"/>
          <p:cNvSpPr>
            <a:spLocks noGrp="1" noChangeArrowheads="1"/>
          </p:cNvSpPr>
          <p:nvPr>
            <p:ph type="body" idx="1"/>
          </p:nvPr>
        </p:nvSpPr>
        <p:spPr/>
        <p:txBody>
          <a:bodyPr/>
          <a:lstStyle/>
          <a:p>
            <a:pPr eaLnBrk="1" hangingPunct="1"/>
            <a:r>
              <a:rPr lang="zh-CN" altLang="en-US" dirty="0"/>
              <a:t>传输媒体也称为</a:t>
            </a:r>
            <a:r>
              <a:rPr lang="zh-CN" altLang="en-US" dirty="0">
                <a:solidFill>
                  <a:srgbClr val="FF0000"/>
                </a:solidFill>
              </a:rPr>
              <a:t>传输介质</a:t>
            </a:r>
            <a:r>
              <a:rPr lang="zh-CN" altLang="en-US" dirty="0"/>
              <a:t>或</a:t>
            </a:r>
            <a:r>
              <a:rPr lang="zh-CN" altLang="en-US" dirty="0">
                <a:solidFill>
                  <a:srgbClr val="FF0000"/>
                </a:solidFill>
              </a:rPr>
              <a:t>传输媒介</a:t>
            </a:r>
            <a:r>
              <a:rPr lang="zh-CN" altLang="en-US" dirty="0"/>
              <a:t>，它就是数据传输系统中在发送器和接收器之间的物理链路。</a:t>
            </a:r>
          </a:p>
          <a:p>
            <a:pPr eaLnBrk="1" hangingPunct="1"/>
            <a:endParaRPr lang="zh-CN" altLang="en-US" dirty="0"/>
          </a:p>
          <a:p>
            <a:pPr eaLnBrk="1" hangingPunct="1"/>
            <a:r>
              <a:rPr lang="zh-CN" altLang="en-US" dirty="0"/>
              <a:t>传输媒体可分为两个大类，即</a:t>
            </a:r>
            <a:r>
              <a:rPr lang="zh-CN" altLang="en-US" dirty="0">
                <a:solidFill>
                  <a:schemeClr val="hlink"/>
                </a:solidFill>
              </a:rPr>
              <a:t>导引型</a:t>
            </a:r>
            <a:r>
              <a:rPr lang="en-US" altLang="zh-CN" dirty="0"/>
              <a:t>(guided)</a:t>
            </a:r>
            <a:r>
              <a:rPr lang="zh-CN" altLang="en-US" dirty="0">
                <a:solidFill>
                  <a:schemeClr val="hlink"/>
                </a:solidFill>
              </a:rPr>
              <a:t>传输媒体</a:t>
            </a:r>
            <a:r>
              <a:rPr lang="zh-CN" altLang="en-US" dirty="0"/>
              <a:t>和</a:t>
            </a:r>
            <a:r>
              <a:rPr lang="zh-CN" altLang="en-US" dirty="0">
                <a:solidFill>
                  <a:schemeClr val="hlink"/>
                </a:solidFill>
              </a:rPr>
              <a:t>非导引型</a:t>
            </a:r>
            <a:r>
              <a:rPr lang="en-US" altLang="zh-CN" dirty="0"/>
              <a:t>(unguided)</a:t>
            </a:r>
            <a:r>
              <a:rPr lang="zh-CN" altLang="en-US" dirty="0">
                <a:solidFill>
                  <a:schemeClr val="hlink"/>
                </a:solidFill>
              </a:rPr>
              <a:t>传输媒体</a:t>
            </a:r>
            <a:r>
              <a:rPr lang="zh-CN" altLang="en-US" dirty="0"/>
              <a:t>。</a:t>
            </a:r>
          </a:p>
          <a:p>
            <a:pPr eaLnBrk="1" hangingPunct="1"/>
            <a:endParaRPr lang="zh-CN" altLang="en-US" dirty="0"/>
          </a:p>
          <a:p>
            <a:pPr eaLnBrk="1" hangingPunct="1"/>
            <a:r>
              <a:rPr lang="zh-CN" altLang="en-US" dirty="0"/>
              <a:t>在导引型传输媒体中，电磁波</a:t>
            </a:r>
            <a:r>
              <a:rPr lang="en-US" altLang="zh-CN" dirty="0"/>
              <a:t>(e</a:t>
            </a:r>
            <a:r>
              <a:rPr lang="en-US" altLang="zh-CN" dirty="0">
                <a:solidFill>
                  <a:srgbClr val="FF0000"/>
                </a:solidFill>
              </a:rPr>
              <a:t>lectromag</a:t>
            </a:r>
            <a:r>
              <a:rPr lang="en-US" altLang="zh-CN" dirty="0"/>
              <a:t>neti</a:t>
            </a:r>
            <a:r>
              <a:rPr lang="en-US" altLang="zh-CN" dirty="0">
                <a:solidFill>
                  <a:srgbClr val="FF0000"/>
                </a:solidFill>
              </a:rPr>
              <a:t>c</a:t>
            </a:r>
            <a:r>
              <a:rPr lang="en-US" altLang="zh-CN" dirty="0"/>
              <a:t> </a:t>
            </a:r>
            <a:r>
              <a:rPr lang="en-US" altLang="zh-CN" dirty="0">
                <a:solidFill>
                  <a:srgbClr val="FF0000"/>
                </a:solidFill>
              </a:rPr>
              <a:t>w</a:t>
            </a:r>
            <a:r>
              <a:rPr lang="en-US" altLang="zh-CN" dirty="0"/>
              <a:t>ave) </a:t>
            </a:r>
            <a:r>
              <a:rPr lang="zh-CN" altLang="en-US" dirty="0"/>
              <a:t>被导引</a:t>
            </a:r>
            <a:r>
              <a:rPr lang="zh-CN" altLang="en-US" dirty="0">
                <a:solidFill>
                  <a:srgbClr val="FF0000"/>
                </a:solidFill>
              </a:rPr>
              <a:t>沿着</a:t>
            </a:r>
            <a:r>
              <a:rPr lang="zh-CN" altLang="en-US" dirty="0"/>
              <a:t>固定媒体</a:t>
            </a:r>
            <a:r>
              <a:rPr lang="en-US" altLang="zh-CN" dirty="0"/>
              <a:t>(</a:t>
            </a:r>
            <a:r>
              <a:rPr lang="zh-CN" altLang="en-US" dirty="0"/>
              <a:t>铜线或光纤</a:t>
            </a:r>
            <a:r>
              <a:rPr lang="en-US" altLang="zh-CN" dirty="0"/>
              <a:t>)</a:t>
            </a:r>
            <a:r>
              <a:rPr lang="zh-CN" altLang="en-US" dirty="0"/>
              <a:t>传输。</a:t>
            </a:r>
            <a:endParaRPr lang="en-US" altLang="zh-CN" dirty="0"/>
          </a:p>
          <a:p>
            <a:pPr eaLnBrk="1" hangingPunct="1"/>
            <a:endParaRPr lang="en-US" altLang="zh-CN" dirty="0"/>
          </a:p>
          <a:p>
            <a:pPr eaLnBrk="1" hangingPunct="1"/>
            <a:r>
              <a:rPr lang="zh-CN" altLang="en-US" dirty="0"/>
              <a:t>非导引型传输媒体就是指自由空间</a:t>
            </a:r>
            <a:r>
              <a:rPr lang="en-US" altLang="zh-CN" dirty="0"/>
              <a:t>(free space)</a:t>
            </a:r>
            <a:r>
              <a:rPr lang="zh-CN" altLang="en-US" dirty="0"/>
              <a:t>，在非导引型传输媒体中电磁波的传输称为</a:t>
            </a:r>
            <a:r>
              <a:rPr lang="zh-CN" altLang="en-US" dirty="0">
                <a:solidFill>
                  <a:schemeClr val="hlink"/>
                </a:solidFill>
              </a:rPr>
              <a:t>无线传输</a:t>
            </a:r>
            <a:r>
              <a:rPr lang="zh-CN" altLang="en-US" dirty="0"/>
              <a:t>。</a:t>
            </a:r>
          </a:p>
          <a:p>
            <a:pPr eaLnBrk="1" hangingPunct="1"/>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zh-CN" altLang="en-US" dirty="0"/>
              <a:t>物理层下面的传输媒体</a:t>
            </a:r>
          </a:p>
        </p:txBody>
      </p:sp>
      <p:sp>
        <p:nvSpPr>
          <p:cNvPr id="61443" name="Line 6"/>
          <p:cNvSpPr>
            <a:spLocks noChangeShapeType="1"/>
          </p:cNvSpPr>
          <p:nvPr/>
        </p:nvSpPr>
        <p:spPr bwMode="auto">
          <a:xfrm>
            <a:off x="5854700" y="2733675"/>
            <a:ext cx="2349500" cy="838200"/>
          </a:xfrm>
          <a:prstGeom prst="line">
            <a:avLst/>
          </a:prstGeom>
          <a:noFill/>
          <a:ln w="9525" cap="rnd">
            <a:solidFill>
              <a:schemeClr val="tx1"/>
            </a:solidFill>
            <a:prstDash val="sysDot"/>
            <a:round/>
            <a:headEnd/>
            <a:tailEnd/>
          </a:ln>
        </p:spPr>
        <p:txBody>
          <a:bodyPr wrap="none" anchor="ctr"/>
          <a:lstStyle/>
          <a:p>
            <a:endParaRPr lang="zh-CN" altLang="en-US"/>
          </a:p>
        </p:txBody>
      </p:sp>
      <p:sp>
        <p:nvSpPr>
          <p:cNvPr id="61444" name="Rectangle 7"/>
          <p:cNvSpPr>
            <a:spLocks noChangeArrowheads="1"/>
          </p:cNvSpPr>
          <p:nvPr/>
        </p:nvSpPr>
        <p:spPr bwMode="auto">
          <a:xfrm>
            <a:off x="7543800" y="3259138"/>
            <a:ext cx="361950" cy="238125"/>
          </a:xfrm>
          <a:prstGeom prst="rect">
            <a:avLst/>
          </a:prstGeom>
          <a:solidFill>
            <a:schemeClr val="bg1"/>
          </a:solidFill>
          <a:ln w="9525">
            <a:noFill/>
            <a:miter lim="800000"/>
            <a:headEnd/>
            <a:tailEnd/>
          </a:ln>
        </p:spPr>
        <p:txBody>
          <a:bodyPr wrap="none" anchor="ctr"/>
          <a:lstStyle/>
          <a:p>
            <a:endParaRPr lang="zh-CN" altLang="en-US"/>
          </a:p>
        </p:txBody>
      </p:sp>
      <p:sp>
        <p:nvSpPr>
          <p:cNvPr id="61445" name="Line 8"/>
          <p:cNvSpPr>
            <a:spLocks noChangeShapeType="1"/>
          </p:cNvSpPr>
          <p:nvPr/>
        </p:nvSpPr>
        <p:spPr bwMode="auto">
          <a:xfrm flipV="1">
            <a:off x="1166813" y="2733675"/>
            <a:ext cx="1171575" cy="838200"/>
          </a:xfrm>
          <a:prstGeom prst="line">
            <a:avLst/>
          </a:prstGeom>
          <a:noFill/>
          <a:ln w="9525" cap="rnd">
            <a:solidFill>
              <a:schemeClr val="tx1"/>
            </a:solidFill>
            <a:prstDash val="sysDot"/>
            <a:round/>
            <a:headEnd/>
            <a:tailEnd/>
          </a:ln>
        </p:spPr>
        <p:txBody>
          <a:bodyPr wrap="none" anchor="ctr"/>
          <a:lstStyle/>
          <a:p>
            <a:endParaRPr lang="zh-CN" altLang="en-US"/>
          </a:p>
        </p:txBody>
      </p:sp>
      <p:sp>
        <p:nvSpPr>
          <p:cNvPr id="61446" name="Rectangle 9"/>
          <p:cNvSpPr>
            <a:spLocks noChangeArrowheads="1"/>
          </p:cNvSpPr>
          <p:nvPr/>
        </p:nvSpPr>
        <p:spPr bwMode="auto">
          <a:xfrm>
            <a:off x="1066800" y="3259138"/>
            <a:ext cx="323850" cy="219075"/>
          </a:xfrm>
          <a:prstGeom prst="rect">
            <a:avLst/>
          </a:prstGeom>
          <a:solidFill>
            <a:schemeClr val="bg1"/>
          </a:solidFill>
          <a:ln w="9525">
            <a:noFill/>
            <a:miter lim="800000"/>
            <a:headEnd/>
            <a:tailEnd/>
          </a:ln>
        </p:spPr>
        <p:txBody>
          <a:bodyPr wrap="none" anchor="ctr"/>
          <a:lstStyle/>
          <a:p>
            <a:endParaRPr lang="zh-CN" altLang="en-US"/>
          </a:p>
        </p:txBody>
      </p:sp>
      <p:sp>
        <p:nvSpPr>
          <p:cNvPr id="61447" name="Line 10"/>
          <p:cNvSpPr>
            <a:spLocks noChangeShapeType="1"/>
          </p:cNvSpPr>
          <p:nvPr/>
        </p:nvSpPr>
        <p:spPr bwMode="auto">
          <a:xfrm>
            <a:off x="2336800" y="3552825"/>
            <a:ext cx="0" cy="1752600"/>
          </a:xfrm>
          <a:prstGeom prst="line">
            <a:avLst/>
          </a:prstGeom>
          <a:noFill/>
          <a:ln w="19050">
            <a:solidFill>
              <a:schemeClr val="tx1"/>
            </a:solidFill>
            <a:round/>
            <a:headEnd/>
            <a:tailEnd/>
          </a:ln>
        </p:spPr>
        <p:txBody>
          <a:bodyPr wrap="none" anchor="ctr"/>
          <a:lstStyle/>
          <a:p>
            <a:endParaRPr lang="zh-CN" altLang="en-US"/>
          </a:p>
        </p:txBody>
      </p:sp>
      <p:sp>
        <p:nvSpPr>
          <p:cNvPr id="61448" name="Rectangle 11"/>
          <p:cNvSpPr>
            <a:spLocks noChangeArrowheads="1"/>
          </p:cNvSpPr>
          <p:nvPr/>
        </p:nvSpPr>
        <p:spPr bwMode="auto">
          <a:xfrm>
            <a:off x="2217738" y="4306888"/>
            <a:ext cx="320675" cy="560387"/>
          </a:xfrm>
          <a:prstGeom prst="rect">
            <a:avLst/>
          </a:prstGeom>
          <a:solidFill>
            <a:schemeClr val="bg1"/>
          </a:solidFill>
          <a:ln w="9525">
            <a:noFill/>
            <a:miter lim="800000"/>
            <a:headEnd/>
            <a:tailEnd/>
          </a:ln>
        </p:spPr>
        <p:txBody>
          <a:bodyPr wrap="none" anchor="ctr"/>
          <a:lstStyle/>
          <a:p>
            <a:endParaRPr lang="zh-CN" altLang="en-US"/>
          </a:p>
        </p:txBody>
      </p:sp>
      <p:sp>
        <p:nvSpPr>
          <p:cNvPr id="61449" name="Line 12"/>
          <p:cNvSpPr>
            <a:spLocks noChangeShapeType="1"/>
          </p:cNvSpPr>
          <p:nvPr/>
        </p:nvSpPr>
        <p:spPr bwMode="auto">
          <a:xfrm>
            <a:off x="1757363" y="3556000"/>
            <a:ext cx="0" cy="1752600"/>
          </a:xfrm>
          <a:prstGeom prst="line">
            <a:avLst/>
          </a:prstGeom>
          <a:noFill/>
          <a:ln w="19050">
            <a:solidFill>
              <a:schemeClr val="tx1"/>
            </a:solidFill>
            <a:round/>
            <a:headEnd/>
            <a:tailEnd/>
          </a:ln>
        </p:spPr>
        <p:txBody>
          <a:bodyPr wrap="none" anchor="ctr"/>
          <a:lstStyle/>
          <a:p>
            <a:endParaRPr lang="zh-CN" altLang="en-US"/>
          </a:p>
        </p:txBody>
      </p:sp>
      <p:sp>
        <p:nvSpPr>
          <p:cNvPr id="61450" name="Rectangle 13"/>
          <p:cNvSpPr>
            <a:spLocks noChangeArrowheads="1"/>
          </p:cNvSpPr>
          <p:nvPr/>
        </p:nvSpPr>
        <p:spPr bwMode="auto">
          <a:xfrm>
            <a:off x="1671638" y="4325938"/>
            <a:ext cx="198437" cy="568325"/>
          </a:xfrm>
          <a:prstGeom prst="rect">
            <a:avLst/>
          </a:prstGeom>
          <a:solidFill>
            <a:schemeClr val="bg1"/>
          </a:solidFill>
          <a:ln w="9525">
            <a:noFill/>
            <a:miter lim="800000"/>
            <a:headEnd/>
            <a:tailEnd/>
          </a:ln>
        </p:spPr>
        <p:txBody>
          <a:bodyPr wrap="none" anchor="ctr"/>
          <a:lstStyle/>
          <a:p>
            <a:endParaRPr lang="zh-CN" altLang="en-US"/>
          </a:p>
        </p:txBody>
      </p:sp>
      <p:sp>
        <p:nvSpPr>
          <p:cNvPr id="61451" name="Rectangle 14"/>
          <p:cNvSpPr>
            <a:spLocks noChangeArrowheads="1"/>
          </p:cNvSpPr>
          <p:nvPr/>
        </p:nvSpPr>
        <p:spPr bwMode="auto">
          <a:xfrm>
            <a:off x="1657350" y="3595688"/>
            <a:ext cx="223838" cy="311150"/>
          </a:xfrm>
          <a:prstGeom prst="rect">
            <a:avLst/>
          </a:prstGeom>
          <a:solidFill>
            <a:schemeClr val="bg1"/>
          </a:solidFill>
          <a:ln w="9525">
            <a:noFill/>
            <a:miter lim="800000"/>
            <a:headEnd/>
            <a:tailEnd/>
          </a:ln>
        </p:spPr>
        <p:txBody>
          <a:bodyPr wrap="none" anchor="ctr"/>
          <a:lstStyle/>
          <a:p>
            <a:endParaRPr lang="zh-CN" altLang="en-US"/>
          </a:p>
        </p:txBody>
      </p:sp>
      <p:sp>
        <p:nvSpPr>
          <p:cNvPr id="61452" name="Line 15"/>
          <p:cNvSpPr>
            <a:spLocks noChangeShapeType="1"/>
          </p:cNvSpPr>
          <p:nvPr/>
        </p:nvSpPr>
        <p:spPr bwMode="auto">
          <a:xfrm>
            <a:off x="2925763" y="3559175"/>
            <a:ext cx="0" cy="1752600"/>
          </a:xfrm>
          <a:prstGeom prst="line">
            <a:avLst/>
          </a:prstGeom>
          <a:noFill/>
          <a:ln w="19050">
            <a:solidFill>
              <a:schemeClr val="tx1"/>
            </a:solidFill>
            <a:round/>
            <a:headEnd/>
            <a:tailEnd/>
          </a:ln>
        </p:spPr>
        <p:txBody>
          <a:bodyPr wrap="none" anchor="ctr"/>
          <a:lstStyle/>
          <a:p>
            <a:endParaRPr lang="zh-CN" altLang="en-US"/>
          </a:p>
        </p:txBody>
      </p:sp>
      <p:sp>
        <p:nvSpPr>
          <p:cNvPr id="61453" name="Rectangle 16"/>
          <p:cNvSpPr>
            <a:spLocks noChangeArrowheads="1"/>
          </p:cNvSpPr>
          <p:nvPr/>
        </p:nvSpPr>
        <p:spPr bwMode="auto">
          <a:xfrm>
            <a:off x="2514600" y="3948113"/>
            <a:ext cx="833438" cy="282575"/>
          </a:xfrm>
          <a:prstGeom prst="rect">
            <a:avLst/>
          </a:prstGeom>
          <a:solidFill>
            <a:schemeClr val="bg1"/>
          </a:solidFill>
          <a:ln w="9525">
            <a:noFill/>
            <a:miter lim="800000"/>
            <a:headEnd/>
            <a:tailEnd/>
          </a:ln>
        </p:spPr>
        <p:txBody>
          <a:bodyPr wrap="none" anchor="ctr"/>
          <a:lstStyle/>
          <a:p>
            <a:endParaRPr lang="zh-CN" altLang="en-US"/>
          </a:p>
        </p:txBody>
      </p:sp>
      <p:sp>
        <p:nvSpPr>
          <p:cNvPr id="61454" name="Line 17"/>
          <p:cNvSpPr>
            <a:spLocks noChangeShapeType="1"/>
          </p:cNvSpPr>
          <p:nvPr/>
        </p:nvSpPr>
        <p:spPr bwMode="auto">
          <a:xfrm>
            <a:off x="3509963" y="3565525"/>
            <a:ext cx="0" cy="1752600"/>
          </a:xfrm>
          <a:prstGeom prst="line">
            <a:avLst/>
          </a:prstGeom>
          <a:noFill/>
          <a:ln w="19050">
            <a:solidFill>
              <a:schemeClr val="tx1"/>
            </a:solidFill>
            <a:round/>
            <a:headEnd/>
            <a:tailEnd/>
          </a:ln>
        </p:spPr>
        <p:txBody>
          <a:bodyPr wrap="none" anchor="ctr"/>
          <a:lstStyle/>
          <a:p>
            <a:endParaRPr lang="zh-CN" altLang="en-US"/>
          </a:p>
        </p:txBody>
      </p:sp>
      <p:sp>
        <p:nvSpPr>
          <p:cNvPr id="61455" name="Rectangle 18"/>
          <p:cNvSpPr>
            <a:spLocks noChangeArrowheads="1"/>
          </p:cNvSpPr>
          <p:nvPr/>
        </p:nvSpPr>
        <p:spPr bwMode="auto">
          <a:xfrm>
            <a:off x="3373438" y="4333875"/>
            <a:ext cx="266700" cy="496888"/>
          </a:xfrm>
          <a:prstGeom prst="rect">
            <a:avLst/>
          </a:prstGeom>
          <a:solidFill>
            <a:schemeClr val="bg1"/>
          </a:solidFill>
          <a:ln w="9525">
            <a:noFill/>
            <a:miter lim="800000"/>
            <a:headEnd/>
            <a:tailEnd/>
          </a:ln>
        </p:spPr>
        <p:txBody>
          <a:bodyPr wrap="none" anchor="ctr"/>
          <a:lstStyle/>
          <a:p>
            <a:endParaRPr lang="zh-CN" altLang="en-US"/>
          </a:p>
        </p:txBody>
      </p:sp>
      <p:sp>
        <p:nvSpPr>
          <p:cNvPr id="61456" name="Line 19"/>
          <p:cNvSpPr>
            <a:spLocks noChangeShapeType="1"/>
          </p:cNvSpPr>
          <p:nvPr/>
        </p:nvSpPr>
        <p:spPr bwMode="auto">
          <a:xfrm>
            <a:off x="4683125" y="3559175"/>
            <a:ext cx="0" cy="1752600"/>
          </a:xfrm>
          <a:prstGeom prst="line">
            <a:avLst/>
          </a:prstGeom>
          <a:noFill/>
          <a:ln w="19050">
            <a:solidFill>
              <a:schemeClr val="tx1"/>
            </a:solidFill>
            <a:round/>
            <a:headEnd/>
            <a:tailEnd/>
          </a:ln>
        </p:spPr>
        <p:txBody>
          <a:bodyPr wrap="none" anchor="ctr"/>
          <a:lstStyle/>
          <a:p>
            <a:endParaRPr lang="zh-CN" altLang="en-US"/>
          </a:p>
        </p:txBody>
      </p:sp>
      <p:sp>
        <p:nvSpPr>
          <p:cNvPr id="61457" name="Rectangle 20"/>
          <p:cNvSpPr>
            <a:spLocks noChangeArrowheads="1"/>
          </p:cNvSpPr>
          <p:nvPr/>
        </p:nvSpPr>
        <p:spPr bwMode="auto">
          <a:xfrm>
            <a:off x="4603750" y="4021138"/>
            <a:ext cx="230188" cy="277812"/>
          </a:xfrm>
          <a:prstGeom prst="rect">
            <a:avLst/>
          </a:prstGeom>
          <a:solidFill>
            <a:schemeClr val="bg1"/>
          </a:solidFill>
          <a:ln w="9525">
            <a:noFill/>
            <a:miter lim="800000"/>
            <a:headEnd/>
            <a:tailEnd/>
          </a:ln>
        </p:spPr>
        <p:txBody>
          <a:bodyPr wrap="none" anchor="ctr"/>
          <a:lstStyle/>
          <a:p>
            <a:endParaRPr lang="zh-CN" altLang="en-US"/>
          </a:p>
        </p:txBody>
      </p:sp>
      <p:sp>
        <p:nvSpPr>
          <p:cNvPr id="61458" name="Line 21"/>
          <p:cNvSpPr>
            <a:spLocks noChangeShapeType="1"/>
          </p:cNvSpPr>
          <p:nvPr/>
        </p:nvSpPr>
        <p:spPr bwMode="auto">
          <a:xfrm>
            <a:off x="1158875" y="2352675"/>
            <a:ext cx="7543800" cy="0"/>
          </a:xfrm>
          <a:prstGeom prst="line">
            <a:avLst/>
          </a:prstGeom>
          <a:noFill/>
          <a:ln w="19050">
            <a:solidFill>
              <a:schemeClr val="tx1"/>
            </a:solidFill>
            <a:round/>
            <a:headEnd/>
            <a:tailEnd/>
          </a:ln>
        </p:spPr>
        <p:txBody>
          <a:bodyPr wrap="none" anchor="ctr"/>
          <a:lstStyle/>
          <a:p>
            <a:endParaRPr lang="zh-CN" altLang="en-US"/>
          </a:p>
        </p:txBody>
      </p:sp>
      <p:sp>
        <p:nvSpPr>
          <p:cNvPr id="61459" name="Line 22"/>
          <p:cNvSpPr>
            <a:spLocks noChangeShapeType="1"/>
          </p:cNvSpPr>
          <p:nvPr/>
        </p:nvSpPr>
        <p:spPr bwMode="auto">
          <a:xfrm>
            <a:off x="1177925" y="2733675"/>
            <a:ext cx="7543800" cy="0"/>
          </a:xfrm>
          <a:prstGeom prst="line">
            <a:avLst/>
          </a:prstGeom>
          <a:noFill/>
          <a:ln w="19050">
            <a:solidFill>
              <a:schemeClr val="tx1"/>
            </a:solidFill>
            <a:round/>
            <a:headEnd/>
            <a:tailEnd/>
          </a:ln>
        </p:spPr>
        <p:txBody>
          <a:bodyPr wrap="none" anchor="ctr"/>
          <a:lstStyle/>
          <a:p>
            <a:endParaRPr lang="zh-CN" altLang="en-US"/>
          </a:p>
        </p:txBody>
      </p:sp>
      <p:sp>
        <p:nvSpPr>
          <p:cNvPr id="61460" name="Line 23"/>
          <p:cNvSpPr>
            <a:spLocks noChangeShapeType="1"/>
          </p:cNvSpPr>
          <p:nvPr/>
        </p:nvSpPr>
        <p:spPr bwMode="auto">
          <a:xfrm>
            <a:off x="1155700" y="2352675"/>
            <a:ext cx="0" cy="609600"/>
          </a:xfrm>
          <a:prstGeom prst="line">
            <a:avLst/>
          </a:prstGeom>
          <a:noFill/>
          <a:ln w="9525">
            <a:solidFill>
              <a:schemeClr val="tx1"/>
            </a:solidFill>
            <a:round/>
            <a:headEnd/>
            <a:tailEnd/>
          </a:ln>
        </p:spPr>
        <p:txBody>
          <a:bodyPr wrap="none" anchor="ctr"/>
          <a:lstStyle/>
          <a:p>
            <a:endParaRPr lang="zh-CN" altLang="en-US"/>
          </a:p>
        </p:txBody>
      </p:sp>
      <p:sp>
        <p:nvSpPr>
          <p:cNvPr id="61461" name="Line 24"/>
          <p:cNvSpPr>
            <a:spLocks noChangeShapeType="1"/>
          </p:cNvSpPr>
          <p:nvPr/>
        </p:nvSpPr>
        <p:spPr bwMode="auto">
          <a:xfrm>
            <a:off x="3365500" y="2357438"/>
            <a:ext cx="0" cy="376237"/>
          </a:xfrm>
          <a:prstGeom prst="line">
            <a:avLst/>
          </a:prstGeom>
          <a:noFill/>
          <a:ln w="9525">
            <a:solidFill>
              <a:schemeClr val="tx1"/>
            </a:solidFill>
            <a:round/>
            <a:headEnd/>
            <a:tailEnd/>
          </a:ln>
        </p:spPr>
        <p:txBody>
          <a:bodyPr wrap="none" anchor="ctr"/>
          <a:lstStyle/>
          <a:p>
            <a:endParaRPr lang="zh-CN" altLang="en-US"/>
          </a:p>
        </p:txBody>
      </p:sp>
      <p:sp>
        <p:nvSpPr>
          <p:cNvPr id="61462" name="Line 25"/>
          <p:cNvSpPr>
            <a:spLocks noChangeShapeType="1"/>
          </p:cNvSpPr>
          <p:nvPr/>
        </p:nvSpPr>
        <p:spPr bwMode="auto">
          <a:xfrm>
            <a:off x="2346325" y="2368550"/>
            <a:ext cx="0" cy="384175"/>
          </a:xfrm>
          <a:prstGeom prst="line">
            <a:avLst/>
          </a:prstGeom>
          <a:noFill/>
          <a:ln w="9525">
            <a:solidFill>
              <a:schemeClr val="tx1"/>
            </a:solidFill>
            <a:round/>
            <a:headEnd/>
            <a:tailEnd/>
          </a:ln>
        </p:spPr>
        <p:txBody>
          <a:bodyPr wrap="none" anchor="ctr"/>
          <a:lstStyle/>
          <a:p>
            <a:endParaRPr lang="zh-CN" altLang="en-US"/>
          </a:p>
        </p:txBody>
      </p:sp>
      <p:sp>
        <p:nvSpPr>
          <p:cNvPr id="61463" name="Line 26"/>
          <p:cNvSpPr>
            <a:spLocks noChangeShapeType="1"/>
          </p:cNvSpPr>
          <p:nvPr/>
        </p:nvSpPr>
        <p:spPr bwMode="auto">
          <a:xfrm>
            <a:off x="5489575"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64" name="Line 27"/>
          <p:cNvSpPr>
            <a:spLocks noChangeShapeType="1"/>
          </p:cNvSpPr>
          <p:nvPr/>
        </p:nvSpPr>
        <p:spPr bwMode="auto">
          <a:xfrm>
            <a:off x="7699375" y="2362200"/>
            <a:ext cx="0" cy="366713"/>
          </a:xfrm>
          <a:prstGeom prst="line">
            <a:avLst/>
          </a:prstGeom>
          <a:noFill/>
          <a:ln w="9525">
            <a:solidFill>
              <a:schemeClr val="tx1"/>
            </a:solidFill>
            <a:round/>
            <a:headEnd/>
            <a:tailEnd/>
          </a:ln>
        </p:spPr>
        <p:txBody>
          <a:bodyPr wrap="none" anchor="ctr"/>
          <a:lstStyle/>
          <a:p>
            <a:endParaRPr lang="zh-CN" altLang="en-US"/>
          </a:p>
        </p:txBody>
      </p:sp>
      <p:sp>
        <p:nvSpPr>
          <p:cNvPr id="61465" name="Line 28"/>
          <p:cNvSpPr>
            <a:spLocks noChangeShapeType="1"/>
          </p:cNvSpPr>
          <p:nvPr/>
        </p:nvSpPr>
        <p:spPr bwMode="auto">
          <a:xfrm flipV="1">
            <a:off x="1162050" y="3559175"/>
            <a:ext cx="7050088" cy="4763"/>
          </a:xfrm>
          <a:prstGeom prst="line">
            <a:avLst/>
          </a:prstGeom>
          <a:noFill/>
          <a:ln w="19050">
            <a:solidFill>
              <a:schemeClr val="tx1"/>
            </a:solidFill>
            <a:round/>
            <a:headEnd/>
            <a:tailEnd/>
          </a:ln>
        </p:spPr>
        <p:txBody>
          <a:bodyPr wrap="none" anchor="ctr"/>
          <a:lstStyle/>
          <a:p>
            <a:endParaRPr lang="zh-CN" altLang="en-US"/>
          </a:p>
        </p:txBody>
      </p:sp>
      <p:sp>
        <p:nvSpPr>
          <p:cNvPr id="61466" name="Text Box 29"/>
          <p:cNvSpPr txBox="1">
            <a:spLocks noChangeArrowheads="1"/>
          </p:cNvSpPr>
          <p:nvPr/>
        </p:nvSpPr>
        <p:spPr bwMode="auto">
          <a:xfrm>
            <a:off x="2524125" y="237172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无线电</a:t>
            </a:r>
          </a:p>
        </p:txBody>
      </p:sp>
      <p:sp>
        <p:nvSpPr>
          <p:cNvPr id="61467" name="Text Box 30"/>
          <p:cNvSpPr txBox="1">
            <a:spLocks noChangeArrowheads="1"/>
          </p:cNvSpPr>
          <p:nvPr/>
        </p:nvSpPr>
        <p:spPr bwMode="auto">
          <a:xfrm>
            <a:off x="3505200" y="2371725"/>
            <a:ext cx="5905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微波</a:t>
            </a:r>
          </a:p>
        </p:txBody>
      </p:sp>
      <p:sp>
        <p:nvSpPr>
          <p:cNvPr id="61468" name="Line 31"/>
          <p:cNvSpPr>
            <a:spLocks noChangeShapeType="1"/>
          </p:cNvSpPr>
          <p:nvPr/>
        </p:nvSpPr>
        <p:spPr bwMode="auto">
          <a:xfrm>
            <a:off x="4419600"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69" name="Line 32"/>
          <p:cNvSpPr>
            <a:spLocks noChangeShapeType="1"/>
          </p:cNvSpPr>
          <p:nvPr/>
        </p:nvSpPr>
        <p:spPr bwMode="auto">
          <a:xfrm>
            <a:off x="5391150" y="2352675"/>
            <a:ext cx="0" cy="381000"/>
          </a:xfrm>
          <a:prstGeom prst="line">
            <a:avLst/>
          </a:prstGeom>
          <a:noFill/>
          <a:ln w="9525">
            <a:solidFill>
              <a:schemeClr val="tx1"/>
            </a:solidFill>
            <a:round/>
            <a:headEnd/>
            <a:tailEnd/>
          </a:ln>
        </p:spPr>
        <p:txBody>
          <a:bodyPr wrap="none" anchor="ctr"/>
          <a:lstStyle/>
          <a:p>
            <a:endParaRPr lang="zh-CN" altLang="en-US"/>
          </a:p>
        </p:txBody>
      </p:sp>
      <p:sp>
        <p:nvSpPr>
          <p:cNvPr id="61470" name="Text Box 33"/>
          <p:cNvSpPr txBox="1">
            <a:spLocks noChangeArrowheads="1"/>
          </p:cNvSpPr>
          <p:nvPr/>
        </p:nvSpPr>
        <p:spPr bwMode="auto">
          <a:xfrm>
            <a:off x="4546600" y="237172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红外线</a:t>
            </a:r>
          </a:p>
        </p:txBody>
      </p:sp>
      <p:sp>
        <p:nvSpPr>
          <p:cNvPr id="61471" name="Text Box 34"/>
          <p:cNvSpPr txBox="1">
            <a:spLocks noChangeArrowheads="1"/>
          </p:cNvSpPr>
          <p:nvPr/>
        </p:nvSpPr>
        <p:spPr bwMode="auto">
          <a:xfrm>
            <a:off x="4813300" y="28860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可见光</a:t>
            </a:r>
          </a:p>
        </p:txBody>
      </p:sp>
      <p:sp>
        <p:nvSpPr>
          <p:cNvPr id="61472" name="Text Box 35"/>
          <p:cNvSpPr txBox="1">
            <a:spLocks noChangeArrowheads="1"/>
          </p:cNvSpPr>
          <p:nvPr/>
        </p:nvSpPr>
        <p:spPr bwMode="auto">
          <a:xfrm>
            <a:off x="5613400" y="28860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FF0000"/>
                </a:solidFill>
                <a:latin typeface="Times New Roman" pitchFamily="18" charset="0"/>
                <a:ea typeface="黑体" pitchFamily="49" charset="-122"/>
              </a:rPr>
              <a:t>紫外线</a:t>
            </a:r>
          </a:p>
        </p:txBody>
      </p:sp>
      <p:sp>
        <p:nvSpPr>
          <p:cNvPr id="61473" name="Line 36"/>
          <p:cNvSpPr>
            <a:spLocks noChangeShapeType="1"/>
          </p:cNvSpPr>
          <p:nvPr/>
        </p:nvSpPr>
        <p:spPr bwMode="auto">
          <a:xfrm>
            <a:off x="5867400" y="2352675"/>
            <a:ext cx="0" cy="385763"/>
          </a:xfrm>
          <a:prstGeom prst="line">
            <a:avLst/>
          </a:prstGeom>
          <a:noFill/>
          <a:ln w="9525">
            <a:solidFill>
              <a:schemeClr val="tx1"/>
            </a:solidFill>
            <a:round/>
            <a:headEnd/>
            <a:tailEnd/>
          </a:ln>
        </p:spPr>
        <p:txBody>
          <a:bodyPr wrap="none" anchor="ctr"/>
          <a:lstStyle/>
          <a:p>
            <a:endParaRPr lang="zh-CN" altLang="en-US"/>
          </a:p>
        </p:txBody>
      </p:sp>
      <p:sp>
        <p:nvSpPr>
          <p:cNvPr id="61474" name="Text Box 37"/>
          <p:cNvSpPr txBox="1">
            <a:spLocks noChangeArrowheads="1"/>
          </p:cNvSpPr>
          <p:nvPr/>
        </p:nvSpPr>
        <p:spPr bwMode="auto">
          <a:xfrm>
            <a:off x="6324600" y="2371725"/>
            <a:ext cx="736600" cy="336550"/>
          </a:xfrm>
          <a:prstGeom prst="rect">
            <a:avLst/>
          </a:prstGeom>
          <a:noFill/>
          <a:ln w="9525">
            <a:noFill/>
            <a:miter lim="800000"/>
            <a:headEnd/>
            <a:tailEnd/>
          </a:ln>
        </p:spPr>
        <p:txBody>
          <a:bodyPr wrap="none">
            <a:spAutoFit/>
          </a:bodyPr>
          <a:lstStyle/>
          <a:p>
            <a:pPr algn="l"/>
            <a:r>
              <a:rPr kumimoji="1" lang="en-US" altLang="zh-CN" sz="1600">
                <a:solidFill>
                  <a:srgbClr val="333399"/>
                </a:solidFill>
                <a:latin typeface="Times New Roman" pitchFamily="18" charset="0"/>
                <a:ea typeface="黑体" pitchFamily="49" charset="-122"/>
              </a:rPr>
              <a:t>X</a:t>
            </a:r>
            <a:r>
              <a:rPr kumimoji="1" lang="zh-CN" altLang="en-US" sz="1600">
                <a:solidFill>
                  <a:srgbClr val="333399"/>
                </a:solidFill>
                <a:latin typeface="Times New Roman" pitchFamily="18" charset="0"/>
                <a:ea typeface="黑体" pitchFamily="49" charset="-122"/>
              </a:rPr>
              <a:t>射线</a:t>
            </a:r>
          </a:p>
        </p:txBody>
      </p:sp>
      <p:sp>
        <p:nvSpPr>
          <p:cNvPr id="61475" name="Text Box 38"/>
          <p:cNvSpPr txBox="1">
            <a:spLocks noChangeArrowheads="1"/>
          </p:cNvSpPr>
          <p:nvPr/>
        </p:nvSpPr>
        <p:spPr bwMode="auto">
          <a:xfrm>
            <a:off x="7848600" y="2339975"/>
            <a:ext cx="268288" cy="336550"/>
          </a:xfrm>
          <a:prstGeom prst="rect">
            <a:avLst/>
          </a:prstGeom>
          <a:noFill/>
          <a:ln w="9525">
            <a:noFill/>
            <a:miter lim="800000"/>
            <a:headEnd/>
            <a:tailEnd/>
          </a:ln>
        </p:spPr>
        <p:txBody>
          <a:bodyPr wrap="none">
            <a:spAutoFit/>
          </a:bodyPr>
          <a:lstStyle/>
          <a:p>
            <a:pPr algn="l"/>
            <a:r>
              <a:rPr kumimoji="1" lang="en-US" altLang="zh-CN" sz="1600">
                <a:solidFill>
                  <a:srgbClr val="333399"/>
                </a:solidFill>
                <a:latin typeface="Times New Roman" pitchFamily="18" charset="0"/>
                <a:ea typeface="黑体" pitchFamily="49" charset="-122"/>
                <a:sym typeface="Symbol" pitchFamily="18" charset="2"/>
              </a:rPr>
              <a:t></a:t>
            </a:r>
          </a:p>
        </p:txBody>
      </p:sp>
      <p:sp>
        <p:nvSpPr>
          <p:cNvPr id="61476" name="Text Box 39"/>
          <p:cNvSpPr txBox="1">
            <a:spLocks noChangeArrowheads="1"/>
          </p:cNvSpPr>
          <p:nvPr/>
        </p:nvSpPr>
        <p:spPr bwMode="auto">
          <a:xfrm>
            <a:off x="7997825" y="237172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射线</a:t>
            </a:r>
          </a:p>
        </p:txBody>
      </p:sp>
      <p:sp>
        <p:nvSpPr>
          <p:cNvPr id="61477" name="Text Box 40"/>
          <p:cNvSpPr txBox="1">
            <a:spLocks noChangeArrowheads="1"/>
          </p:cNvSpPr>
          <p:nvPr/>
        </p:nvSpPr>
        <p:spPr bwMode="auto">
          <a:xfrm>
            <a:off x="1382713" y="3559175"/>
            <a:ext cx="793750" cy="336550"/>
          </a:xfrm>
          <a:prstGeom prst="rect">
            <a:avLst/>
          </a:prstGeom>
          <a:noFill/>
          <a:ln w="9525">
            <a:noFill/>
            <a:miter lim="800000"/>
            <a:headEnd/>
            <a:tailEnd/>
          </a:ln>
        </p:spPr>
        <p:txBody>
          <a:bodyPr wrap="none">
            <a:spAutoFit/>
          </a:bodyPr>
          <a:lstStyle/>
          <a:p>
            <a:pPr algn="l"/>
            <a:r>
              <a:rPr kumimoji="1" lang="zh-CN" altLang="en-US" sz="1600" dirty="0">
                <a:solidFill>
                  <a:srgbClr val="333399"/>
                </a:solidFill>
                <a:latin typeface="Times New Roman" pitchFamily="18" charset="0"/>
                <a:ea typeface="黑体" pitchFamily="49" charset="-122"/>
              </a:rPr>
              <a:t>双绞线</a:t>
            </a:r>
          </a:p>
        </p:txBody>
      </p:sp>
      <p:sp>
        <p:nvSpPr>
          <p:cNvPr id="61478" name="Line 41"/>
          <p:cNvSpPr>
            <a:spLocks noChangeShapeType="1"/>
          </p:cNvSpPr>
          <p:nvPr/>
        </p:nvSpPr>
        <p:spPr bwMode="auto">
          <a:xfrm>
            <a:off x="1162050" y="3876675"/>
            <a:ext cx="1352550" cy="0"/>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79" name="Text Box 42"/>
          <p:cNvSpPr txBox="1">
            <a:spLocks noChangeArrowheads="1"/>
          </p:cNvSpPr>
          <p:nvPr/>
        </p:nvSpPr>
        <p:spPr bwMode="auto">
          <a:xfrm>
            <a:off x="2422525" y="3900488"/>
            <a:ext cx="9969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同轴电缆</a:t>
            </a:r>
          </a:p>
        </p:txBody>
      </p:sp>
      <p:sp>
        <p:nvSpPr>
          <p:cNvPr id="61480" name="Line 43"/>
          <p:cNvSpPr>
            <a:spLocks noChangeShapeType="1"/>
          </p:cNvSpPr>
          <p:nvPr/>
        </p:nvSpPr>
        <p:spPr bwMode="auto">
          <a:xfrm>
            <a:off x="1752600" y="4249738"/>
            <a:ext cx="22860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1" name="Text Box 44"/>
          <p:cNvSpPr txBox="1">
            <a:spLocks noChangeArrowheads="1"/>
          </p:cNvSpPr>
          <p:nvPr/>
        </p:nvSpPr>
        <p:spPr bwMode="auto">
          <a:xfrm>
            <a:off x="4114800" y="3563938"/>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卫星</a:t>
            </a:r>
          </a:p>
        </p:txBody>
      </p:sp>
      <p:sp>
        <p:nvSpPr>
          <p:cNvPr id="61482" name="Line 45"/>
          <p:cNvSpPr>
            <a:spLocks noChangeShapeType="1"/>
          </p:cNvSpPr>
          <p:nvPr/>
        </p:nvSpPr>
        <p:spPr bwMode="auto">
          <a:xfrm>
            <a:off x="3886200" y="3906838"/>
            <a:ext cx="11430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3" name="Text Box 46"/>
          <p:cNvSpPr txBox="1">
            <a:spLocks noChangeArrowheads="1"/>
          </p:cNvSpPr>
          <p:nvPr/>
        </p:nvSpPr>
        <p:spPr bwMode="auto">
          <a:xfrm>
            <a:off x="4264025" y="3983038"/>
            <a:ext cx="9969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地面微波</a:t>
            </a:r>
          </a:p>
        </p:txBody>
      </p:sp>
      <p:sp>
        <p:nvSpPr>
          <p:cNvPr id="61484" name="Line 47"/>
          <p:cNvSpPr>
            <a:spLocks noChangeShapeType="1"/>
          </p:cNvSpPr>
          <p:nvPr/>
        </p:nvSpPr>
        <p:spPr bwMode="auto">
          <a:xfrm>
            <a:off x="4254500" y="4333875"/>
            <a:ext cx="939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5" name="Text Box 48"/>
          <p:cNvSpPr txBox="1">
            <a:spLocks noChangeArrowheads="1"/>
          </p:cNvSpPr>
          <p:nvPr/>
        </p:nvSpPr>
        <p:spPr bwMode="auto">
          <a:xfrm>
            <a:off x="1981200" y="4365625"/>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调幅</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6" name="Text Box 49"/>
          <p:cNvSpPr txBox="1">
            <a:spLocks noChangeArrowheads="1"/>
          </p:cNvSpPr>
          <p:nvPr/>
        </p:nvSpPr>
        <p:spPr bwMode="auto">
          <a:xfrm>
            <a:off x="3048000" y="4313238"/>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调频</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7" name="Text Box 50"/>
          <p:cNvSpPr txBox="1">
            <a:spLocks noChangeArrowheads="1"/>
          </p:cNvSpPr>
          <p:nvPr/>
        </p:nvSpPr>
        <p:spPr bwMode="auto">
          <a:xfrm>
            <a:off x="1254125" y="4368800"/>
            <a:ext cx="7937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海事</a:t>
            </a:r>
          </a:p>
          <a:p>
            <a:pPr algn="l">
              <a:lnSpc>
                <a:spcPct val="90000"/>
              </a:lnSpc>
            </a:pPr>
            <a:r>
              <a:rPr kumimoji="1" lang="zh-CN" altLang="en-US" sz="1600">
                <a:solidFill>
                  <a:srgbClr val="333399"/>
                </a:solidFill>
                <a:latin typeface="Times New Roman" pitchFamily="18" charset="0"/>
                <a:ea typeface="黑体" pitchFamily="49" charset="-122"/>
              </a:rPr>
              <a:t>无线电</a:t>
            </a:r>
          </a:p>
        </p:txBody>
      </p:sp>
      <p:sp>
        <p:nvSpPr>
          <p:cNvPr id="61488" name="Line 51"/>
          <p:cNvSpPr>
            <a:spLocks noChangeShapeType="1"/>
          </p:cNvSpPr>
          <p:nvPr/>
        </p:nvSpPr>
        <p:spPr bwMode="auto">
          <a:xfrm>
            <a:off x="3314700" y="4867275"/>
            <a:ext cx="431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89" name="Text Box 52"/>
          <p:cNvSpPr txBox="1">
            <a:spLocks noChangeArrowheads="1"/>
          </p:cNvSpPr>
          <p:nvPr/>
        </p:nvSpPr>
        <p:spPr bwMode="auto">
          <a:xfrm>
            <a:off x="7035800" y="3587750"/>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光纤</a:t>
            </a:r>
          </a:p>
        </p:txBody>
      </p:sp>
      <p:sp>
        <p:nvSpPr>
          <p:cNvPr id="61490" name="Line 53"/>
          <p:cNvSpPr>
            <a:spLocks noChangeShapeType="1"/>
          </p:cNvSpPr>
          <p:nvPr/>
        </p:nvSpPr>
        <p:spPr bwMode="auto">
          <a:xfrm>
            <a:off x="7010400" y="3919538"/>
            <a:ext cx="5969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1" name="Text Box 54"/>
          <p:cNvSpPr txBox="1">
            <a:spLocks noChangeArrowheads="1"/>
          </p:cNvSpPr>
          <p:nvPr/>
        </p:nvSpPr>
        <p:spPr bwMode="auto">
          <a:xfrm>
            <a:off x="3505200" y="491172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电视</a:t>
            </a:r>
          </a:p>
        </p:txBody>
      </p:sp>
      <p:sp>
        <p:nvSpPr>
          <p:cNvPr id="61492" name="Line 55"/>
          <p:cNvSpPr>
            <a:spLocks noChangeShapeType="1"/>
          </p:cNvSpPr>
          <p:nvPr/>
        </p:nvSpPr>
        <p:spPr bwMode="auto">
          <a:xfrm flipV="1">
            <a:off x="5257800" y="2505075"/>
            <a:ext cx="190500" cy="457200"/>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93" name="Line 56"/>
          <p:cNvSpPr>
            <a:spLocks noChangeShapeType="1"/>
          </p:cNvSpPr>
          <p:nvPr/>
        </p:nvSpPr>
        <p:spPr bwMode="auto">
          <a:xfrm flipH="1" flipV="1">
            <a:off x="5689600" y="2505075"/>
            <a:ext cx="82550" cy="454025"/>
          </a:xfrm>
          <a:prstGeom prst="line">
            <a:avLst/>
          </a:prstGeom>
          <a:noFill/>
          <a:ln w="9525">
            <a:solidFill>
              <a:schemeClr val="tx1"/>
            </a:solidFill>
            <a:round/>
            <a:headEnd/>
            <a:tailEnd type="triangle" w="med" len="lg"/>
          </a:ln>
        </p:spPr>
        <p:txBody>
          <a:bodyPr wrap="none" anchor="ctr"/>
          <a:lstStyle/>
          <a:p>
            <a:endParaRPr lang="zh-CN" altLang="en-US"/>
          </a:p>
        </p:txBody>
      </p:sp>
      <p:sp>
        <p:nvSpPr>
          <p:cNvPr id="61494" name="Line 57"/>
          <p:cNvSpPr>
            <a:spLocks noChangeShapeType="1"/>
          </p:cNvSpPr>
          <p:nvPr/>
        </p:nvSpPr>
        <p:spPr bwMode="auto">
          <a:xfrm>
            <a:off x="1295400" y="4943475"/>
            <a:ext cx="6858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5" name="Line 58"/>
          <p:cNvSpPr>
            <a:spLocks noChangeShapeType="1"/>
          </p:cNvSpPr>
          <p:nvPr/>
        </p:nvSpPr>
        <p:spPr bwMode="auto">
          <a:xfrm>
            <a:off x="2133600" y="4943475"/>
            <a:ext cx="4572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6" name="Line 59"/>
          <p:cNvSpPr>
            <a:spLocks noChangeShapeType="1"/>
          </p:cNvSpPr>
          <p:nvPr/>
        </p:nvSpPr>
        <p:spPr bwMode="auto">
          <a:xfrm>
            <a:off x="3352800" y="5248275"/>
            <a:ext cx="749300" cy="0"/>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497" name="Line 60"/>
          <p:cNvSpPr>
            <a:spLocks noChangeShapeType="1"/>
          </p:cNvSpPr>
          <p:nvPr/>
        </p:nvSpPr>
        <p:spPr bwMode="auto">
          <a:xfrm>
            <a:off x="1157288" y="5316538"/>
            <a:ext cx="7059612" cy="0"/>
          </a:xfrm>
          <a:prstGeom prst="line">
            <a:avLst/>
          </a:prstGeom>
          <a:noFill/>
          <a:ln w="19050">
            <a:solidFill>
              <a:schemeClr val="tx1"/>
            </a:solidFill>
            <a:round/>
            <a:headEnd/>
            <a:tailEnd/>
          </a:ln>
        </p:spPr>
        <p:txBody>
          <a:bodyPr wrap="none" anchor="ctr"/>
          <a:lstStyle/>
          <a:p>
            <a:endParaRPr lang="zh-CN" altLang="en-US"/>
          </a:p>
        </p:txBody>
      </p:sp>
      <p:sp>
        <p:nvSpPr>
          <p:cNvPr id="61498" name="Line 61"/>
          <p:cNvSpPr>
            <a:spLocks noChangeShapeType="1"/>
          </p:cNvSpPr>
          <p:nvPr/>
        </p:nvSpPr>
        <p:spPr bwMode="auto">
          <a:xfrm>
            <a:off x="1168400" y="3563938"/>
            <a:ext cx="0" cy="1752600"/>
          </a:xfrm>
          <a:prstGeom prst="line">
            <a:avLst/>
          </a:prstGeom>
          <a:noFill/>
          <a:ln w="19050">
            <a:solidFill>
              <a:schemeClr val="tx1"/>
            </a:solidFill>
            <a:round/>
            <a:headEnd/>
            <a:tailEnd/>
          </a:ln>
        </p:spPr>
        <p:txBody>
          <a:bodyPr wrap="none" anchor="ctr"/>
          <a:lstStyle/>
          <a:p>
            <a:endParaRPr lang="zh-CN" altLang="en-US"/>
          </a:p>
        </p:txBody>
      </p:sp>
      <p:sp>
        <p:nvSpPr>
          <p:cNvPr id="61499" name="Line 62"/>
          <p:cNvSpPr>
            <a:spLocks noChangeShapeType="1"/>
          </p:cNvSpPr>
          <p:nvPr/>
        </p:nvSpPr>
        <p:spPr bwMode="auto">
          <a:xfrm>
            <a:off x="4098925" y="3557588"/>
            <a:ext cx="0" cy="1752600"/>
          </a:xfrm>
          <a:prstGeom prst="line">
            <a:avLst/>
          </a:prstGeom>
          <a:noFill/>
          <a:ln w="19050">
            <a:solidFill>
              <a:schemeClr val="tx1"/>
            </a:solidFill>
            <a:round/>
            <a:headEnd/>
            <a:tailEnd/>
          </a:ln>
        </p:spPr>
        <p:txBody>
          <a:bodyPr wrap="none" anchor="ctr"/>
          <a:lstStyle/>
          <a:p>
            <a:endParaRPr lang="zh-CN" altLang="en-US"/>
          </a:p>
        </p:txBody>
      </p:sp>
      <p:sp>
        <p:nvSpPr>
          <p:cNvPr id="61500" name="Line 63"/>
          <p:cNvSpPr>
            <a:spLocks noChangeShapeType="1"/>
          </p:cNvSpPr>
          <p:nvPr/>
        </p:nvSpPr>
        <p:spPr bwMode="auto">
          <a:xfrm>
            <a:off x="5267325" y="3565525"/>
            <a:ext cx="0" cy="1752600"/>
          </a:xfrm>
          <a:prstGeom prst="line">
            <a:avLst/>
          </a:prstGeom>
          <a:noFill/>
          <a:ln w="19050">
            <a:solidFill>
              <a:schemeClr val="tx1"/>
            </a:solidFill>
            <a:round/>
            <a:headEnd/>
            <a:tailEnd/>
          </a:ln>
        </p:spPr>
        <p:txBody>
          <a:bodyPr wrap="none" anchor="ctr"/>
          <a:lstStyle/>
          <a:p>
            <a:endParaRPr lang="zh-CN" altLang="en-US"/>
          </a:p>
        </p:txBody>
      </p:sp>
      <p:sp>
        <p:nvSpPr>
          <p:cNvPr id="61501" name="Line 64"/>
          <p:cNvSpPr>
            <a:spLocks noChangeShapeType="1"/>
          </p:cNvSpPr>
          <p:nvPr/>
        </p:nvSpPr>
        <p:spPr bwMode="auto">
          <a:xfrm>
            <a:off x="5851525" y="3562350"/>
            <a:ext cx="0" cy="1752600"/>
          </a:xfrm>
          <a:prstGeom prst="line">
            <a:avLst/>
          </a:prstGeom>
          <a:noFill/>
          <a:ln w="19050">
            <a:solidFill>
              <a:schemeClr val="tx1"/>
            </a:solidFill>
            <a:round/>
            <a:headEnd/>
            <a:tailEnd/>
          </a:ln>
        </p:spPr>
        <p:txBody>
          <a:bodyPr wrap="none" anchor="ctr"/>
          <a:lstStyle/>
          <a:p>
            <a:endParaRPr lang="zh-CN" altLang="en-US"/>
          </a:p>
        </p:txBody>
      </p:sp>
      <p:sp>
        <p:nvSpPr>
          <p:cNvPr id="61502" name="Line 65"/>
          <p:cNvSpPr>
            <a:spLocks noChangeShapeType="1"/>
          </p:cNvSpPr>
          <p:nvPr/>
        </p:nvSpPr>
        <p:spPr bwMode="auto">
          <a:xfrm>
            <a:off x="6440488" y="3563938"/>
            <a:ext cx="0" cy="1752600"/>
          </a:xfrm>
          <a:prstGeom prst="line">
            <a:avLst/>
          </a:prstGeom>
          <a:noFill/>
          <a:ln w="19050">
            <a:solidFill>
              <a:schemeClr val="tx1"/>
            </a:solidFill>
            <a:round/>
            <a:headEnd/>
            <a:tailEnd/>
          </a:ln>
        </p:spPr>
        <p:txBody>
          <a:bodyPr wrap="none" anchor="ctr"/>
          <a:lstStyle/>
          <a:p>
            <a:endParaRPr lang="zh-CN" altLang="en-US"/>
          </a:p>
        </p:txBody>
      </p:sp>
      <p:sp>
        <p:nvSpPr>
          <p:cNvPr id="61503" name="Line 66"/>
          <p:cNvSpPr>
            <a:spLocks noChangeShapeType="1"/>
          </p:cNvSpPr>
          <p:nvPr/>
        </p:nvSpPr>
        <p:spPr bwMode="auto">
          <a:xfrm>
            <a:off x="7029450" y="3575050"/>
            <a:ext cx="0" cy="1752600"/>
          </a:xfrm>
          <a:prstGeom prst="line">
            <a:avLst/>
          </a:prstGeom>
          <a:noFill/>
          <a:ln w="19050">
            <a:solidFill>
              <a:schemeClr val="tx1"/>
            </a:solidFill>
            <a:round/>
            <a:headEnd/>
            <a:tailEnd/>
          </a:ln>
        </p:spPr>
        <p:txBody>
          <a:bodyPr wrap="none" anchor="ctr"/>
          <a:lstStyle/>
          <a:p>
            <a:endParaRPr lang="zh-CN" altLang="en-US"/>
          </a:p>
        </p:txBody>
      </p:sp>
      <p:sp>
        <p:nvSpPr>
          <p:cNvPr id="61504" name="Line 67"/>
          <p:cNvSpPr>
            <a:spLocks noChangeShapeType="1"/>
          </p:cNvSpPr>
          <p:nvPr/>
        </p:nvSpPr>
        <p:spPr bwMode="auto">
          <a:xfrm>
            <a:off x="7613650" y="3567113"/>
            <a:ext cx="0" cy="1752600"/>
          </a:xfrm>
          <a:prstGeom prst="line">
            <a:avLst/>
          </a:prstGeom>
          <a:noFill/>
          <a:ln w="19050">
            <a:solidFill>
              <a:schemeClr val="tx1"/>
            </a:solidFill>
            <a:round/>
            <a:headEnd/>
            <a:tailEnd/>
          </a:ln>
        </p:spPr>
        <p:txBody>
          <a:bodyPr wrap="none" anchor="ctr"/>
          <a:lstStyle/>
          <a:p>
            <a:endParaRPr lang="zh-CN" altLang="en-US"/>
          </a:p>
        </p:txBody>
      </p:sp>
      <p:sp>
        <p:nvSpPr>
          <p:cNvPr id="61505" name="Line 68"/>
          <p:cNvSpPr>
            <a:spLocks noChangeShapeType="1"/>
          </p:cNvSpPr>
          <p:nvPr/>
        </p:nvSpPr>
        <p:spPr bwMode="auto">
          <a:xfrm>
            <a:off x="8202613" y="3563938"/>
            <a:ext cx="0" cy="1752600"/>
          </a:xfrm>
          <a:prstGeom prst="line">
            <a:avLst/>
          </a:prstGeom>
          <a:noFill/>
          <a:ln w="19050">
            <a:solidFill>
              <a:schemeClr val="tx1"/>
            </a:solidFill>
            <a:round/>
            <a:headEnd/>
            <a:tailEnd/>
          </a:ln>
        </p:spPr>
        <p:txBody>
          <a:bodyPr wrap="none" anchor="ctr"/>
          <a:lstStyle/>
          <a:p>
            <a:endParaRPr lang="zh-CN" altLang="en-US"/>
          </a:p>
        </p:txBody>
      </p:sp>
      <p:grpSp>
        <p:nvGrpSpPr>
          <p:cNvPr id="61506" name="Group 69"/>
          <p:cNvGrpSpPr>
            <a:grpSpLocks/>
          </p:cNvGrpSpPr>
          <p:nvPr/>
        </p:nvGrpSpPr>
        <p:grpSpPr bwMode="auto">
          <a:xfrm>
            <a:off x="304800" y="2047875"/>
            <a:ext cx="752475" cy="368300"/>
            <a:chOff x="6" y="352"/>
            <a:chExt cx="474" cy="232"/>
          </a:xfrm>
        </p:grpSpPr>
        <p:sp>
          <p:nvSpPr>
            <p:cNvPr id="61537" name="Text Box 70"/>
            <p:cNvSpPr txBox="1">
              <a:spLocks noChangeArrowheads="1"/>
            </p:cNvSpPr>
            <p:nvPr/>
          </p:nvSpPr>
          <p:spPr bwMode="auto">
            <a:xfrm>
              <a:off x="92" y="353"/>
              <a:ext cx="388"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(Hz)</a:t>
              </a:r>
            </a:p>
          </p:txBody>
        </p:sp>
        <p:sp>
          <p:nvSpPr>
            <p:cNvPr id="61538" name="Text Box 71"/>
            <p:cNvSpPr txBox="1">
              <a:spLocks noChangeArrowheads="1"/>
            </p:cNvSpPr>
            <p:nvPr/>
          </p:nvSpPr>
          <p:spPr bwMode="auto">
            <a:xfrm>
              <a:off x="6" y="352"/>
              <a:ext cx="16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f</a:t>
              </a:r>
            </a:p>
          </p:txBody>
        </p:sp>
      </p:grpSp>
      <p:grpSp>
        <p:nvGrpSpPr>
          <p:cNvPr id="61507" name="Group 72"/>
          <p:cNvGrpSpPr>
            <a:grpSpLocks/>
          </p:cNvGrpSpPr>
          <p:nvPr/>
        </p:nvGrpSpPr>
        <p:grpSpPr bwMode="auto">
          <a:xfrm>
            <a:off x="311150" y="3267075"/>
            <a:ext cx="746125" cy="371475"/>
            <a:chOff x="78" y="1589"/>
            <a:chExt cx="470" cy="234"/>
          </a:xfrm>
        </p:grpSpPr>
        <p:sp>
          <p:nvSpPr>
            <p:cNvPr id="61535" name="Text Box 73"/>
            <p:cNvSpPr txBox="1">
              <a:spLocks noChangeArrowheads="1"/>
            </p:cNvSpPr>
            <p:nvPr/>
          </p:nvSpPr>
          <p:spPr bwMode="auto">
            <a:xfrm>
              <a:off x="124" y="1589"/>
              <a:ext cx="42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 (Hz)</a:t>
              </a:r>
            </a:p>
          </p:txBody>
        </p:sp>
        <p:sp>
          <p:nvSpPr>
            <p:cNvPr id="61536" name="Text Box 74"/>
            <p:cNvSpPr txBox="1">
              <a:spLocks noChangeArrowheads="1"/>
            </p:cNvSpPr>
            <p:nvPr/>
          </p:nvSpPr>
          <p:spPr bwMode="auto">
            <a:xfrm>
              <a:off x="78" y="1592"/>
              <a:ext cx="164" cy="231"/>
            </a:xfrm>
            <a:prstGeom prst="rect">
              <a:avLst/>
            </a:prstGeom>
            <a:noFill/>
            <a:ln w="9525">
              <a:noFill/>
              <a:miter lim="800000"/>
              <a:headEnd/>
              <a:tailEnd/>
            </a:ln>
          </p:spPr>
          <p:txBody>
            <a:bodyPr wrap="none">
              <a:spAutoFit/>
            </a:bodyPr>
            <a:lstStyle/>
            <a:p>
              <a:pPr algn="l"/>
              <a:r>
                <a:rPr kumimoji="1" lang="en-US" altLang="zh-CN" sz="1800" b="1">
                  <a:solidFill>
                    <a:srgbClr val="333399"/>
                  </a:solidFill>
                  <a:latin typeface="Times New Roman" pitchFamily="18" charset="0"/>
                  <a:ea typeface="黑体" pitchFamily="49" charset="-122"/>
                </a:rPr>
                <a:t>f</a:t>
              </a:r>
            </a:p>
          </p:txBody>
        </p:sp>
      </p:grpSp>
      <p:sp>
        <p:nvSpPr>
          <p:cNvPr id="61508" name="Line 75"/>
          <p:cNvSpPr>
            <a:spLocks noChangeShapeType="1"/>
          </p:cNvSpPr>
          <p:nvPr/>
        </p:nvSpPr>
        <p:spPr bwMode="auto">
          <a:xfrm>
            <a:off x="1371600" y="5316538"/>
            <a:ext cx="0" cy="76200"/>
          </a:xfrm>
          <a:prstGeom prst="line">
            <a:avLst/>
          </a:prstGeom>
          <a:noFill/>
          <a:ln w="9525">
            <a:solidFill>
              <a:schemeClr val="tx1"/>
            </a:solidFill>
            <a:round/>
            <a:headEnd/>
            <a:tailEnd/>
          </a:ln>
        </p:spPr>
        <p:txBody>
          <a:bodyPr wrap="none" anchor="ctr"/>
          <a:lstStyle/>
          <a:p>
            <a:endParaRPr lang="zh-CN" altLang="en-US"/>
          </a:p>
        </p:txBody>
      </p:sp>
      <p:sp>
        <p:nvSpPr>
          <p:cNvPr id="61509" name="Line 76"/>
          <p:cNvSpPr>
            <a:spLocks noChangeShapeType="1"/>
          </p:cNvSpPr>
          <p:nvPr/>
        </p:nvSpPr>
        <p:spPr bwMode="auto">
          <a:xfrm>
            <a:off x="1943100"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0" name="Line 77"/>
          <p:cNvSpPr>
            <a:spLocks noChangeShapeType="1"/>
          </p:cNvSpPr>
          <p:nvPr/>
        </p:nvSpPr>
        <p:spPr bwMode="auto">
          <a:xfrm>
            <a:off x="251936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1" name="Line 78"/>
          <p:cNvSpPr>
            <a:spLocks noChangeShapeType="1"/>
          </p:cNvSpPr>
          <p:nvPr/>
        </p:nvSpPr>
        <p:spPr bwMode="auto">
          <a:xfrm>
            <a:off x="311467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2" name="Line 79"/>
          <p:cNvSpPr>
            <a:spLocks noChangeShapeType="1"/>
          </p:cNvSpPr>
          <p:nvPr/>
        </p:nvSpPr>
        <p:spPr bwMode="auto">
          <a:xfrm>
            <a:off x="3681413"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3" name="Line 80"/>
          <p:cNvSpPr>
            <a:spLocks noChangeShapeType="1"/>
          </p:cNvSpPr>
          <p:nvPr/>
        </p:nvSpPr>
        <p:spPr bwMode="auto">
          <a:xfrm>
            <a:off x="427672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4" name="Line 81"/>
          <p:cNvSpPr>
            <a:spLocks noChangeShapeType="1"/>
          </p:cNvSpPr>
          <p:nvPr/>
        </p:nvSpPr>
        <p:spPr bwMode="auto">
          <a:xfrm>
            <a:off x="4867275"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5" name="Line 82"/>
          <p:cNvSpPr>
            <a:spLocks noChangeShapeType="1"/>
          </p:cNvSpPr>
          <p:nvPr/>
        </p:nvSpPr>
        <p:spPr bwMode="auto">
          <a:xfrm>
            <a:off x="5443538" y="5326063"/>
            <a:ext cx="0" cy="76200"/>
          </a:xfrm>
          <a:prstGeom prst="line">
            <a:avLst/>
          </a:prstGeom>
          <a:noFill/>
          <a:ln w="9525">
            <a:solidFill>
              <a:schemeClr val="tx1"/>
            </a:solidFill>
            <a:round/>
            <a:headEnd/>
            <a:tailEnd/>
          </a:ln>
        </p:spPr>
        <p:txBody>
          <a:bodyPr wrap="none" anchor="ctr"/>
          <a:lstStyle/>
          <a:p>
            <a:endParaRPr lang="zh-CN" altLang="en-US"/>
          </a:p>
        </p:txBody>
      </p:sp>
      <p:sp>
        <p:nvSpPr>
          <p:cNvPr id="61516" name="Line 83"/>
          <p:cNvSpPr>
            <a:spLocks noChangeShapeType="1"/>
          </p:cNvSpPr>
          <p:nvPr/>
        </p:nvSpPr>
        <p:spPr bwMode="auto">
          <a:xfrm>
            <a:off x="604361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7" name="Line 84"/>
          <p:cNvSpPr>
            <a:spLocks noChangeShapeType="1"/>
          </p:cNvSpPr>
          <p:nvPr/>
        </p:nvSpPr>
        <p:spPr bwMode="auto">
          <a:xfrm>
            <a:off x="6629400" y="5321300"/>
            <a:ext cx="0" cy="76200"/>
          </a:xfrm>
          <a:prstGeom prst="line">
            <a:avLst/>
          </a:prstGeom>
          <a:noFill/>
          <a:ln w="9525">
            <a:solidFill>
              <a:schemeClr val="tx1"/>
            </a:solidFill>
            <a:round/>
            <a:headEnd/>
            <a:tailEnd/>
          </a:ln>
        </p:spPr>
        <p:txBody>
          <a:bodyPr wrap="none" anchor="ctr"/>
          <a:lstStyle/>
          <a:p>
            <a:endParaRPr lang="zh-CN" altLang="en-US"/>
          </a:p>
        </p:txBody>
      </p:sp>
      <p:sp>
        <p:nvSpPr>
          <p:cNvPr id="61518" name="Line 85"/>
          <p:cNvSpPr>
            <a:spLocks noChangeShapeType="1"/>
          </p:cNvSpPr>
          <p:nvPr/>
        </p:nvSpPr>
        <p:spPr bwMode="auto">
          <a:xfrm>
            <a:off x="7224713" y="5330825"/>
            <a:ext cx="0" cy="76200"/>
          </a:xfrm>
          <a:prstGeom prst="line">
            <a:avLst/>
          </a:prstGeom>
          <a:noFill/>
          <a:ln w="9525">
            <a:solidFill>
              <a:schemeClr val="tx1"/>
            </a:solidFill>
            <a:round/>
            <a:headEnd/>
            <a:tailEnd/>
          </a:ln>
        </p:spPr>
        <p:txBody>
          <a:bodyPr wrap="none" anchor="ctr"/>
          <a:lstStyle/>
          <a:p>
            <a:endParaRPr lang="zh-CN" altLang="en-US"/>
          </a:p>
        </p:txBody>
      </p:sp>
      <p:sp>
        <p:nvSpPr>
          <p:cNvPr id="61519" name="Line 86"/>
          <p:cNvSpPr>
            <a:spLocks noChangeShapeType="1"/>
          </p:cNvSpPr>
          <p:nvPr/>
        </p:nvSpPr>
        <p:spPr bwMode="auto">
          <a:xfrm>
            <a:off x="7815263" y="5321300"/>
            <a:ext cx="0" cy="76200"/>
          </a:xfrm>
          <a:prstGeom prst="line">
            <a:avLst/>
          </a:prstGeom>
          <a:noFill/>
          <a:ln w="9525">
            <a:solidFill>
              <a:schemeClr val="tx1"/>
            </a:solidFill>
            <a:round/>
            <a:headEnd/>
            <a:tailEnd/>
          </a:ln>
        </p:spPr>
        <p:txBody>
          <a:bodyPr wrap="none" anchor="ctr"/>
          <a:lstStyle/>
          <a:p>
            <a:endParaRPr lang="zh-CN" altLang="en-US"/>
          </a:p>
        </p:txBody>
      </p:sp>
      <p:sp>
        <p:nvSpPr>
          <p:cNvPr id="61520" name="Text Box 87"/>
          <p:cNvSpPr txBox="1">
            <a:spLocks noChangeArrowheads="1"/>
          </p:cNvSpPr>
          <p:nvPr/>
        </p:nvSpPr>
        <p:spPr bwMode="auto">
          <a:xfrm>
            <a:off x="1436688" y="5326063"/>
            <a:ext cx="44291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LF</a:t>
            </a:r>
          </a:p>
        </p:txBody>
      </p:sp>
      <p:sp>
        <p:nvSpPr>
          <p:cNvPr id="61521" name="Text Box 88"/>
          <p:cNvSpPr txBox="1">
            <a:spLocks noChangeArrowheads="1"/>
          </p:cNvSpPr>
          <p:nvPr/>
        </p:nvSpPr>
        <p:spPr bwMode="auto">
          <a:xfrm>
            <a:off x="2022475" y="5326063"/>
            <a:ext cx="500063"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MF</a:t>
            </a:r>
          </a:p>
        </p:txBody>
      </p:sp>
      <p:sp>
        <p:nvSpPr>
          <p:cNvPr id="61522" name="Text Box 89"/>
          <p:cNvSpPr txBox="1">
            <a:spLocks noChangeArrowheads="1"/>
          </p:cNvSpPr>
          <p:nvPr/>
        </p:nvSpPr>
        <p:spPr bwMode="auto">
          <a:xfrm>
            <a:off x="2608263" y="5326063"/>
            <a:ext cx="46672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HF</a:t>
            </a:r>
          </a:p>
        </p:txBody>
      </p:sp>
      <p:sp>
        <p:nvSpPr>
          <p:cNvPr id="61523" name="Text Box 90"/>
          <p:cNvSpPr txBox="1">
            <a:spLocks noChangeArrowheads="1"/>
          </p:cNvSpPr>
          <p:nvPr/>
        </p:nvSpPr>
        <p:spPr bwMode="auto">
          <a:xfrm>
            <a:off x="3127375" y="5326063"/>
            <a:ext cx="61277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VHF</a:t>
            </a:r>
          </a:p>
        </p:txBody>
      </p:sp>
      <p:sp>
        <p:nvSpPr>
          <p:cNvPr id="61524" name="Text Box 91"/>
          <p:cNvSpPr txBox="1">
            <a:spLocks noChangeArrowheads="1"/>
          </p:cNvSpPr>
          <p:nvPr/>
        </p:nvSpPr>
        <p:spPr bwMode="auto">
          <a:xfrm>
            <a:off x="3698875" y="5326063"/>
            <a:ext cx="612775"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UHF</a:t>
            </a:r>
          </a:p>
        </p:txBody>
      </p:sp>
      <p:sp>
        <p:nvSpPr>
          <p:cNvPr id="61525" name="Text Box 92"/>
          <p:cNvSpPr txBox="1">
            <a:spLocks noChangeArrowheads="1"/>
          </p:cNvSpPr>
          <p:nvPr/>
        </p:nvSpPr>
        <p:spPr bwMode="auto">
          <a:xfrm>
            <a:off x="4265613" y="5326063"/>
            <a:ext cx="579437"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SHF</a:t>
            </a:r>
          </a:p>
        </p:txBody>
      </p:sp>
      <p:sp>
        <p:nvSpPr>
          <p:cNvPr id="61526" name="Text Box 93"/>
          <p:cNvSpPr txBox="1">
            <a:spLocks noChangeArrowheads="1"/>
          </p:cNvSpPr>
          <p:nvPr/>
        </p:nvSpPr>
        <p:spPr bwMode="auto">
          <a:xfrm>
            <a:off x="4865688" y="5326063"/>
            <a:ext cx="60166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EHF</a:t>
            </a:r>
          </a:p>
        </p:txBody>
      </p:sp>
      <p:sp>
        <p:nvSpPr>
          <p:cNvPr id="61527" name="Text Box 94"/>
          <p:cNvSpPr txBox="1">
            <a:spLocks noChangeArrowheads="1"/>
          </p:cNvSpPr>
          <p:nvPr/>
        </p:nvSpPr>
        <p:spPr bwMode="auto">
          <a:xfrm>
            <a:off x="5446713" y="5326063"/>
            <a:ext cx="601662"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THF</a:t>
            </a:r>
          </a:p>
        </p:txBody>
      </p:sp>
      <p:sp>
        <p:nvSpPr>
          <p:cNvPr id="61528" name="Text Box 95"/>
          <p:cNvSpPr txBox="1">
            <a:spLocks noChangeArrowheads="1"/>
          </p:cNvSpPr>
          <p:nvPr/>
        </p:nvSpPr>
        <p:spPr bwMode="auto">
          <a:xfrm>
            <a:off x="457200" y="5248275"/>
            <a:ext cx="590550" cy="336550"/>
          </a:xfrm>
          <a:prstGeom prst="rect">
            <a:avLst/>
          </a:prstGeom>
          <a:noFill/>
          <a:ln w="9525">
            <a:noFill/>
            <a:miter lim="800000"/>
            <a:headEnd/>
            <a:tailEnd/>
          </a:ln>
        </p:spPr>
        <p:txBody>
          <a:bodyPr wrap="none">
            <a:spAutoFit/>
          </a:bodyPr>
          <a:lstStyle/>
          <a:p>
            <a:pPr algn="l"/>
            <a:r>
              <a:rPr kumimoji="1" lang="zh-CN" altLang="en-US" sz="1600">
                <a:solidFill>
                  <a:srgbClr val="333399"/>
                </a:solidFill>
                <a:latin typeface="Times New Roman" pitchFamily="18" charset="0"/>
                <a:ea typeface="黑体" pitchFamily="49" charset="-122"/>
              </a:rPr>
              <a:t>波段</a:t>
            </a:r>
          </a:p>
        </p:txBody>
      </p:sp>
      <p:sp>
        <p:nvSpPr>
          <p:cNvPr id="61529" name="Text Box 96"/>
          <p:cNvSpPr txBox="1">
            <a:spLocks noChangeArrowheads="1"/>
          </p:cNvSpPr>
          <p:nvPr/>
        </p:nvSpPr>
        <p:spPr bwMode="auto">
          <a:xfrm>
            <a:off x="958850" y="3238500"/>
            <a:ext cx="7575550"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5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7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9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11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13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15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16</a:t>
            </a:r>
            <a:endParaRPr kumimoji="1" lang="en-US" altLang="zh-CN" sz="1600" b="1">
              <a:solidFill>
                <a:srgbClr val="333399"/>
              </a:solidFill>
              <a:latin typeface="Times New Roman" pitchFamily="18" charset="0"/>
              <a:ea typeface="黑体" pitchFamily="49" charset="-122"/>
            </a:endParaRPr>
          </a:p>
        </p:txBody>
      </p:sp>
      <p:sp>
        <p:nvSpPr>
          <p:cNvPr id="61530" name="Text Box 97"/>
          <p:cNvSpPr txBox="1">
            <a:spLocks noChangeArrowheads="1"/>
          </p:cNvSpPr>
          <p:nvPr/>
        </p:nvSpPr>
        <p:spPr bwMode="auto">
          <a:xfrm>
            <a:off x="990600" y="2016125"/>
            <a:ext cx="7645400" cy="336550"/>
          </a:xfrm>
          <a:prstGeom prst="rect">
            <a:avLst/>
          </a:prstGeom>
          <a:noFill/>
          <a:ln w="9525">
            <a:noFill/>
            <a:miter lim="800000"/>
            <a:headEnd/>
            <a:tailEnd/>
          </a:ln>
        </p:spPr>
        <p:txBody>
          <a:bodyPr wrap="none">
            <a:spAutoFit/>
          </a:bodyPr>
          <a:lstStyle/>
          <a:p>
            <a:pPr algn="l"/>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14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16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18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20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22       </a:t>
            </a:r>
            <a:r>
              <a:rPr kumimoji="1" lang="en-US" altLang="zh-CN" sz="1600" b="1">
                <a:solidFill>
                  <a:srgbClr val="333399"/>
                </a:solidFill>
                <a:latin typeface="Times New Roman" pitchFamily="18" charset="0"/>
                <a:ea typeface="黑体" pitchFamily="49" charset="-122"/>
              </a:rPr>
              <a:t>10</a:t>
            </a:r>
            <a:r>
              <a:rPr kumimoji="1" lang="en-US" altLang="zh-CN" sz="1600" b="1" baseline="30000">
                <a:solidFill>
                  <a:srgbClr val="333399"/>
                </a:solidFill>
                <a:latin typeface="Times New Roman" pitchFamily="18" charset="0"/>
                <a:ea typeface="黑体" pitchFamily="49" charset="-122"/>
              </a:rPr>
              <a:t>24</a:t>
            </a:r>
            <a:endParaRPr kumimoji="1" lang="en-US" altLang="zh-CN" sz="1600" b="1">
              <a:solidFill>
                <a:srgbClr val="333399"/>
              </a:solidFill>
              <a:latin typeface="Times New Roman" pitchFamily="18" charset="0"/>
              <a:ea typeface="黑体" pitchFamily="49" charset="-122"/>
            </a:endParaRPr>
          </a:p>
        </p:txBody>
      </p:sp>
      <p:sp>
        <p:nvSpPr>
          <p:cNvPr id="61531" name="Line 98"/>
          <p:cNvSpPr>
            <a:spLocks noChangeShapeType="1"/>
          </p:cNvSpPr>
          <p:nvPr/>
        </p:nvSpPr>
        <p:spPr bwMode="auto">
          <a:xfrm flipV="1">
            <a:off x="3911600" y="4864100"/>
            <a:ext cx="357188" cy="3175"/>
          </a:xfrm>
          <a:prstGeom prst="line">
            <a:avLst/>
          </a:prstGeom>
          <a:noFill/>
          <a:ln w="9525">
            <a:solidFill>
              <a:schemeClr val="tx1"/>
            </a:solidFill>
            <a:round/>
            <a:headEnd type="triangle" w="med" len="lg"/>
            <a:tailEnd type="triangle" w="med" len="lg"/>
          </a:ln>
        </p:spPr>
        <p:txBody>
          <a:bodyPr wrap="none" anchor="ctr"/>
          <a:lstStyle/>
          <a:p>
            <a:endParaRPr lang="zh-CN" altLang="en-US"/>
          </a:p>
        </p:txBody>
      </p:sp>
      <p:sp>
        <p:nvSpPr>
          <p:cNvPr id="61532" name="Rectangle 99"/>
          <p:cNvSpPr>
            <a:spLocks noChangeArrowheads="1"/>
          </p:cNvSpPr>
          <p:nvPr/>
        </p:nvSpPr>
        <p:spPr bwMode="auto">
          <a:xfrm>
            <a:off x="4038600" y="4333875"/>
            <a:ext cx="84138" cy="442913"/>
          </a:xfrm>
          <a:prstGeom prst="rect">
            <a:avLst/>
          </a:prstGeom>
          <a:solidFill>
            <a:schemeClr val="bg1"/>
          </a:solidFill>
          <a:ln w="9525">
            <a:noFill/>
            <a:miter lim="800000"/>
            <a:headEnd/>
            <a:tailEnd/>
          </a:ln>
        </p:spPr>
        <p:txBody>
          <a:bodyPr wrap="none" anchor="ctr"/>
          <a:lstStyle/>
          <a:p>
            <a:endParaRPr lang="zh-CN" altLang="en-US"/>
          </a:p>
        </p:txBody>
      </p:sp>
      <p:sp>
        <p:nvSpPr>
          <p:cNvPr id="61533" name="Text Box 100"/>
          <p:cNvSpPr txBox="1">
            <a:spLocks noChangeArrowheads="1"/>
          </p:cNvSpPr>
          <p:nvPr/>
        </p:nvSpPr>
        <p:spPr bwMode="auto">
          <a:xfrm>
            <a:off x="3729038" y="4329113"/>
            <a:ext cx="844550" cy="533400"/>
          </a:xfrm>
          <a:prstGeom prst="rect">
            <a:avLst/>
          </a:prstGeom>
          <a:noFill/>
          <a:ln w="9525">
            <a:noFill/>
            <a:miter lim="800000"/>
            <a:headEnd/>
            <a:tailEnd/>
          </a:ln>
        </p:spPr>
        <p:txBody>
          <a:bodyPr wrap="none">
            <a:spAutoFit/>
          </a:bodyPr>
          <a:lstStyle/>
          <a:p>
            <a:pPr algn="l">
              <a:lnSpc>
                <a:spcPct val="90000"/>
              </a:lnSpc>
            </a:pPr>
            <a:r>
              <a:rPr kumimoji="1" lang="en-US" altLang="zh-CN" sz="1600">
                <a:solidFill>
                  <a:srgbClr val="333399"/>
                </a:solidFill>
                <a:latin typeface="Times New Roman" pitchFamily="18" charset="0"/>
                <a:ea typeface="黑体" pitchFamily="49" charset="-122"/>
              </a:rPr>
              <a:t>  </a:t>
            </a:r>
            <a:r>
              <a:rPr kumimoji="1" lang="zh-CN" altLang="en-US" sz="1600">
                <a:solidFill>
                  <a:srgbClr val="333399"/>
                </a:solidFill>
                <a:latin typeface="Times New Roman" pitchFamily="18" charset="0"/>
                <a:ea typeface="黑体" pitchFamily="49" charset="-122"/>
              </a:rPr>
              <a:t>移动</a:t>
            </a:r>
          </a:p>
          <a:p>
            <a:pPr algn="l">
              <a:lnSpc>
                <a:spcPct val="90000"/>
              </a:lnSpc>
            </a:pPr>
            <a:r>
              <a:rPr kumimoji="1" lang="zh-CN" altLang="en-US" sz="1600">
                <a:solidFill>
                  <a:srgbClr val="333399"/>
                </a:solidFill>
                <a:latin typeface="Times New Roman" pitchFamily="18" charset="0"/>
                <a:ea typeface="黑体" pitchFamily="49" charset="-122"/>
              </a:rPr>
              <a:t>无线电 </a:t>
            </a:r>
          </a:p>
        </p:txBody>
      </p:sp>
      <p:sp>
        <p:nvSpPr>
          <p:cNvPr id="61534" name="Rectangle 101"/>
          <p:cNvSpPr>
            <a:spLocks noChangeArrowheads="1"/>
          </p:cNvSpPr>
          <p:nvPr/>
        </p:nvSpPr>
        <p:spPr bwMode="auto">
          <a:xfrm>
            <a:off x="755650" y="1125538"/>
            <a:ext cx="7793038" cy="576262"/>
          </a:xfrm>
          <a:prstGeom prst="rect">
            <a:avLst/>
          </a:prstGeom>
          <a:noFill/>
          <a:ln w="9525">
            <a:noFill/>
            <a:miter lim="800000"/>
            <a:headEnd/>
            <a:tailEnd/>
          </a:ln>
        </p:spPr>
        <p:txBody>
          <a:bodyPr anchor="b"/>
          <a:lstStyle/>
          <a:p>
            <a:r>
              <a:rPr lang="zh-CN" altLang="en-US" sz="2800" dirty="0"/>
              <a:t>电信领域使用的电磁波的频谱</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r>
              <a:rPr lang="zh-CN" altLang="en-US"/>
              <a:t>第</a:t>
            </a:r>
            <a:r>
              <a:rPr lang="en-US" altLang="zh-CN"/>
              <a:t>2</a:t>
            </a:r>
            <a:r>
              <a:rPr lang="zh-CN" altLang="en-US"/>
              <a:t>章 物理层</a:t>
            </a:r>
            <a:endParaRPr lang="zh-CN" altLang="en-US" dirty="0"/>
          </a:p>
        </p:txBody>
      </p:sp>
      <p:sp>
        <p:nvSpPr>
          <p:cNvPr id="9219" name="Rectangle 3"/>
          <p:cNvSpPr>
            <a:spLocks noGrp="1" noChangeArrowheads="1"/>
          </p:cNvSpPr>
          <p:nvPr>
            <p:ph type="body" sz="half" idx="1"/>
          </p:nvPr>
        </p:nvSpPr>
        <p:spPr/>
        <p:txBody>
          <a:bodyPr/>
          <a:lstStyle/>
          <a:p>
            <a:pPr eaLnBrk="1" hangingPunct="1">
              <a:buFontTx/>
              <a:buNone/>
            </a:pPr>
            <a:r>
              <a:rPr lang="en-US" altLang="zh-CN" sz="2400" dirty="0"/>
              <a:t>2.1 </a:t>
            </a:r>
            <a:r>
              <a:rPr lang="zh-CN" altLang="en-US" sz="2400" dirty="0"/>
              <a:t>物理层的基本概念</a:t>
            </a:r>
          </a:p>
          <a:p>
            <a:pPr eaLnBrk="1" hangingPunct="1">
              <a:buFontTx/>
              <a:buNone/>
            </a:pPr>
            <a:endParaRPr lang="zh-CN" altLang="en-US" sz="2400" dirty="0"/>
          </a:p>
          <a:p>
            <a:pPr eaLnBrk="1" hangingPunct="1">
              <a:buFontTx/>
              <a:buNone/>
            </a:pPr>
            <a:r>
              <a:rPr lang="en-US" altLang="zh-CN" sz="2400" dirty="0"/>
              <a:t>2.2 </a:t>
            </a:r>
            <a:r>
              <a:rPr lang="zh-CN" altLang="en-US" sz="2400" dirty="0"/>
              <a:t>数据通信的基础知识</a:t>
            </a:r>
          </a:p>
          <a:p>
            <a:pPr eaLnBrk="1" hangingPunct="1"/>
            <a:r>
              <a:rPr lang="zh-CN" altLang="en-US" sz="2200" dirty="0"/>
              <a:t>数据通信系统的模型</a:t>
            </a:r>
          </a:p>
          <a:p>
            <a:pPr eaLnBrk="1" hangingPunct="1"/>
            <a:r>
              <a:rPr lang="zh-CN" altLang="en-US" sz="2200" dirty="0"/>
              <a:t>有关信道的几个基本概念</a:t>
            </a:r>
          </a:p>
          <a:p>
            <a:pPr eaLnBrk="1" hangingPunct="1"/>
            <a:r>
              <a:rPr lang="zh-CN" altLang="en-US" sz="2200" dirty="0"/>
              <a:t>信道的极限容量</a:t>
            </a:r>
          </a:p>
          <a:p>
            <a:pPr eaLnBrk="1" hangingPunct="1">
              <a:buNone/>
            </a:pPr>
            <a:endParaRPr lang="en-US" altLang="zh-CN" sz="2400" dirty="0"/>
          </a:p>
          <a:p>
            <a:pPr marL="0" indent="0" eaLnBrk="1" hangingPunct="1">
              <a:buNone/>
            </a:pPr>
            <a:r>
              <a:rPr lang="en-US" altLang="zh-CN" sz="2400" dirty="0"/>
              <a:t>2.3 </a:t>
            </a:r>
            <a:r>
              <a:rPr lang="zh-CN" altLang="en-US" sz="2400" dirty="0"/>
              <a:t>物理层下面的传输媒体</a:t>
            </a:r>
          </a:p>
          <a:p>
            <a:pPr marL="342900" lvl="1" indent="-342900" eaLnBrk="1" hangingPunct="1">
              <a:buFontTx/>
              <a:buChar char="•"/>
            </a:pPr>
            <a:r>
              <a:rPr lang="zh-CN" altLang="en-US" sz="2200" dirty="0">
                <a:solidFill>
                  <a:srgbClr val="FF0000"/>
                </a:solidFill>
                <a:cs typeface="+mn-cs"/>
              </a:rPr>
              <a:t>导引型传输媒体</a:t>
            </a:r>
          </a:p>
          <a:p>
            <a:pPr marL="342900" lvl="1" indent="-342900" eaLnBrk="1" hangingPunct="1">
              <a:buFontTx/>
              <a:buChar char="•"/>
            </a:pPr>
            <a:r>
              <a:rPr lang="zh-CN" altLang="en-US" sz="2200" dirty="0">
                <a:cs typeface="+mn-cs"/>
              </a:rPr>
              <a:t>非导引型传输媒体</a:t>
            </a:r>
            <a:endParaRPr lang="en-US" altLang="zh-CN" sz="2200" dirty="0">
              <a:cs typeface="+mn-cs"/>
            </a:endParaRPr>
          </a:p>
          <a:p>
            <a:pPr marL="342900" lvl="1" indent="-342900" eaLnBrk="1" hangingPunct="1">
              <a:buFontTx/>
              <a:buChar char="•"/>
            </a:pPr>
            <a:endParaRPr lang="en-US" altLang="zh-CN" dirty="0">
              <a:cs typeface="+mn-cs"/>
            </a:endParaRPr>
          </a:p>
          <a:p>
            <a:pPr marL="0" indent="0" eaLnBrk="1" hangingPunct="1">
              <a:buNone/>
            </a:pPr>
            <a:r>
              <a:rPr lang="en-US" altLang="zh-CN" sz="2400" dirty="0"/>
              <a:t>2.4 </a:t>
            </a:r>
            <a:r>
              <a:rPr lang="zh-CN" altLang="en-US" sz="2400" dirty="0"/>
              <a:t>信道复用技术</a:t>
            </a:r>
          </a:p>
          <a:p>
            <a:pPr marL="342900" lvl="1" indent="-342900" eaLnBrk="1" hangingPunct="1">
              <a:lnSpc>
                <a:spcPct val="80000"/>
              </a:lnSpc>
              <a:buFontTx/>
              <a:buChar char="•"/>
            </a:pPr>
            <a:endParaRPr lang="zh-CN" altLang="en-US" dirty="0">
              <a:cs typeface="+mn-cs"/>
            </a:endParaRPr>
          </a:p>
        </p:txBody>
      </p:sp>
      <p:sp>
        <p:nvSpPr>
          <p:cNvPr id="9220" name="Rectangle 5"/>
          <p:cNvSpPr>
            <a:spLocks noGrp="1" noChangeArrowheads="1"/>
          </p:cNvSpPr>
          <p:nvPr>
            <p:ph type="body" sz="half" idx="2"/>
          </p:nvPr>
        </p:nvSpPr>
        <p:spPr/>
        <p:txBody>
          <a:bodyPr/>
          <a:lstStyle/>
          <a:p>
            <a:pPr eaLnBrk="1" hangingPunct="1"/>
            <a:r>
              <a:rPr lang="zh-CN" altLang="en-US" sz="2200" dirty="0"/>
              <a:t>频分复用、时分复用和统计时分复用</a:t>
            </a:r>
          </a:p>
          <a:p>
            <a:pPr eaLnBrk="1" hangingPunct="1"/>
            <a:r>
              <a:rPr lang="zh-CN" altLang="en-US" sz="2200" dirty="0"/>
              <a:t>波分复用</a:t>
            </a:r>
          </a:p>
          <a:p>
            <a:pPr eaLnBrk="1" hangingPunct="1"/>
            <a:r>
              <a:rPr lang="zh-CN" altLang="en-US" sz="2200" dirty="0"/>
              <a:t>码分复用</a:t>
            </a:r>
          </a:p>
          <a:p>
            <a:pPr eaLnBrk="1" hangingPunct="1">
              <a:buFontTx/>
              <a:buNone/>
            </a:pPr>
            <a:endParaRPr lang="en-US" altLang="zh-CN" sz="2400" dirty="0"/>
          </a:p>
          <a:p>
            <a:pPr eaLnBrk="1" hangingPunct="1">
              <a:buFontTx/>
              <a:buNone/>
            </a:pPr>
            <a:r>
              <a:rPr lang="en-US" altLang="zh-CN" sz="2400" dirty="0"/>
              <a:t>2.5  </a:t>
            </a:r>
            <a:r>
              <a:rPr lang="zh-CN" altLang="en-US" sz="2400" dirty="0"/>
              <a:t>数字传输系统</a:t>
            </a:r>
          </a:p>
          <a:p>
            <a:pPr marL="342900" lvl="1" indent="-342900" eaLnBrk="1" hangingPunct="1">
              <a:buNone/>
            </a:pPr>
            <a:endParaRPr lang="en-US" altLang="zh-CN" dirty="0">
              <a:cs typeface="+mn-cs"/>
            </a:endParaRPr>
          </a:p>
          <a:p>
            <a:pPr marL="342900" lvl="1" indent="-342900" eaLnBrk="1" hangingPunct="1">
              <a:buNone/>
            </a:pPr>
            <a:r>
              <a:rPr lang="en-US" altLang="zh-CN" dirty="0">
                <a:cs typeface="+mn-cs"/>
              </a:rPr>
              <a:t>2.6  </a:t>
            </a:r>
            <a:r>
              <a:rPr lang="zh-CN" altLang="en-US" dirty="0">
                <a:cs typeface="+mn-cs"/>
              </a:rPr>
              <a:t>宽带接入技术</a:t>
            </a:r>
          </a:p>
          <a:p>
            <a:pPr marL="342900" lvl="1" indent="-342900" eaLnBrk="1" hangingPunct="1">
              <a:buFontTx/>
              <a:buChar char="•"/>
            </a:pPr>
            <a:r>
              <a:rPr lang="en-US" altLang="zh-CN" dirty="0">
                <a:cs typeface="+mn-cs"/>
              </a:rPr>
              <a:t>ADSL</a:t>
            </a:r>
            <a:r>
              <a:rPr lang="zh-CN" altLang="en-US" dirty="0">
                <a:cs typeface="+mn-cs"/>
              </a:rPr>
              <a:t>技术</a:t>
            </a:r>
          </a:p>
          <a:p>
            <a:pPr marL="342900" lvl="1" indent="-342900" eaLnBrk="1" hangingPunct="1">
              <a:buFontTx/>
              <a:buChar char="•"/>
            </a:pPr>
            <a:r>
              <a:rPr lang="zh-CN" altLang="en-US" dirty="0">
                <a:cs typeface="+mn-cs"/>
              </a:rPr>
              <a:t>光纤同轴混合网</a:t>
            </a:r>
            <a:r>
              <a:rPr lang="en-US" altLang="zh-CN" dirty="0">
                <a:cs typeface="+mn-cs"/>
              </a:rPr>
              <a:t>(HFC </a:t>
            </a:r>
            <a:r>
              <a:rPr lang="zh-CN" altLang="en-US" dirty="0">
                <a:cs typeface="+mn-cs"/>
              </a:rPr>
              <a:t>网</a:t>
            </a:r>
            <a:r>
              <a:rPr lang="en-US" altLang="zh-CN" dirty="0">
                <a:cs typeface="+mn-cs"/>
              </a:rPr>
              <a:t>)</a:t>
            </a:r>
          </a:p>
          <a:p>
            <a:pPr marL="342900" lvl="1" indent="-342900" eaLnBrk="1" hangingPunct="1">
              <a:buFontTx/>
              <a:buChar char="•"/>
            </a:pPr>
            <a:r>
              <a:rPr lang="en-US" altLang="zh-CN" dirty="0">
                <a:cs typeface="+mn-cs"/>
              </a:rPr>
              <a:t>FTTx </a:t>
            </a:r>
            <a:r>
              <a:rPr lang="zh-CN" altLang="en-US" dirty="0">
                <a:cs typeface="+mn-cs"/>
              </a:rPr>
              <a:t>技术</a:t>
            </a:r>
          </a:p>
          <a:p>
            <a:pPr eaLnBrk="1" hangingPunct="1"/>
            <a:endParaRPr lang="en-US" altLang="zh-CN" sz="2000" dirty="0"/>
          </a:p>
        </p:txBody>
      </p:sp>
    </p:spTree>
    <p:extLst>
      <p:ext uri="{BB962C8B-B14F-4D97-AF65-F5344CB8AC3E}">
        <p14:creationId xmlns="" xmlns:p14="http://schemas.microsoft.com/office/powerpoint/2010/main" val="31961693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a:t>导引型传输媒体</a:t>
            </a:r>
          </a:p>
        </p:txBody>
      </p:sp>
      <p:sp>
        <p:nvSpPr>
          <p:cNvPr id="121859" name="Rectangle 3"/>
          <p:cNvSpPr>
            <a:spLocks noGrp="1" noChangeArrowheads="1"/>
          </p:cNvSpPr>
          <p:nvPr>
            <p:ph idx="1"/>
          </p:nvPr>
        </p:nvSpPr>
        <p:spPr/>
        <p:txBody>
          <a:bodyPr/>
          <a:lstStyle/>
          <a:p>
            <a:r>
              <a:rPr lang="zh-CN" altLang="en-US" dirty="0">
                <a:solidFill>
                  <a:srgbClr val="FF0000"/>
                </a:solidFill>
              </a:rPr>
              <a:t>双绞线</a:t>
            </a:r>
            <a:endParaRPr lang="en-US" altLang="zh-CN" dirty="0">
              <a:solidFill>
                <a:srgbClr val="FF0000"/>
              </a:solidFill>
            </a:endParaRPr>
          </a:p>
          <a:p>
            <a:pPr lvl="1"/>
            <a:r>
              <a:rPr lang="zh-CN" altLang="zh-CN" dirty="0"/>
              <a:t>最常用的传输媒体</a:t>
            </a:r>
            <a:r>
              <a:rPr lang="zh-CN" altLang="en-US" dirty="0"/>
              <a:t>。</a:t>
            </a:r>
            <a:endParaRPr lang="en-US" altLang="zh-CN" dirty="0"/>
          </a:p>
          <a:p>
            <a:pPr lvl="1"/>
            <a:endParaRPr lang="en-US" altLang="zh-CN" dirty="0"/>
          </a:p>
          <a:p>
            <a:pPr lvl="1"/>
            <a:r>
              <a:rPr lang="zh-CN" altLang="zh-CN" dirty="0"/>
              <a:t>模拟传输和数字传输都可以使用双绞线，其通信距离一般为几到十几公里。</a:t>
            </a:r>
            <a:endParaRPr lang="zh-CN" altLang="en-US" dirty="0"/>
          </a:p>
          <a:p>
            <a:pPr lvl="1"/>
            <a:endParaRPr lang="en-US" altLang="zh-CN" dirty="0">
              <a:solidFill>
                <a:srgbClr val="FF0000"/>
              </a:solidFill>
              <a:latin typeface="Arial" charset="0"/>
              <a:ea typeface="黑体" pitchFamily="2" charset="-122"/>
            </a:endParaRPr>
          </a:p>
          <a:p>
            <a:pPr lvl="1"/>
            <a:r>
              <a:rPr lang="zh-CN" altLang="en-US" dirty="0">
                <a:solidFill>
                  <a:srgbClr val="FF0000"/>
                </a:solidFill>
                <a:ea typeface="黑体" pitchFamily="2" charset="-122"/>
              </a:rPr>
              <a:t>屏蔽双绞线 </a:t>
            </a:r>
            <a:r>
              <a:rPr lang="en-US" altLang="zh-CN" dirty="0">
                <a:solidFill>
                  <a:srgbClr val="FF0000"/>
                </a:solidFill>
                <a:ea typeface="黑体" pitchFamily="2" charset="-122"/>
              </a:rPr>
              <a:t>STP </a:t>
            </a:r>
            <a:r>
              <a:rPr lang="en-US" altLang="zh-CN" dirty="0">
                <a:solidFill>
                  <a:srgbClr val="0000CC"/>
                </a:solidFill>
                <a:ea typeface="黑体" pitchFamily="2" charset="-122"/>
              </a:rPr>
              <a:t>(Shield</a:t>
            </a:r>
            <a:r>
              <a:rPr lang="en-US" altLang="zh-CN" dirty="0">
                <a:solidFill>
                  <a:srgbClr val="FF0000"/>
                </a:solidFill>
                <a:ea typeface="黑体" pitchFamily="2" charset="-122"/>
              </a:rPr>
              <a:t>ed</a:t>
            </a:r>
            <a:r>
              <a:rPr lang="en-US" altLang="zh-CN" dirty="0">
                <a:solidFill>
                  <a:srgbClr val="0000CC"/>
                </a:solidFill>
                <a:ea typeface="黑体" pitchFamily="2" charset="-122"/>
              </a:rPr>
              <a:t> Twiste</a:t>
            </a:r>
            <a:r>
              <a:rPr lang="en-US" altLang="zh-CN" dirty="0">
                <a:solidFill>
                  <a:srgbClr val="FF0000"/>
                </a:solidFill>
                <a:ea typeface="黑体" pitchFamily="2" charset="-122"/>
              </a:rPr>
              <a:t>d</a:t>
            </a:r>
            <a:r>
              <a:rPr lang="en-US" altLang="zh-CN" dirty="0">
                <a:solidFill>
                  <a:srgbClr val="0000CC"/>
                </a:solidFill>
                <a:ea typeface="黑体" pitchFamily="2" charset="-122"/>
              </a:rPr>
              <a:t> Pair)</a:t>
            </a:r>
          </a:p>
          <a:p>
            <a:pPr lvl="2"/>
            <a:r>
              <a:rPr lang="zh-CN" altLang="en-US" dirty="0"/>
              <a:t>带金属</a:t>
            </a:r>
            <a:r>
              <a:rPr lang="zh-CN" altLang="zh-CN" dirty="0"/>
              <a:t>屏蔽层</a:t>
            </a:r>
            <a:endParaRPr lang="en-US" altLang="zh-CN" dirty="0">
              <a:solidFill>
                <a:srgbClr val="0000CC"/>
              </a:solidFill>
              <a:ea typeface="黑体" pitchFamily="2" charset="-122"/>
            </a:endParaRPr>
          </a:p>
          <a:p>
            <a:pPr lvl="1"/>
            <a:endParaRPr lang="en-US" altLang="zh-CN" dirty="0">
              <a:solidFill>
                <a:srgbClr val="0000CC"/>
              </a:solidFill>
              <a:ea typeface="黑体" pitchFamily="2" charset="-122"/>
            </a:endParaRPr>
          </a:p>
          <a:p>
            <a:pPr lvl="1"/>
            <a:r>
              <a:rPr lang="zh-CN" altLang="en-US" dirty="0">
                <a:solidFill>
                  <a:srgbClr val="0000CC"/>
                </a:solidFill>
                <a:ea typeface="黑体" pitchFamily="2" charset="-122"/>
              </a:rPr>
              <a:t>无屏蔽双绞线 </a:t>
            </a:r>
            <a:r>
              <a:rPr lang="en-US" altLang="zh-CN" dirty="0">
                <a:solidFill>
                  <a:srgbClr val="0000CC"/>
                </a:solidFill>
                <a:ea typeface="黑体" pitchFamily="2" charset="-122"/>
              </a:rPr>
              <a:t>UTP (Unshielded Twisted Pair)</a:t>
            </a:r>
            <a:r>
              <a:rPr lang="en-US" altLang="zh-CN" dirty="0">
                <a:solidFill>
                  <a:srgbClr val="0000CC"/>
                </a:solidFill>
              </a:rPr>
              <a:t> </a:t>
            </a:r>
          </a:p>
        </p:txBody>
      </p:sp>
    </p:spTree>
    <p:extLst>
      <p:ext uri="{BB962C8B-B14F-4D97-AF65-F5344CB8AC3E}">
        <p14:creationId xmlns="" xmlns:p14="http://schemas.microsoft.com/office/powerpoint/2010/main" val="15440492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zh-CN" altLang="en-US" dirty="0"/>
              <a:t>导引型传输媒体</a:t>
            </a:r>
          </a:p>
        </p:txBody>
      </p:sp>
      <p:grpSp>
        <p:nvGrpSpPr>
          <p:cNvPr id="2" name="组合 2"/>
          <p:cNvGrpSpPr/>
          <p:nvPr/>
        </p:nvGrpSpPr>
        <p:grpSpPr>
          <a:xfrm>
            <a:off x="650334" y="1357298"/>
            <a:ext cx="3572687" cy="2015564"/>
            <a:chOff x="1280592" y="1686499"/>
            <a:chExt cx="3292170" cy="1643970"/>
          </a:xfrm>
        </p:grpSpPr>
        <p:pic>
          <p:nvPicPr>
            <p:cNvPr id="6" name="Picture 4" descr="223b"/>
            <p:cNvPicPr>
              <a:picLocks noChangeAspect="1" noChangeArrowheads="1"/>
            </p:cNvPicPr>
            <p:nvPr/>
          </p:nvPicPr>
          <p:blipFill>
            <a:blip r:embed="rId3">
              <a:extLst>
                <a:ext uri="{28A0092B-C50C-407E-A947-70E740481C1C}">
                  <a14:useLocalDpi xmlns="" xmlns:a14="http://schemas.microsoft.com/office/drawing/2010/main" val="0"/>
                </a:ext>
              </a:extLst>
            </a:blip>
            <a:srcRect t="24692" b="39763"/>
            <a:stretch>
              <a:fillRect/>
            </a:stretch>
          </p:blipFill>
          <p:spPr bwMode="auto">
            <a:xfrm>
              <a:off x="1280592" y="1686499"/>
              <a:ext cx="3279775" cy="885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26955" y="2546924"/>
              <a:ext cx="645807" cy="326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000099"/>
                  </a:solidFill>
                  <a:latin typeface="宋体" panose="02010600030101010101" pitchFamily="2" charset="-122"/>
                  <a:ea typeface="黑体" pitchFamily="2" charset="-122"/>
                </a:rPr>
                <a:t>铜线</a:t>
              </a:r>
            </a:p>
          </p:txBody>
        </p:sp>
        <p:sp>
          <p:nvSpPr>
            <p:cNvPr id="10" name="Text Box 9"/>
            <p:cNvSpPr txBox="1">
              <a:spLocks noChangeArrowheads="1"/>
            </p:cNvSpPr>
            <p:nvPr/>
          </p:nvSpPr>
          <p:spPr bwMode="auto">
            <a:xfrm>
              <a:off x="1432992" y="2554861"/>
              <a:ext cx="957263" cy="527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90000"/>
                </a:lnSpc>
              </a:pPr>
              <a:r>
                <a:rPr lang="zh-CN" altLang="en-US" sz="2000" dirty="0">
                  <a:solidFill>
                    <a:srgbClr val="000099"/>
                  </a:solidFill>
                  <a:latin typeface="宋体" panose="02010600030101010101" pitchFamily="2" charset="-122"/>
                  <a:ea typeface="黑体" pitchFamily="2" charset="-122"/>
                </a:rPr>
                <a:t>聚氯乙烯套层</a:t>
              </a:r>
            </a:p>
          </p:txBody>
        </p:sp>
        <p:sp>
          <p:nvSpPr>
            <p:cNvPr id="13" name="Text Box 13"/>
            <p:cNvSpPr txBox="1">
              <a:spLocks noChangeArrowheads="1"/>
            </p:cNvSpPr>
            <p:nvPr/>
          </p:nvSpPr>
          <p:spPr bwMode="auto">
            <a:xfrm>
              <a:off x="2776017" y="2543749"/>
              <a:ext cx="883626" cy="326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a:solidFill>
                    <a:srgbClr val="000099"/>
                  </a:solidFill>
                  <a:latin typeface="宋体" panose="02010600030101010101" pitchFamily="2" charset="-122"/>
                  <a:ea typeface="黑体" pitchFamily="2" charset="-122"/>
                </a:rPr>
                <a:t>绝缘层</a:t>
              </a:r>
            </a:p>
          </p:txBody>
        </p:sp>
        <p:sp>
          <p:nvSpPr>
            <p:cNvPr id="15" name="Text Box 15"/>
            <p:cNvSpPr txBox="1">
              <a:spLocks noChangeArrowheads="1"/>
            </p:cNvSpPr>
            <p:nvPr/>
          </p:nvSpPr>
          <p:spPr bwMode="auto">
            <a:xfrm>
              <a:off x="2181291" y="3004124"/>
              <a:ext cx="2060906" cy="3263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宋体" panose="02010600030101010101" pitchFamily="2" charset="-122"/>
                  <a:ea typeface="黑体" pitchFamily="2" charset="-122"/>
                </a:rPr>
                <a:t>(a) </a:t>
              </a:r>
              <a:r>
                <a:rPr lang="zh-CN" altLang="zh-CN" sz="2000" dirty="0">
                  <a:latin typeface="宋体" panose="02010600030101010101" pitchFamily="2" charset="-122"/>
                  <a:ea typeface="黑体" pitchFamily="2" charset="-122"/>
                </a:rPr>
                <a:t>无屏蔽双绞线</a:t>
              </a:r>
              <a:endParaRPr lang="en-US" altLang="zh-CN" sz="2000" dirty="0">
                <a:latin typeface="宋体" panose="02010600030101010101" pitchFamily="2" charset="-122"/>
                <a:ea typeface="黑体" pitchFamily="2" charset="-122"/>
              </a:endParaRPr>
            </a:p>
          </p:txBody>
        </p:sp>
      </p:grpSp>
      <p:grpSp>
        <p:nvGrpSpPr>
          <p:cNvPr id="3" name="组合 3"/>
          <p:cNvGrpSpPr/>
          <p:nvPr/>
        </p:nvGrpSpPr>
        <p:grpSpPr>
          <a:xfrm>
            <a:off x="5062330" y="1381110"/>
            <a:ext cx="3425214" cy="1978771"/>
            <a:chOff x="5484192" y="1710311"/>
            <a:chExt cx="3112436" cy="1621728"/>
          </a:xfrm>
        </p:grpSpPr>
        <p:pic>
          <p:nvPicPr>
            <p:cNvPr id="7" name="Picture 5" descr="223"/>
            <p:cNvPicPr>
              <a:picLocks noChangeAspect="1" noChangeArrowheads="1"/>
            </p:cNvPicPr>
            <p:nvPr/>
          </p:nvPicPr>
          <p:blipFill>
            <a:blip r:embed="rId4">
              <a:extLst>
                <a:ext uri="{28A0092B-C50C-407E-A947-70E740481C1C}">
                  <a14:useLocalDpi xmlns="" xmlns:a14="http://schemas.microsoft.com/office/drawing/2010/main" val="0"/>
                </a:ext>
              </a:extLst>
            </a:blip>
            <a:srcRect t="17610" b="41142"/>
            <a:stretch>
              <a:fillRect/>
            </a:stretch>
          </p:blipFill>
          <p:spPr bwMode="auto">
            <a:xfrm>
              <a:off x="5484192" y="1710311"/>
              <a:ext cx="2997200" cy="862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959792" y="2510467"/>
              <a:ext cx="636836" cy="327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000099"/>
                  </a:solidFill>
                  <a:latin typeface="宋体" panose="02010600030101010101" pitchFamily="2" charset="-122"/>
                  <a:ea typeface="黑体" pitchFamily="2" charset="-122"/>
                </a:rPr>
                <a:t>铜线</a:t>
              </a:r>
            </a:p>
          </p:txBody>
        </p:sp>
        <p:sp>
          <p:nvSpPr>
            <p:cNvPr id="11" name="Text Box 10"/>
            <p:cNvSpPr txBox="1">
              <a:spLocks noChangeArrowheads="1"/>
            </p:cNvSpPr>
            <p:nvPr/>
          </p:nvSpPr>
          <p:spPr bwMode="auto">
            <a:xfrm>
              <a:off x="5484193" y="2510411"/>
              <a:ext cx="866981" cy="580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l" eaLnBrk="1" hangingPunct="1"/>
              <a:r>
                <a:rPr lang="zh-CN" altLang="en-US" sz="2000" dirty="0">
                  <a:latin typeface="宋体" panose="02010600030101010101" pitchFamily="2" charset="-122"/>
                  <a:ea typeface="黑体" pitchFamily="2" charset="-122"/>
                </a:rPr>
                <a:t>聚氯乙</a:t>
              </a:r>
              <a:endParaRPr lang="en-US" altLang="zh-CN" sz="2000" dirty="0">
                <a:latin typeface="宋体" panose="02010600030101010101" pitchFamily="2" charset="-122"/>
                <a:ea typeface="黑体" pitchFamily="2" charset="-122"/>
              </a:endParaRPr>
            </a:p>
            <a:p>
              <a:pPr algn="l" eaLnBrk="1" hangingPunct="1"/>
              <a:r>
                <a:rPr lang="zh-CN" altLang="en-US" sz="2000" dirty="0">
                  <a:latin typeface="宋体" panose="02010600030101010101" pitchFamily="2" charset="-122"/>
                  <a:ea typeface="黑体" pitchFamily="2" charset="-122"/>
                </a:rPr>
                <a:t>烯</a:t>
              </a:r>
              <a:r>
                <a:rPr lang="zh-CN" altLang="en-US" sz="2000" dirty="0">
                  <a:solidFill>
                    <a:srgbClr val="FF0000"/>
                  </a:solidFill>
                  <a:latin typeface="宋体" panose="02010600030101010101" pitchFamily="2" charset="-122"/>
                  <a:ea typeface="黑体" pitchFamily="2" charset="-122"/>
                </a:rPr>
                <a:t>套层</a:t>
              </a:r>
            </a:p>
          </p:txBody>
        </p:sp>
        <p:sp>
          <p:nvSpPr>
            <p:cNvPr id="12" name="Text Box 11"/>
            <p:cNvSpPr txBox="1">
              <a:spLocks noChangeArrowheads="1"/>
            </p:cNvSpPr>
            <p:nvPr/>
          </p:nvSpPr>
          <p:spPr bwMode="auto">
            <a:xfrm>
              <a:off x="6531672" y="2510467"/>
              <a:ext cx="871352" cy="327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000099"/>
                  </a:solidFill>
                  <a:latin typeface="宋体" panose="02010600030101010101" pitchFamily="2" charset="-122"/>
                  <a:ea typeface="黑体" pitchFamily="2" charset="-122"/>
                </a:rPr>
                <a:t>屏蔽层</a:t>
              </a:r>
            </a:p>
          </p:txBody>
        </p:sp>
        <p:sp>
          <p:nvSpPr>
            <p:cNvPr id="14" name="Text Box 14"/>
            <p:cNvSpPr txBox="1">
              <a:spLocks noChangeArrowheads="1"/>
            </p:cNvSpPr>
            <p:nvPr/>
          </p:nvSpPr>
          <p:spPr bwMode="auto">
            <a:xfrm>
              <a:off x="7245732" y="2686111"/>
              <a:ext cx="871352" cy="327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000099"/>
                  </a:solidFill>
                  <a:latin typeface="宋体" panose="02010600030101010101" pitchFamily="2" charset="-122"/>
                  <a:ea typeface="黑体" pitchFamily="2" charset="-122"/>
                </a:rPr>
                <a:t>绝缘层</a:t>
              </a:r>
            </a:p>
          </p:txBody>
        </p:sp>
        <p:sp>
          <p:nvSpPr>
            <p:cNvPr id="16" name="Text Box 16"/>
            <p:cNvSpPr txBox="1">
              <a:spLocks noChangeArrowheads="1"/>
            </p:cNvSpPr>
            <p:nvPr/>
          </p:nvSpPr>
          <p:spPr bwMode="auto">
            <a:xfrm>
              <a:off x="6259474" y="3004124"/>
              <a:ext cx="1799221" cy="3279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宋体" panose="02010600030101010101" pitchFamily="2" charset="-122"/>
                  <a:ea typeface="黑体" pitchFamily="2" charset="-122"/>
                </a:rPr>
                <a:t>(b) </a:t>
              </a:r>
              <a:r>
                <a:rPr lang="zh-CN" altLang="zh-CN" sz="2000" dirty="0">
                  <a:latin typeface="宋体" panose="02010600030101010101" pitchFamily="2" charset="-122"/>
                  <a:ea typeface="黑体" pitchFamily="2" charset="-122"/>
                </a:rPr>
                <a:t>屏蔽双绞线</a:t>
              </a:r>
              <a:endParaRPr lang="en-US" altLang="zh-CN" sz="2000" dirty="0">
                <a:latin typeface="宋体" panose="02010600030101010101" pitchFamily="2" charset="-122"/>
                <a:ea typeface="黑体" pitchFamily="2" charset="-122"/>
              </a:endParaRPr>
            </a:p>
          </p:txBody>
        </p:sp>
      </p:grpSp>
      <p:grpSp>
        <p:nvGrpSpPr>
          <p:cNvPr id="4" name="组合 16"/>
          <p:cNvGrpSpPr/>
          <p:nvPr/>
        </p:nvGrpSpPr>
        <p:grpSpPr>
          <a:xfrm>
            <a:off x="2710870" y="3445531"/>
            <a:ext cx="3389915" cy="2056294"/>
            <a:chOff x="3252146" y="4016920"/>
            <a:chExt cx="2981475" cy="1508184"/>
          </a:xfrm>
        </p:grpSpPr>
        <p:pic>
          <p:nvPicPr>
            <p:cNvPr id="19" name="Picture 19" descr="3UTP"/>
            <p:cNvPicPr>
              <a:picLocks noChangeAspect="1" noChangeArrowheads="1"/>
            </p:cNvPicPr>
            <p:nvPr/>
          </p:nvPicPr>
          <p:blipFill>
            <a:blip r:embed="rId5">
              <a:extLst>
                <a:ext uri="{28A0092B-C50C-407E-A947-70E740481C1C}">
                  <a14:useLocalDpi xmlns="" xmlns:a14="http://schemas.microsoft.com/office/drawing/2010/main" val="0"/>
                </a:ext>
              </a:extLst>
            </a:blip>
            <a:srcRect l="2864" t="5208" r="50562"/>
            <a:stretch>
              <a:fillRect/>
            </a:stretch>
          </p:blipFill>
          <p:spPr bwMode="auto">
            <a:xfrm>
              <a:off x="3446330" y="4175362"/>
              <a:ext cx="2581275"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20" descr="3UTP"/>
            <p:cNvPicPr>
              <a:picLocks noChangeAspect="1" noChangeArrowheads="1"/>
            </p:cNvPicPr>
            <p:nvPr/>
          </p:nvPicPr>
          <p:blipFill>
            <a:blip r:embed="rId5">
              <a:extLst>
                <a:ext uri="{28A0092B-C50C-407E-A947-70E740481C1C}">
                  <a14:useLocalDpi xmlns="" xmlns:a14="http://schemas.microsoft.com/office/drawing/2010/main" val="0"/>
                </a:ext>
              </a:extLst>
            </a:blip>
            <a:srcRect l="50095" r="3209"/>
            <a:stretch>
              <a:fillRect/>
            </a:stretch>
          </p:blipFill>
          <p:spPr bwMode="auto">
            <a:xfrm>
              <a:off x="3438392" y="4771387"/>
              <a:ext cx="25876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 Box 22"/>
            <p:cNvSpPr txBox="1">
              <a:spLocks noChangeArrowheads="1"/>
            </p:cNvSpPr>
            <p:nvPr/>
          </p:nvSpPr>
          <p:spPr bwMode="auto">
            <a:xfrm>
              <a:off x="4289298" y="4016920"/>
              <a:ext cx="839150" cy="293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solidFill>
                    <a:srgbClr val="000099"/>
                  </a:solidFill>
                  <a:latin typeface="宋体" panose="02010600030101010101" pitchFamily="2" charset="-122"/>
                  <a:ea typeface="黑体" pitchFamily="2" charset="-122"/>
                </a:rPr>
                <a:t>3 </a:t>
              </a:r>
              <a:r>
                <a:rPr lang="zh-CN" altLang="en-US" sz="2000">
                  <a:solidFill>
                    <a:srgbClr val="000099"/>
                  </a:solidFill>
                  <a:latin typeface="宋体" panose="02010600030101010101" pitchFamily="2" charset="-122"/>
                  <a:ea typeface="黑体" pitchFamily="2" charset="-122"/>
                </a:rPr>
                <a:t>类线</a:t>
              </a:r>
            </a:p>
          </p:txBody>
        </p:sp>
        <p:sp>
          <p:nvSpPr>
            <p:cNvPr id="22" name="Text Box 23"/>
            <p:cNvSpPr txBox="1">
              <a:spLocks noChangeArrowheads="1"/>
            </p:cNvSpPr>
            <p:nvPr/>
          </p:nvSpPr>
          <p:spPr bwMode="auto">
            <a:xfrm>
              <a:off x="4289298" y="4650689"/>
              <a:ext cx="839150" cy="293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000099"/>
                  </a:solidFill>
                  <a:latin typeface="宋体" panose="02010600030101010101" pitchFamily="2" charset="-122"/>
                  <a:ea typeface="黑体" pitchFamily="2" charset="-122"/>
                </a:rPr>
                <a:t>5 </a:t>
              </a:r>
              <a:r>
                <a:rPr lang="zh-CN" altLang="en-US" sz="2000" dirty="0">
                  <a:solidFill>
                    <a:srgbClr val="000099"/>
                  </a:solidFill>
                  <a:latin typeface="宋体" panose="02010600030101010101" pitchFamily="2" charset="-122"/>
                  <a:ea typeface="黑体" pitchFamily="2" charset="-122"/>
                </a:rPr>
                <a:t>类线</a:t>
              </a:r>
            </a:p>
          </p:txBody>
        </p:sp>
        <p:sp>
          <p:nvSpPr>
            <p:cNvPr id="23" name="Text Box 24"/>
            <p:cNvSpPr txBox="1">
              <a:spLocks noChangeArrowheads="1"/>
            </p:cNvSpPr>
            <p:nvPr/>
          </p:nvSpPr>
          <p:spPr bwMode="auto">
            <a:xfrm>
              <a:off x="3252146" y="5231644"/>
              <a:ext cx="2981475" cy="293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a:latin typeface="宋体" panose="02010600030101010101" pitchFamily="2" charset="-122"/>
                  <a:ea typeface="黑体" pitchFamily="2" charset="-122"/>
                </a:rPr>
                <a:t>(c) </a:t>
              </a:r>
              <a:r>
                <a:rPr lang="zh-CN" altLang="zh-CN" sz="2000" dirty="0">
                  <a:latin typeface="宋体" panose="02010600030101010101" pitchFamily="2" charset="-122"/>
                  <a:ea typeface="黑体" pitchFamily="2" charset="-122"/>
                </a:rPr>
                <a:t>不同的绞合度的双绞线</a:t>
              </a:r>
              <a:endParaRPr lang="en-US" altLang="zh-CN" sz="2000" dirty="0">
                <a:latin typeface="宋体" panose="02010600030101010101" pitchFamily="2" charset="-122"/>
                <a:ea typeface="黑体" pitchFamily="2" charset="-122"/>
              </a:endParaRPr>
            </a:p>
          </p:txBody>
        </p:sp>
      </p:grpSp>
      <p:sp>
        <p:nvSpPr>
          <p:cNvPr id="18" name="矩形 17"/>
          <p:cNvSpPr/>
          <p:nvPr/>
        </p:nvSpPr>
        <p:spPr>
          <a:xfrm>
            <a:off x="1780305" y="5720170"/>
            <a:ext cx="5516921" cy="461665"/>
          </a:xfrm>
          <a:prstGeom prst="rect">
            <a:avLst/>
          </a:prstGeom>
        </p:spPr>
        <p:txBody>
          <a:bodyPr wrap="square">
            <a:spAutoFit/>
          </a:bodyPr>
          <a:lstStyle/>
          <a:p>
            <a:pPr algn="ctr"/>
            <a:r>
              <a:rPr lang="zh-CN" altLang="zh-CN" sz="2400" dirty="0">
                <a:latin typeface="宋体" panose="02010600030101010101" pitchFamily="2" charset="-122"/>
                <a:ea typeface="+mn-ea"/>
              </a:rPr>
              <a:t>双绞线的示意图</a:t>
            </a:r>
            <a:endParaRPr lang="zh-CN" altLang="en-US" sz="2400" dirty="0">
              <a:latin typeface="宋体" panose="02010600030101010101" pitchFamily="2" charset="-122"/>
              <a:ea typeface="+mn-ea"/>
            </a:endParaRPr>
          </a:p>
        </p:txBody>
      </p:sp>
    </p:spTree>
    <p:extLst>
      <p:ext uri="{BB962C8B-B14F-4D97-AF65-F5344CB8AC3E}">
        <p14:creationId xmlns="" xmlns:p14="http://schemas.microsoft.com/office/powerpoint/2010/main" val="15547538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a:t>双绞线标准</a:t>
            </a:r>
          </a:p>
        </p:txBody>
      </p:sp>
      <p:sp>
        <p:nvSpPr>
          <p:cNvPr id="121859" name="Rectangle 3"/>
          <p:cNvSpPr>
            <a:spLocks noGrp="1" noChangeArrowheads="1"/>
          </p:cNvSpPr>
          <p:nvPr>
            <p:ph idx="1"/>
          </p:nvPr>
        </p:nvSpPr>
        <p:spPr/>
        <p:txBody>
          <a:bodyPr/>
          <a:lstStyle/>
          <a:p>
            <a:pPr>
              <a:spcBef>
                <a:spcPts val="600"/>
              </a:spcBef>
            </a:pPr>
            <a:r>
              <a:rPr lang="en-US" altLang="zh-CN" dirty="0"/>
              <a:t>1991</a:t>
            </a:r>
            <a:r>
              <a:rPr lang="zh-CN" altLang="zh-CN" dirty="0"/>
              <a:t>年，美国电子工业协会</a:t>
            </a:r>
            <a:r>
              <a:rPr lang="en-US" altLang="zh-CN" dirty="0"/>
              <a:t> EIA (</a:t>
            </a:r>
            <a:r>
              <a:rPr lang="en-US" dirty="0"/>
              <a:t>Electronic Industries Association</a:t>
            </a:r>
            <a:r>
              <a:rPr lang="en-US" altLang="zh-CN" dirty="0"/>
              <a:t>) </a:t>
            </a:r>
            <a:r>
              <a:rPr lang="zh-CN" altLang="zh-CN" dirty="0"/>
              <a:t>和电信行业协会</a:t>
            </a:r>
            <a:r>
              <a:rPr lang="en-US" altLang="zh-CN" dirty="0"/>
              <a:t>TIA (Telecommunications Industries Association) </a:t>
            </a:r>
            <a:r>
              <a:rPr lang="zh-CN" altLang="zh-CN" dirty="0"/>
              <a:t>联合发布了一个用于室内传送数据的无屏蔽双绞线和屏蔽双绞线的标准</a:t>
            </a:r>
            <a:r>
              <a:rPr lang="en-US" altLang="zh-CN" dirty="0">
                <a:solidFill>
                  <a:srgbClr val="FF0000"/>
                </a:solidFill>
              </a:rPr>
              <a:t>EIA/TIA-568</a:t>
            </a:r>
            <a:r>
              <a:rPr lang="zh-CN" altLang="zh-CN" dirty="0">
                <a:solidFill>
                  <a:srgbClr val="FF0000"/>
                </a:solidFill>
              </a:rPr>
              <a:t>。</a:t>
            </a:r>
            <a:endParaRPr lang="en-US" altLang="zh-CN" dirty="0">
              <a:solidFill>
                <a:srgbClr val="FF0000"/>
              </a:solidFill>
            </a:endParaRPr>
          </a:p>
          <a:p>
            <a:pPr>
              <a:spcBef>
                <a:spcPts val="600"/>
              </a:spcBef>
            </a:pPr>
            <a:endParaRPr lang="en-US" altLang="zh-CN" dirty="0"/>
          </a:p>
          <a:p>
            <a:pPr>
              <a:spcBef>
                <a:spcPts val="600"/>
              </a:spcBef>
            </a:pPr>
            <a:r>
              <a:rPr lang="en-US" altLang="zh-CN" dirty="0"/>
              <a:t>1995</a:t>
            </a:r>
            <a:r>
              <a:rPr lang="zh-CN" altLang="zh-CN" dirty="0"/>
              <a:t>年将布线标准更新为</a:t>
            </a:r>
            <a:r>
              <a:rPr lang="en-US" altLang="zh-CN" dirty="0"/>
              <a:t> </a:t>
            </a:r>
            <a:r>
              <a:rPr lang="en-US" altLang="zh-CN" dirty="0">
                <a:solidFill>
                  <a:srgbClr val="FF0000"/>
                </a:solidFill>
              </a:rPr>
              <a:t>EIA/TIA-568-A</a:t>
            </a:r>
            <a:r>
              <a:rPr lang="zh-CN" altLang="en-US" dirty="0">
                <a:solidFill>
                  <a:srgbClr val="FF0000"/>
                </a:solidFill>
              </a:rPr>
              <a:t>。</a:t>
            </a:r>
            <a:endParaRPr lang="en-US" altLang="zh-CN" dirty="0">
              <a:solidFill>
                <a:srgbClr val="FF0000"/>
              </a:solidFill>
            </a:endParaRPr>
          </a:p>
          <a:p>
            <a:pPr>
              <a:spcBef>
                <a:spcPts val="600"/>
              </a:spcBef>
            </a:pPr>
            <a:endParaRPr lang="en-US" altLang="zh-CN" dirty="0"/>
          </a:p>
          <a:p>
            <a:pPr>
              <a:spcBef>
                <a:spcPts val="600"/>
              </a:spcBef>
            </a:pPr>
            <a:r>
              <a:rPr lang="zh-CN" altLang="zh-CN" dirty="0"/>
              <a:t>此标准规定了</a:t>
            </a:r>
            <a:r>
              <a:rPr lang="en-US" altLang="zh-CN" dirty="0"/>
              <a:t> </a:t>
            </a:r>
            <a:r>
              <a:rPr lang="en-US" altLang="zh-CN" dirty="0">
                <a:solidFill>
                  <a:srgbClr val="FF0000"/>
                </a:solidFill>
              </a:rPr>
              <a:t>5 </a:t>
            </a:r>
            <a:r>
              <a:rPr lang="zh-CN" altLang="zh-CN" dirty="0">
                <a:solidFill>
                  <a:srgbClr val="FF0000"/>
                </a:solidFill>
              </a:rPr>
              <a:t>个种类的</a:t>
            </a:r>
            <a:r>
              <a:rPr lang="en-US" altLang="zh-CN" dirty="0">
                <a:solidFill>
                  <a:srgbClr val="FF0000"/>
                </a:solidFill>
              </a:rPr>
              <a:t> UTP </a:t>
            </a:r>
            <a:r>
              <a:rPr lang="zh-CN" altLang="zh-CN" dirty="0">
                <a:solidFill>
                  <a:srgbClr val="FF0000"/>
                </a:solidFill>
              </a:rPr>
              <a:t>标准</a:t>
            </a:r>
            <a:r>
              <a:rPr lang="en-US" altLang="zh-CN" dirty="0">
                <a:solidFill>
                  <a:srgbClr val="FF0000"/>
                </a:solidFill>
              </a:rPr>
              <a:t> </a:t>
            </a:r>
            <a:r>
              <a:rPr lang="en-US" altLang="zh-CN" dirty="0"/>
              <a:t>(</a:t>
            </a:r>
            <a:r>
              <a:rPr lang="zh-CN" altLang="zh-CN" dirty="0"/>
              <a:t>从</a:t>
            </a:r>
            <a:r>
              <a:rPr lang="en-US" altLang="zh-CN" dirty="0"/>
              <a:t> 1 </a:t>
            </a:r>
            <a:r>
              <a:rPr lang="zh-CN" altLang="zh-CN" dirty="0"/>
              <a:t>类线到</a:t>
            </a:r>
            <a:r>
              <a:rPr lang="en-US" altLang="zh-CN" dirty="0"/>
              <a:t> 5 </a:t>
            </a:r>
            <a:r>
              <a:rPr lang="zh-CN" altLang="zh-CN" dirty="0"/>
              <a:t>类线</a:t>
            </a:r>
            <a:r>
              <a:rPr lang="en-US" altLang="zh-CN" dirty="0"/>
              <a:t>)</a:t>
            </a:r>
            <a:r>
              <a:rPr lang="zh-CN" altLang="zh-CN" dirty="0"/>
              <a:t>。</a:t>
            </a:r>
            <a:endParaRPr lang="en-US" altLang="zh-CN" dirty="0"/>
          </a:p>
          <a:p>
            <a:pPr>
              <a:spcBef>
                <a:spcPts val="600"/>
              </a:spcBef>
            </a:pPr>
            <a:endParaRPr lang="en-US" altLang="zh-CN" dirty="0">
              <a:solidFill>
                <a:srgbClr val="0000CC"/>
              </a:solidFill>
            </a:endParaRPr>
          </a:p>
          <a:p>
            <a:pPr>
              <a:spcBef>
                <a:spcPts val="600"/>
              </a:spcBef>
            </a:pPr>
            <a:r>
              <a:rPr lang="zh-CN" altLang="zh-CN" dirty="0"/>
              <a:t>对传送数据来说，现在最常用的</a:t>
            </a:r>
            <a:r>
              <a:rPr lang="en-US" altLang="zh-CN" dirty="0"/>
              <a:t>UTP</a:t>
            </a:r>
            <a:r>
              <a:rPr lang="zh-CN" altLang="zh-CN" dirty="0">
                <a:solidFill>
                  <a:srgbClr val="0000CC"/>
                </a:solidFill>
              </a:rPr>
              <a:t>是</a:t>
            </a:r>
            <a:r>
              <a:rPr lang="en-US" altLang="zh-CN" dirty="0">
                <a:solidFill>
                  <a:srgbClr val="0000CC"/>
                </a:solidFill>
              </a:rPr>
              <a:t>5</a:t>
            </a:r>
            <a:r>
              <a:rPr lang="zh-CN" altLang="zh-CN" dirty="0">
                <a:solidFill>
                  <a:srgbClr val="0000CC"/>
                </a:solidFill>
              </a:rPr>
              <a:t>类线</a:t>
            </a:r>
            <a:r>
              <a:rPr lang="en-US" altLang="zh-CN" dirty="0">
                <a:solidFill>
                  <a:srgbClr val="0000CC"/>
                </a:solidFill>
              </a:rPr>
              <a:t> </a:t>
            </a:r>
            <a:r>
              <a:rPr lang="en-US" altLang="zh-CN" dirty="0"/>
              <a:t>(Category 5 </a:t>
            </a:r>
            <a:r>
              <a:rPr lang="zh-CN" altLang="zh-CN" dirty="0"/>
              <a:t>或</a:t>
            </a:r>
            <a:r>
              <a:rPr lang="en-US" altLang="zh-CN" dirty="0"/>
              <a:t> CAT5)</a:t>
            </a:r>
            <a:r>
              <a:rPr lang="zh-CN" altLang="en-US" dirty="0"/>
              <a:t>。</a:t>
            </a:r>
            <a:endParaRPr lang="en-US" altLang="zh-CN" dirty="0"/>
          </a:p>
        </p:txBody>
      </p:sp>
    </p:spTree>
    <p:extLst>
      <p:ext uri="{BB962C8B-B14F-4D97-AF65-F5344CB8AC3E}">
        <p14:creationId xmlns="" xmlns:p14="http://schemas.microsoft.com/office/powerpoint/2010/main" val="34053865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zh-CN" altLang="en-US" dirty="0"/>
              <a:t>双绞线示意图</a:t>
            </a:r>
          </a:p>
        </p:txBody>
      </p:sp>
      <p:sp>
        <p:nvSpPr>
          <p:cNvPr id="64515" name="Rectangle 3"/>
          <p:cNvSpPr>
            <a:spLocks noChangeArrowheads="1"/>
          </p:cNvSpPr>
          <p:nvPr/>
        </p:nvSpPr>
        <p:spPr bwMode="auto">
          <a:xfrm>
            <a:off x="3548063" y="2681288"/>
            <a:ext cx="9144000" cy="0"/>
          </a:xfrm>
          <a:prstGeom prst="rect">
            <a:avLst/>
          </a:prstGeom>
          <a:noFill/>
          <a:ln w="9525">
            <a:noFill/>
            <a:miter lim="800000"/>
            <a:headEnd/>
            <a:tailEnd/>
          </a:ln>
        </p:spPr>
        <p:txBody>
          <a:bodyPr>
            <a:spAutoFit/>
          </a:bodyPr>
          <a:lstStyle/>
          <a:p>
            <a:endParaRPr lang="zh-CN" altLang="en-US"/>
          </a:p>
        </p:txBody>
      </p:sp>
      <p:pic>
        <p:nvPicPr>
          <p:cNvPr id="64516" name="Picture 4" descr="双绞线"/>
          <p:cNvPicPr>
            <a:picLocks noChangeAspect="1" noChangeArrowheads="1"/>
          </p:cNvPicPr>
          <p:nvPr/>
        </p:nvPicPr>
        <p:blipFill>
          <a:blip r:embed="rId2" cstate="print"/>
          <a:srcRect/>
          <a:stretch>
            <a:fillRect/>
          </a:stretch>
        </p:blipFill>
        <p:spPr bwMode="auto">
          <a:xfrm>
            <a:off x="1116013" y="1125538"/>
            <a:ext cx="6705600" cy="4899025"/>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55600" y="142852"/>
            <a:ext cx="8420100" cy="705520"/>
          </a:xfrm>
        </p:spPr>
        <p:txBody>
          <a:bodyPr/>
          <a:lstStyle/>
          <a:p>
            <a:pPr eaLnBrk="1" hangingPunct="1"/>
            <a:r>
              <a:rPr lang="en-US" altLang="zh-CN" dirty="0">
                <a:latin typeface="+mn-lt"/>
              </a:rPr>
              <a:t>RJ-45</a:t>
            </a:r>
            <a:r>
              <a:rPr lang="zh-CN" altLang="en-US" dirty="0">
                <a:latin typeface="黑体" pitchFamily="49" charset="-122"/>
              </a:rPr>
              <a:t>连接器及电线色谱排列图</a:t>
            </a:r>
          </a:p>
        </p:txBody>
      </p:sp>
      <p:sp>
        <p:nvSpPr>
          <p:cNvPr id="65539" name="Rectangle 3"/>
          <p:cNvSpPr>
            <a:spLocks noChangeArrowheads="1"/>
          </p:cNvSpPr>
          <p:nvPr/>
        </p:nvSpPr>
        <p:spPr bwMode="auto">
          <a:xfrm>
            <a:off x="4261446" y="1786212"/>
            <a:ext cx="3570789" cy="461665"/>
          </a:xfrm>
          <a:prstGeom prst="rect">
            <a:avLst/>
          </a:prstGeom>
          <a:noFill/>
          <a:ln w="9525">
            <a:noFill/>
            <a:miter lim="800000"/>
            <a:headEnd/>
            <a:tailEnd/>
          </a:ln>
        </p:spPr>
        <p:txBody>
          <a:bodyPr wrap="square">
            <a:spAutoFit/>
          </a:bodyPr>
          <a:lstStyle/>
          <a:p>
            <a:r>
              <a:rPr lang="en-US" altLang="zh-CN" dirty="0">
                <a:solidFill>
                  <a:srgbClr val="FF0000"/>
                </a:solidFill>
              </a:rPr>
              <a:t>RJ:</a:t>
            </a:r>
            <a:r>
              <a:rPr lang="en-US" altLang="zh-CN" b="1" dirty="0"/>
              <a:t> </a:t>
            </a:r>
            <a:r>
              <a:rPr lang="en-US" altLang="zh-CN" dirty="0">
                <a:solidFill>
                  <a:srgbClr val="FF0000"/>
                </a:solidFill>
              </a:rPr>
              <a:t>Registered Jack</a:t>
            </a:r>
            <a:endParaRPr lang="zh-CN" altLang="en-US" dirty="0">
              <a:solidFill>
                <a:srgbClr val="FF0000"/>
              </a:solidFill>
            </a:endParaRPr>
          </a:p>
        </p:txBody>
      </p:sp>
      <p:pic>
        <p:nvPicPr>
          <p:cNvPr id="65540" name="Picture 4" descr="rj-45"/>
          <p:cNvPicPr>
            <a:picLocks noChangeAspect="1" noChangeArrowheads="1"/>
          </p:cNvPicPr>
          <p:nvPr/>
        </p:nvPicPr>
        <p:blipFill>
          <a:blip r:embed="rId2" cstate="print"/>
          <a:srcRect/>
          <a:stretch>
            <a:fillRect/>
          </a:stretch>
        </p:blipFill>
        <p:spPr bwMode="auto">
          <a:xfrm>
            <a:off x="0" y="1428736"/>
            <a:ext cx="3960440" cy="4505403"/>
          </a:xfrm>
          <a:prstGeom prst="rect">
            <a:avLst/>
          </a:prstGeom>
          <a:noFill/>
          <a:ln w="9525">
            <a:noFill/>
            <a:miter lim="800000"/>
            <a:headEnd/>
            <a:tailEnd/>
          </a:ln>
        </p:spPr>
      </p:pic>
      <p:grpSp>
        <p:nvGrpSpPr>
          <p:cNvPr id="5" name="组合 4"/>
          <p:cNvGrpSpPr/>
          <p:nvPr/>
        </p:nvGrpSpPr>
        <p:grpSpPr>
          <a:xfrm>
            <a:off x="4113191" y="3214687"/>
            <a:ext cx="3672408" cy="2157245"/>
            <a:chOff x="3053651" y="4016920"/>
            <a:chExt cx="2981475" cy="1582226"/>
          </a:xfrm>
        </p:grpSpPr>
        <p:pic>
          <p:nvPicPr>
            <p:cNvPr id="6" name="Picture 19" descr="3UTP"/>
            <p:cNvPicPr>
              <a:picLocks noChangeAspect="1" noChangeArrowheads="1"/>
            </p:cNvPicPr>
            <p:nvPr/>
          </p:nvPicPr>
          <p:blipFill>
            <a:blip r:embed="rId3">
              <a:extLst>
                <a:ext uri="{28A0092B-C50C-407E-A947-70E740481C1C}">
                  <a14:useLocalDpi xmlns="" xmlns:a14="http://schemas.microsoft.com/office/drawing/2010/main" val="0"/>
                </a:ext>
              </a:extLst>
            </a:blip>
            <a:srcRect l="2864" t="5208" r="50562"/>
            <a:stretch>
              <a:fillRect/>
            </a:stretch>
          </p:blipFill>
          <p:spPr bwMode="auto">
            <a:xfrm>
              <a:off x="3446330" y="4175362"/>
              <a:ext cx="2581275" cy="433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20" descr="3UTP"/>
            <p:cNvPicPr>
              <a:picLocks noChangeAspect="1" noChangeArrowheads="1"/>
            </p:cNvPicPr>
            <p:nvPr/>
          </p:nvPicPr>
          <p:blipFill>
            <a:blip r:embed="rId3">
              <a:extLst>
                <a:ext uri="{28A0092B-C50C-407E-A947-70E740481C1C}">
                  <a14:useLocalDpi xmlns="" xmlns:a14="http://schemas.microsoft.com/office/drawing/2010/main" val="0"/>
                </a:ext>
              </a:extLst>
            </a:blip>
            <a:srcRect l="50095" r="3209"/>
            <a:stretch>
              <a:fillRect/>
            </a:stretch>
          </p:blipFill>
          <p:spPr bwMode="auto">
            <a:xfrm>
              <a:off x="3438392" y="4771387"/>
              <a:ext cx="25876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22"/>
            <p:cNvSpPr txBox="1">
              <a:spLocks noChangeArrowheads="1"/>
            </p:cNvSpPr>
            <p:nvPr/>
          </p:nvSpPr>
          <p:spPr bwMode="auto">
            <a:xfrm>
              <a:off x="4295642" y="4016920"/>
              <a:ext cx="9140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000099"/>
                  </a:solidFill>
                  <a:latin typeface="+mn-lt"/>
                  <a:ea typeface="黑体" pitchFamily="2" charset="-122"/>
                </a:rPr>
                <a:t>3 </a:t>
              </a:r>
              <a:r>
                <a:rPr lang="zh-CN" altLang="en-US" sz="2000" b="1">
                  <a:solidFill>
                    <a:srgbClr val="000099"/>
                  </a:solidFill>
                  <a:latin typeface="+mn-lt"/>
                  <a:ea typeface="黑体" pitchFamily="2" charset="-122"/>
                </a:rPr>
                <a:t>类线</a:t>
              </a:r>
            </a:p>
          </p:txBody>
        </p:sp>
        <p:sp>
          <p:nvSpPr>
            <p:cNvPr id="9" name="Text Box 23"/>
            <p:cNvSpPr txBox="1">
              <a:spLocks noChangeArrowheads="1"/>
            </p:cNvSpPr>
            <p:nvPr/>
          </p:nvSpPr>
          <p:spPr bwMode="auto">
            <a:xfrm>
              <a:off x="4295642" y="4650689"/>
              <a:ext cx="9140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000099"/>
                  </a:solidFill>
                  <a:latin typeface="+mn-lt"/>
                  <a:ea typeface="黑体" pitchFamily="2" charset="-122"/>
                </a:rPr>
                <a:t>5 </a:t>
              </a:r>
              <a:r>
                <a:rPr lang="zh-CN" altLang="en-US" sz="2000" b="1" dirty="0">
                  <a:solidFill>
                    <a:srgbClr val="000099"/>
                  </a:solidFill>
                  <a:latin typeface="+mn-lt"/>
                  <a:ea typeface="黑体" pitchFamily="2" charset="-122"/>
                </a:rPr>
                <a:t>类线</a:t>
              </a:r>
            </a:p>
          </p:txBody>
        </p:sp>
        <p:sp>
          <p:nvSpPr>
            <p:cNvPr id="10" name="Text Box 24"/>
            <p:cNvSpPr txBox="1">
              <a:spLocks noChangeArrowheads="1"/>
            </p:cNvSpPr>
            <p:nvPr/>
          </p:nvSpPr>
          <p:spPr bwMode="auto">
            <a:xfrm>
              <a:off x="3053651" y="5305686"/>
              <a:ext cx="2981475" cy="293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zh-CN" sz="2000" dirty="0">
                  <a:latin typeface="+mn-lt"/>
                  <a:ea typeface="黑体" pitchFamily="2" charset="-122"/>
                </a:rPr>
                <a:t>不同的绞合度的双绞线</a:t>
              </a:r>
              <a:endParaRPr lang="en-US" altLang="zh-CN" sz="2000" dirty="0">
                <a:latin typeface="+mn-lt"/>
                <a:ea typeface="黑体" pitchFamily="2" charset="-122"/>
              </a:endParaRPr>
            </a:p>
          </p:txBody>
        </p:sp>
      </p:grpSp>
      <p:sp>
        <p:nvSpPr>
          <p:cNvPr id="11" name="矩形 10"/>
          <p:cNvSpPr/>
          <p:nvPr/>
        </p:nvSpPr>
        <p:spPr>
          <a:xfrm>
            <a:off x="4357686" y="2500306"/>
            <a:ext cx="2153474" cy="461665"/>
          </a:xfrm>
          <a:prstGeom prst="rect">
            <a:avLst/>
          </a:prstGeom>
        </p:spPr>
        <p:txBody>
          <a:bodyPr wrap="none">
            <a:spAutoFit/>
          </a:bodyPr>
          <a:lstStyle/>
          <a:p>
            <a:r>
              <a:rPr lang="en-US" altLang="zh-CN" dirty="0" smtClean="0">
                <a:solidFill>
                  <a:srgbClr val="FF0000"/>
                </a:solidFill>
              </a:rPr>
              <a:t>EIA/TIA-568-A</a:t>
            </a:r>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zh-CN" altLang="en-US" dirty="0">
                <a:latin typeface="+mn-lt"/>
              </a:rPr>
              <a:t>双绞线中电线的功能分配表</a:t>
            </a:r>
          </a:p>
        </p:txBody>
      </p:sp>
      <p:grpSp>
        <p:nvGrpSpPr>
          <p:cNvPr id="66563" name="Group 3"/>
          <p:cNvGrpSpPr>
            <a:grpSpLocks/>
          </p:cNvGrpSpPr>
          <p:nvPr/>
        </p:nvGrpSpPr>
        <p:grpSpPr bwMode="auto">
          <a:xfrm>
            <a:off x="755650" y="1341438"/>
            <a:ext cx="7772400" cy="4713287"/>
            <a:chOff x="-3" y="-3"/>
            <a:chExt cx="3672" cy="3633"/>
          </a:xfrm>
        </p:grpSpPr>
        <p:grpSp>
          <p:nvGrpSpPr>
            <p:cNvPr id="66564" name="Group 4"/>
            <p:cNvGrpSpPr>
              <a:grpSpLocks/>
            </p:cNvGrpSpPr>
            <p:nvPr/>
          </p:nvGrpSpPr>
          <p:grpSpPr bwMode="auto">
            <a:xfrm>
              <a:off x="0" y="0"/>
              <a:ext cx="3666" cy="3627"/>
              <a:chOff x="0" y="0"/>
              <a:chExt cx="3666" cy="3627"/>
            </a:xfrm>
          </p:grpSpPr>
          <p:grpSp>
            <p:nvGrpSpPr>
              <p:cNvPr id="66566" name="Group 5"/>
              <p:cNvGrpSpPr>
                <a:grpSpLocks/>
              </p:cNvGrpSpPr>
              <p:nvPr/>
            </p:nvGrpSpPr>
            <p:grpSpPr bwMode="auto">
              <a:xfrm>
                <a:off x="0" y="0"/>
                <a:ext cx="1222" cy="403"/>
                <a:chOff x="0" y="0"/>
                <a:chExt cx="1222" cy="403"/>
              </a:xfrm>
            </p:grpSpPr>
            <p:sp>
              <p:nvSpPr>
                <p:cNvPr id="66645" name="Rectangle 6"/>
                <p:cNvSpPr>
                  <a:spLocks noChangeArrowheads="1"/>
                </p:cNvSpPr>
                <p:nvPr/>
              </p:nvSpPr>
              <p:spPr bwMode="auto">
                <a:xfrm>
                  <a:off x="43" y="0"/>
                  <a:ext cx="1136" cy="403"/>
                </a:xfrm>
                <a:prstGeom prst="rect">
                  <a:avLst/>
                </a:prstGeom>
                <a:noFill/>
                <a:ln w="9525">
                  <a:noFill/>
                  <a:miter lim="800000"/>
                  <a:headEnd/>
                  <a:tailEnd/>
                </a:ln>
              </p:spPr>
              <p:txBody>
                <a:bodyPr/>
                <a:lstStyle/>
                <a:p>
                  <a:pPr algn="just"/>
                  <a:r>
                    <a:rPr kumimoji="1" lang="zh-CN" altLang="en-US" sz="2200">
                      <a:latin typeface="宋体" pitchFamily="2" charset="-122"/>
                    </a:rPr>
                    <a:t>编号</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646" name="Rectangle 7"/>
                <p:cNvSpPr>
                  <a:spLocks noChangeArrowheads="1"/>
                </p:cNvSpPr>
                <p:nvPr/>
              </p:nvSpPr>
              <p:spPr bwMode="auto">
                <a:xfrm>
                  <a:off x="0" y="0"/>
                  <a:ext cx="1222" cy="403"/>
                </a:xfrm>
                <a:prstGeom prst="rect">
                  <a:avLst/>
                </a:prstGeom>
                <a:noFill/>
                <a:ln w="7">
                  <a:solidFill>
                    <a:srgbClr val="A0A0A0"/>
                  </a:solidFill>
                  <a:miter lim="800000"/>
                  <a:headEnd/>
                  <a:tailEnd/>
                </a:ln>
              </p:spPr>
              <p:txBody>
                <a:bodyPr/>
                <a:lstStyle/>
                <a:p>
                  <a:endParaRPr lang="zh-CN" altLang="en-US"/>
                </a:p>
              </p:txBody>
            </p:sp>
          </p:grpSp>
          <p:grpSp>
            <p:nvGrpSpPr>
              <p:cNvPr id="66567" name="Group 8"/>
              <p:cNvGrpSpPr>
                <a:grpSpLocks/>
              </p:cNvGrpSpPr>
              <p:nvPr/>
            </p:nvGrpSpPr>
            <p:grpSpPr bwMode="auto">
              <a:xfrm>
                <a:off x="1222" y="0"/>
                <a:ext cx="1222" cy="403"/>
                <a:chOff x="1222" y="0"/>
                <a:chExt cx="1222" cy="403"/>
              </a:xfrm>
            </p:grpSpPr>
            <p:sp>
              <p:nvSpPr>
                <p:cNvPr id="66643" name="Rectangle 9"/>
                <p:cNvSpPr>
                  <a:spLocks noChangeArrowheads="1"/>
                </p:cNvSpPr>
                <p:nvPr/>
              </p:nvSpPr>
              <p:spPr bwMode="auto">
                <a:xfrm>
                  <a:off x="1265" y="0"/>
                  <a:ext cx="1136" cy="403"/>
                </a:xfrm>
                <a:prstGeom prst="rect">
                  <a:avLst/>
                </a:prstGeom>
                <a:noFill/>
                <a:ln w="9525">
                  <a:noFill/>
                  <a:miter lim="800000"/>
                  <a:headEnd/>
                  <a:tailEnd/>
                </a:ln>
              </p:spPr>
              <p:txBody>
                <a:bodyPr/>
                <a:lstStyle/>
                <a:p>
                  <a:pPr algn="just"/>
                  <a:r>
                    <a:rPr kumimoji="1" lang="zh-CN" altLang="en-US" sz="2200">
                      <a:latin typeface="宋体" pitchFamily="2" charset="-122"/>
                    </a:rPr>
                    <a:t>功能</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644" name="Rectangle 10"/>
                <p:cNvSpPr>
                  <a:spLocks noChangeArrowheads="1"/>
                </p:cNvSpPr>
                <p:nvPr/>
              </p:nvSpPr>
              <p:spPr bwMode="auto">
                <a:xfrm>
                  <a:off x="1222" y="0"/>
                  <a:ext cx="1222" cy="403"/>
                </a:xfrm>
                <a:prstGeom prst="rect">
                  <a:avLst/>
                </a:prstGeom>
                <a:noFill/>
                <a:ln w="7">
                  <a:solidFill>
                    <a:srgbClr val="A0A0A0"/>
                  </a:solidFill>
                  <a:miter lim="800000"/>
                  <a:headEnd/>
                  <a:tailEnd/>
                </a:ln>
              </p:spPr>
              <p:txBody>
                <a:bodyPr/>
                <a:lstStyle/>
                <a:p>
                  <a:endParaRPr lang="zh-CN" altLang="en-US"/>
                </a:p>
              </p:txBody>
            </p:sp>
          </p:grpSp>
          <p:grpSp>
            <p:nvGrpSpPr>
              <p:cNvPr id="66568" name="Group 11"/>
              <p:cNvGrpSpPr>
                <a:grpSpLocks/>
              </p:cNvGrpSpPr>
              <p:nvPr/>
            </p:nvGrpSpPr>
            <p:grpSpPr bwMode="auto">
              <a:xfrm>
                <a:off x="2444" y="0"/>
                <a:ext cx="1222" cy="403"/>
                <a:chOff x="2444" y="0"/>
                <a:chExt cx="1222" cy="403"/>
              </a:xfrm>
            </p:grpSpPr>
            <p:sp>
              <p:nvSpPr>
                <p:cNvPr id="66641" name="Rectangle 12"/>
                <p:cNvSpPr>
                  <a:spLocks noChangeArrowheads="1"/>
                </p:cNvSpPr>
                <p:nvPr/>
              </p:nvSpPr>
              <p:spPr bwMode="auto">
                <a:xfrm>
                  <a:off x="2487" y="0"/>
                  <a:ext cx="1136" cy="403"/>
                </a:xfrm>
                <a:prstGeom prst="rect">
                  <a:avLst/>
                </a:prstGeom>
                <a:noFill/>
                <a:ln w="9525">
                  <a:noFill/>
                  <a:miter lim="800000"/>
                  <a:headEnd/>
                  <a:tailEnd/>
                </a:ln>
              </p:spPr>
              <p:txBody>
                <a:bodyPr/>
                <a:lstStyle/>
                <a:p>
                  <a:pPr algn="just"/>
                  <a:r>
                    <a:rPr kumimoji="1" lang="zh-CN" altLang="en-US" sz="2200">
                      <a:latin typeface="宋体" pitchFamily="2" charset="-122"/>
                    </a:rPr>
                    <a:t>颜色</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642" name="Rectangle 13"/>
                <p:cNvSpPr>
                  <a:spLocks noChangeArrowheads="1"/>
                </p:cNvSpPr>
                <p:nvPr/>
              </p:nvSpPr>
              <p:spPr bwMode="auto">
                <a:xfrm>
                  <a:off x="2444" y="0"/>
                  <a:ext cx="1222" cy="403"/>
                </a:xfrm>
                <a:prstGeom prst="rect">
                  <a:avLst/>
                </a:prstGeom>
                <a:noFill/>
                <a:ln w="7">
                  <a:solidFill>
                    <a:srgbClr val="A0A0A0"/>
                  </a:solidFill>
                  <a:miter lim="800000"/>
                  <a:headEnd/>
                  <a:tailEnd/>
                </a:ln>
              </p:spPr>
              <p:txBody>
                <a:bodyPr/>
                <a:lstStyle/>
                <a:p>
                  <a:endParaRPr lang="zh-CN" altLang="en-US"/>
                </a:p>
              </p:txBody>
            </p:sp>
          </p:grpSp>
          <p:grpSp>
            <p:nvGrpSpPr>
              <p:cNvPr id="66569" name="Group 14"/>
              <p:cNvGrpSpPr>
                <a:grpSpLocks/>
              </p:cNvGrpSpPr>
              <p:nvPr/>
            </p:nvGrpSpPr>
            <p:grpSpPr bwMode="auto">
              <a:xfrm>
                <a:off x="0" y="403"/>
                <a:ext cx="1222" cy="403"/>
                <a:chOff x="0" y="403"/>
                <a:chExt cx="1222" cy="403"/>
              </a:xfrm>
            </p:grpSpPr>
            <p:sp>
              <p:nvSpPr>
                <p:cNvPr id="66639" name="Rectangle 15"/>
                <p:cNvSpPr>
                  <a:spLocks noChangeArrowheads="1"/>
                </p:cNvSpPr>
                <p:nvPr/>
              </p:nvSpPr>
              <p:spPr bwMode="auto">
                <a:xfrm>
                  <a:off x="43" y="403"/>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1</a:t>
                  </a:r>
                </a:p>
                <a:p>
                  <a:pPr algn="just" eaLnBrk="0" hangingPunct="0"/>
                  <a:endParaRPr kumimoji="1" lang="en-US" altLang="zh-CN" sz="2200">
                    <a:latin typeface="Times New Roman" pitchFamily="18" charset="0"/>
                  </a:endParaRPr>
                </a:p>
              </p:txBody>
            </p:sp>
            <p:sp>
              <p:nvSpPr>
                <p:cNvPr id="66640" name="Rectangle 16"/>
                <p:cNvSpPr>
                  <a:spLocks noChangeArrowheads="1"/>
                </p:cNvSpPr>
                <p:nvPr/>
              </p:nvSpPr>
              <p:spPr bwMode="auto">
                <a:xfrm>
                  <a:off x="0" y="403"/>
                  <a:ext cx="1222" cy="403"/>
                </a:xfrm>
                <a:prstGeom prst="rect">
                  <a:avLst/>
                </a:prstGeom>
                <a:noFill/>
                <a:ln w="7">
                  <a:solidFill>
                    <a:srgbClr val="A0A0A0"/>
                  </a:solidFill>
                  <a:miter lim="800000"/>
                  <a:headEnd/>
                  <a:tailEnd/>
                </a:ln>
              </p:spPr>
              <p:txBody>
                <a:bodyPr/>
                <a:lstStyle/>
                <a:p>
                  <a:endParaRPr lang="zh-CN" altLang="en-US"/>
                </a:p>
              </p:txBody>
            </p:sp>
          </p:grpSp>
          <p:grpSp>
            <p:nvGrpSpPr>
              <p:cNvPr id="66570" name="Group 17"/>
              <p:cNvGrpSpPr>
                <a:grpSpLocks/>
              </p:cNvGrpSpPr>
              <p:nvPr/>
            </p:nvGrpSpPr>
            <p:grpSpPr bwMode="auto">
              <a:xfrm>
                <a:off x="1222" y="403"/>
                <a:ext cx="1222" cy="403"/>
                <a:chOff x="1222" y="403"/>
                <a:chExt cx="1222" cy="403"/>
              </a:xfrm>
            </p:grpSpPr>
            <p:sp>
              <p:nvSpPr>
                <p:cNvPr id="66637" name="Rectangle 18"/>
                <p:cNvSpPr>
                  <a:spLocks noChangeArrowheads="1"/>
                </p:cNvSpPr>
                <p:nvPr/>
              </p:nvSpPr>
              <p:spPr bwMode="auto">
                <a:xfrm>
                  <a:off x="1265" y="403"/>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发送</a:t>
                  </a:r>
                  <a:r>
                    <a:rPr kumimoji="1" lang="en-US" altLang="zh-CN" sz="2200" dirty="0">
                      <a:latin typeface="宋体" pitchFamily="2" charset="-122"/>
                      <a:cs typeface="Times New Roman" pitchFamily="18" charset="0"/>
                    </a:rPr>
                    <a:t>+</a:t>
                  </a:r>
                </a:p>
                <a:p>
                  <a:pPr algn="just" eaLnBrk="0" hangingPunct="0"/>
                  <a:endParaRPr kumimoji="1" lang="en-US" altLang="zh-CN" sz="2200" dirty="0">
                    <a:latin typeface="Times New Roman" pitchFamily="18" charset="0"/>
                  </a:endParaRPr>
                </a:p>
              </p:txBody>
            </p:sp>
            <p:sp>
              <p:nvSpPr>
                <p:cNvPr id="66638" name="Rectangle 19"/>
                <p:cNvSpPr>
                  <a:spLocks noChangeArrowheads="1"/>
                </p:cNvSpPr>
                <p:nvPr/>
              </p:nvSpPr>
              <p:spPr bwMode="auto">
                <a:xfrm>
                  <a:off x="1222" y="403"/>
                  <a:ext cx="1222" cy="403"/>
                </a:xfrm>
                <a:prstGeom prst="rect">
                  <a:avLst/>
                </a:prstGeom>
                <a:noFill/>
                <a:ln w="7">
                  <a:solidFill>
                    <a:srgbClr val="A0A0A0"/>
                  </a:solidFill>
                  <a:miter lim="800000"/>
                  <a:headEnd/>
                  <a:tailEnd/>
                </a:ln>
              </p:spPr>
              <p:txBody>
                <a:bodyPr/>
                <a:lstStyle/>
                <a:p>
                  <a:endParaRPr lang="zh-CN" altLang="en-US"/>
                </a:p>
              </p:txBody>
            </p:sp>
          </p:grpSp>
          <p:grpSp>
            <p:nvGrpSpPr>
              <p:cNvPr id="66571" name="Group 20"/>
              <p:cNvGrpSpPr>
                <a:grpSpLocks/>
              </p:cNvGrpSpPr>
              <p:nvPr/>
            </p:nvGrpSpPr>
            <p:grpSpPr bwMode="auto">
              <a:xfrm>
                <a:off x="2444" y="403"/>
                <a:ext cx="1222" cy="403"/>
                <a:chOff x="2444" y="403"/>
                <a:chExt cx="1222" cy="403"/>
              </a:xfrm>
            </p:grpSpPr>
            <p:sp>
              <p:nvSpPr>
                <p:cNvPr id="66635" name="Rectangle 21"/>
                <p:cNvSpPr>
                  <a:spLocks noChangeArrowheads="1"/>
                </p:cNvSpPr>
                <p:nvPr/>
              </p:nvSpPr>
              <p:spPr bwMode="auto">
                <a:xfrm>
                  <a:off x="2487" y="403"/>
                  <a:ext cx="1136" cy="403"/>
                </a:xfrm>
                <a:prstGeom prst="rect">
                  <a:avLst/>
                </a:prstGeom>
                <a:noFill/>
                <a:ln w="9525">
                  <a:noFill/>
                  <a:miter lim="800000"/>
                  <a:headEnd/>
                  <a:tailEnd/>
                </a:ln>
              </p:spPr>
              <p:txBody>
                <a:bodyPr/>
                <a:lstStyle/>
                <a:p>
                  <a:pPr algn="just"/>
                  <a:r>
                    <a:rPr kumimoji="1" lang="zh-CN" altLang="en-US" sz="2200" dirty="0">
                      <a:solidFill>
                        <a:srgbClr val="FF0000"/>
                      </a:solidFill>
                      <a:latin typeface="宋体" pitchFamily="2" charset="-122"/>
                    </a:rPr>
                    <a:t>橙</a:t>
                  </a:r>
                  <a:r>
                    <a:rPr kumimoji="1" lang="zh-CN" altLang="en-US" sz="2200" dirty="0">
                      <a:latin typeface="宋体" pitchFamily="2" charset="-122"/>
                    </a:rPr>
                    <a:t>色</a:t>
                  </a:r>
                  <a:r>
                    <a:rPr kumimoji="1" lang="en-US" altLang="zh-CN" sz="2200" dirty="0">
                      <a:latin typeface="宋体" pitchFamily="2" charset="-122"/>
                      <a:cs typeface="Times New Roman" pitchFamily="18" charset="0"/>
                    </a:rPr>
                    <a:t>/</a:t>
                  </a:r>
                  <a:r>
                    <a:rPr kumimoji="1" lang="zh-CN" altLang="en-US" sz="2200" dirty="0">
                      <a:latin typeface="宋体" pitchFamily="2" charset="-122"/>
                    </a:rPr>
                    <a:t>白色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36" name="Rectangle 22"/>
                <p:cNvSpPr>
                  <a:spLocks noChangeArrowheads="1"/>
                </p:cNvSpPr>
                <p:nvPr/>
              </p:nvSpPr>
              <p:spPr bwMode="auto">
                <a:xfrm>
                  <a:off x="2444" y="403"/>
                  <a:ext cx="1222" cy="403"/>
                </a:xfrm>
                <a:prstGeom prst="rect">
                  <a:avLst/>
                </a:prstGeom>
                <a:noFill/>
                <a:ln w="7">
                  <a:solidFill>
                    <a:srgbClr val="A0A0A0"/>
                  </a:solidFill>
                  <a:miter lim="800000"/>
                  <a:headEnd/>
                  <a:tailEnd/>
                </a:ln>
              </p:spPr>
              <p:txBody>
                <a:bodyPr/>
                <a:lstStyle/>
                <a:p>
                  <a:endParaRPr lang="zh-CN" altLang="en-US"/>
                </a:p>
              </p:txBody>
            </p:sp>
          </p:grpSp>
          <p:grpSp>
            <p:nvGrpSpPr>
              <p:cNvPr id="66572" name="Group 23"/>
              <p:cNvGrpSpPr>
                <a:grpSpLocks/>
              </p:cNvGrpSpPr>
              <p:nvPr/>
            </p:nvGrpSpPr>
            <p:grpSpPr bwMode="auto">
              <a:xfrm>
                <a:off x="0" y="806"/>
                <a:ext cx="1222" cy="403"/>
                <a:chOff x="0" y="806"/>
                <a:chExt cx="1222" cy="403"/>
              </a:xfrm>
            </p:grpSpPr>
            <p:sp>
              <p:nvSpPr>
                <p:cNvPr id="66633" name="Rectangle 24"/>
                <p:cNvSpPr>
                  <a:spLocks noChangeArrowheads="1"/>
                </p:cNvSpPr>
                <p:nvPr/>
              </p:nvSpPr>
              <p:spPr bwMode="auto">
                <a:xfrm>
                  <a:off x="43" y="806"/>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2</a:t>
                  </a:r>
                </a:p>
                <a:p>
                  <a:pPr algn="just" eaLnBrk="0" hangingPunct="0"/>
                  <a:endParaRPr kumimoji="1" lang="en-US" altLang="zh-CN" sz="2200">
                    <a:latin typeface="Times New Roman" pitchFamily="18" charset="0"/>
                  </a:endParaRPr>
                </a:p>
              </p:txBody>
            </p:sp>
            <p:sp>
              <p:nvSpPr>
                <p:cNvPr id="66634" name="Rectangle 25"/>
                <p:cNvSpPr>
                  <a:spLocks noChangeArrowheads="1"/>
                </p:cNvSpPr>
                <p:nvPr/>
              </p:nvSpPr>
              <p:spPr bwMode="auto">
                <a:xfrm>
                  <a:off x="0" y="806"/>
                  <a:ext cx="1222" cy="403"/>
                </a:xfrm>
                <a:prstGeom prst="rect">
                  <a:avLst/>
                </a:prstGeom>
                <a:noFill/>
                <a:ln w="7">
                  <a:solidFill>
                    <a:srgbClr val="A0A0A0"/>
                  </a:solidFill>
                  <a:miter lim="800000"/>
                  <a:headEnd/>
                  <a:tailEnd/>
                </a:ln>
              </p:spPr>
              <p:txBody>
                <a:bodyPr/>
                <a:lstStyle/>
                <a:p>
                  <a:endParaRPr lang="zh-CN" altLang="en-US"/>
                </a:p>
              </p:txBody>
            </p:sp>
          </p:grpSp>
          <p:grpSp>
            <p:nvGrpSpPr>
              <p:cNvPr id="66573" name="Group 26"/>
              <p:cNvGrpSpPr>
                <a:grpSpLocks/>
              </p:cNvGrpSpPr>
              <p:nvPr/>
            </p:nvGrpSpPr>
            <p:grpSpPr bwMode="auto">
              <a:xfrm>
                <a:off x="1222" y="806"/>
                <a:ext cx="1222" cy="403"/>
                <a:chOff x="1222" y="806"/>
                <a:chExt cx="1222" cy="403"/>
              </a:xfrm>
            </p:grpSpPr>
            <p:sp>
              <p:nvSpPr>
                <p:cNvPr id="66631" name="Rectangle 27"/>
                <p:cNvSpPr>
                  <a:spLocks noChangeArrowheads="1"/>
                </p:cNvSpPr>
                <p:nvPr/>
              </p:nvSpPr>
              <p:spPr bwMode="auto">
                <a:xfrm>
                  <a:off x="1265" y="806"/>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发送</a:t>
                  </a:r>
                  <a:r>
                    <a:rPr kumimoji="1" lang="en-US" altLang="zh-CN" sz="2200" dirty="0">
                      <a:latin typeface="宋体" pitchFamily="2" charset="-122"/>
                      <a:cs typeface="Times New Roman" pitchFamily="18" charset="0"/>
                    </a:rPr>
                    <a:t>-</a:t>
                  </a:r>
                </a:p>
                <a:p>
                  <a:pPr algn="just" eaLnBrk="0" hangingPunct="0"/>
                  <a:endParaRPr kumimoji="1" lang="en-US" altLang="zh-CN" sz="2200" dirty="0">
                    <a:latin typeface="Times New Roman" pitchFamily="18" charset="0"/>
                  </a:endParaRPr>
                </a:p>
              </p:txBody>
            </p:sp>
            <p:sp>
              <p:nvSpPr>
                <p:cNvPr id="66632" name="Rectangle 28"/>
                <p:cNvSpPr>
                  <a:spLocks noChangeArrowheads="1"/>
                </p:cNvSpPr>
                <p:nvPr/>
              </p:nvSpPr>
              <p:spPr bwMode="auto">
                <a:xfrm>
                  <a:off x="1222" y="806"/>
                  <a:ext cx="1222" cy="403"/>
                </a:xfrm>
                <a:prstGeom prst="rect">
                  <a:avLst/>
                </a:prstGeom>
                <a:noFill/>
                <a:ln w="7">
                  <a:solidFill>
                    <a:srgbClr val="A0A0A0"/>
                  </a:solidFill>
                  <a:miter lim="800000"/>
                  <a:headEnd/>
                  <a:tailEnd/>
                </a:ln>
              </p:spPr>
              <p:txBody>
                <a:bodyPr/>
                <a:lstStyle/>
                <a:p>
                  <a:endParaRPr lang="zh-CN" altLang="en-US"/>
                </a:p>
              </p:txBody>
            </p:sp>
          </p:grpSp>
          <p:grpSp>
            <p:nvGrpSpPr>
              <p:cNvPr id="66574" name="Group 29"/>
              <p:cNvGrpSpPr>
                <a:grpSpLocks/>
              </p:cNvGrpSpPr>
              <p:nvPr/>
            </p:nvGrpSpPr>
            <p:grpSpPr bwMode="auto">
              <a:xfrm>
                <a:off x="2444" y="806"/>
                <a:ext cx="1222" cy="403"/>
                <a:chOff x="2444" y="806"/>
                <a:chExt cx="1222" cy="403"/>
              </a:xfrm>
            </p:grpSpPr>
            <p:sp>
              <p:nvSpPr>
                <p:cNvPr id="66629" name="Rectangle 30"/>
                <p:cNvSpPr>
                  <a:spLocks noChangeArrowheads="1"/>
                </p:cNvSpPr>
                <p:nvPr/>
              </p:nvSpPr>
              <p:spPr bwMode="auto">
                <a:xfrm>
                  <a:off x="2487" y="806"/>
                  <a:ext cx="1136" cy="403"/>
                </a:xfrm>
                <a:prstGeom prst="rect">
                  <a:avLst/>
                </a:prstGeom>
                <a:noFill/>
                <a:ln w="9525">
                  <a:noFill/>
                  <a:miter lim="800000"/>
                  <a:headEnd/>
                  <a:tailEnd/>
                </a:ln>
              </p:spPr>
              <p:txBody>
                <a:bodyPr/>
                <a:lstStyle/>
                <a:p>
                  <a:pPr algn="just"/>
                  <a:r>
                    <a:rPr kumimoji="1" lang="zh-CN" altLang="en-US" sz="2200">
                      <a:latin typeface="宋体" pitchFamily="2" charset="-122"/>
                    </a:rPr>
                    <a:t>橙色</a:t>
                  </a:r>
                  <a:r>
                    <a:rPr kumimoji="1" lang="zh-CN" altLang="en-US" sz="2200">
                      <a:latin typeface="宋体" pitchFamily="2" charset="-122"/>
                      <a:cs typeface="Times New Roman" pitchFamily="18" charset="0"/>
                    </a:rPr>
                    <a:t> </a:t>
                  </a:r>
                </a:p>
                <a:p>
                  <a:pPr algn="just" eaLnBrk="0" hangingPunct="0"/>
                  <a:endParaRPr kumimoji="1" lang="en-US" altLang="zh-CN" sz="2200">
                    <a:latin typeface="Times New Roman" pitchFamily="18" charset="0"/>
                  </a:endParaRPr>
                </a:p>
              </p:txBody>
            </p:sp>
            <p:sp>
              <p:nvSpPr>
                <p:cNvPr id="66630" name="Rectangle 31"/>
                <p:cNvSpPr>
                  <a:spLocks noChangeArrowheads="1"/>
                </p:cNvSpPr>
                <p:nvPr/>
              </p:nvSpPr>
              <p:spPr bwMode="auto">
                <a:xfrm>
                  <a:off x="2444" y="806"/>
                  <a:ext cx="1222" cy="403"/>
                </a:xfrm>
                <a:prstGeom prst="rect">
                  <a:avLst/>
                </a:prstGeom>
                <a:noFill/>
                <a:ln w="7">
                  <a:solidFill>
                    <a:srgbClr val="A0A0A0"/>
                  </a:solidFill>
                  <a:miter lim="800000"/>
                  <a:headEnd/>
                  <a:tailEnd/>
                </a:ln>
              </p:spPr>
              <p:txBody>
                <a:bodyPr/>
                <a:lstStyle/>
                <a:p>
                  <a:endParaRPr lang="zh-CN" altLang="en-US"/>
                </a:p>
              </p:txBody>
            </p:sp>
          </p:grpSp>
          <p:grpSp>
            <p:nvGrpSpPr>
              <p:cNvPr id="66575" name="Group 32"/>
              <p:cNvGrpSpPr>
                <a:grpSpLocks/>
              </p:cNvGrpSpPr>
              <p:nvPr/>
            </p:nvGrpSpPr>
            <p:grpSpPr bwMode="auto">
              <a:xfrm>
                <a:off x="0" y="1209"/>
                <a:ext cx="1222" cy="403"/>
                <a:chOff x="0" y="1209"/>
                <a:chExt cx="1222" cy="403"/>
              </a:xfrm>
            </p:grpSpPr>
            <p:sp>
              <p:nvSpPr>
                <p:cNvPr id="66627" name="Rectangle 33"/>
                <p:cNvSpPr>
                  <a:spLocks noChangeArrowheads="1"/>
                </p:cNvSpPr>
                <p:nvPr/>
              </p:nvSpPr>
              <p:spPr bwMode="auto">
                <a:xfrm>
                  <a:off x="43" y="1209"/>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3</a:t>
                  </a:r>
                </a:p>
                <a:p>
                  <a:pPr algn="just" eaLnBrk="0" hangingPunct="0"/>
                  <a:endParaRPr kumimoji="1" lang="en-US" altLang="zh-CN" sz="2200">
                    <a:latin typeface="Times New Roman" pitchFamily="18" charset="0"/>
                  </a:endParaRPr>
                </a:p>
              </p:txBody>
            </p:sp>
            <p:sp>
              <p:nvSpPr>
                <p:cNvPr id="66628" name="Rectangle 34"/>
                <p:cNvSpPr>
                  <a:spLocks noChangeArrowheads="1"/>
                </p:cNvSpPr>
                <p:nvPr/>
              </p:nvSpPr>
              <p:spPr bwMode="auto">
                <a:xfrm>
                  <a:off x="0" y="1209"/>
                  <a:ext cx="1222" cy="403"/>
                </a:xfrm>
                <a:prstGeom prst="rect">
                  <a:avLst/>
                </a:prstGeom>
                <a:noFill/>
                <a:ln w="7">
                  <a:solidFill>
                    <a:srgbClr val="A0A0A0"/>
                  </a:solidFill>
                  <a:miter lim="800000"/>
                  <a:headEnd/>
                  <a:tailEnd/>
                </a:ln>
              </p:spPr>
              <p:txBody>
                <a:bodyPr/>
                <a:lstStyle/>
                <a:p>
                  <a:endParaRPr lang="zh-CN" altLang="en-US"/>
                </a:p>
              </p:txBody>
            </p:sp>
          </p:grpSp>
          <p:grpSp>
            <p:nvGrpSpPr>
              <p:cNvPr id="66576" name="Group 35"/>
              <p:cNvGrpSpPr>
                <a:grpSpLocks/>
              </p:cNvGrpSpPr>
              <p:nvPr/>
            </p:nvGrpSpPr>
            <p:grpSpPr bwMode="auto">
              <a:xfrm>
                <a:off x="1222" y="1209"/>
                <a:ext cx="1222" cy="403"/>
                <a:chOff x="1222" y="1209"/>
                <a:chExt cx="1222" cy="403"/>
              </a:xfrm>
            </p:grpSpPr>
            <p:sp>
              <p:nvSpPr>
                <p:cNvPr id="66625" name="Rectangle 36"/>
                <p:cNvSpPr>
                  <a:spLocks noChangeArrowheads="1"/>
                </p:cNvSpPr>
                <p:nvPr/>
              </p:nvSpPr>
              <p:spPr bwMode="auto">
                <a:xfrm>
                  <a:off x="1265" y="1209"/>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接收</a:t>
                  </a:r>
                  <a:r>
                    <a:rPr kumimoji="1" lang="en-US" altLang="zh-CN" sz="2200" dirty="0">
                      <a:latin typeface="宋体" pitchFamily="2" charset="-122"/>
                      <a:cs typeface="Times New Roman" pitchFamily="18" charset="0"/>
                    </a:rPr>
                    <a:t>+</a:t>
                  </a:r>
                </a:p>
                <a:p>
                  <a:pPr algn="just" eaLnBrk="0" hangingPunct="0"/>
                  <a:endParaRPr kumimoji="1" lang="en-US" altLang="zh-CN" sz="2200" dirty="0">
                    <a:latin typeface="Times New Roman" pitchFamily="18" charset="0"/>
                  </a:endParaRPr>
                </a:p>
              </p:txBody>
            </p:sp>
            <p:sp>
              <p:nvSpPr>
                <p:cNvPr id="66626" name="Rectangle 37"/>
                <p:cNvSpPr>
                  <a:spLocks noChangeArrowheads="1"/>
                </p:cNvSpPr>
                <p:nvPr/>
              </p:nvSpPr>
              <p:spPr bwMode="auto">
                <a:xfrm>
                  <a:off x="1222" y="1209"/>
                  <a:ext cx="1222" cy="403"/>
                </a:xfrm>
                <a:prstGeom prst="rect">
                  <a:avLst/>
                </a:prstGeom>
                <a:noFill/>
                <a:ln w="7">
                  <a:solidFill>
                    <a:srgbClr val="A0A0A0"/>
                  </a:solidFill>
                  <a:miter lim="800000"/>
                  <a:headEnd/>
                  <a:tailEnd/>
                </a:ln>
              </p:spPr>
              <p:txBody>
                <a:bodyPr/>
                <a:lstStyle/>
                <a:p>
                  <a:endParaRPr lang="zh-CN" altLang="en-US"/>
                </a:p>
              </p:txBody>
            </p:sp>
          </p:grpSp>
          <p:grpSp>
            <p:nvGrpSpPr>
              <p:cNvPr id="66577" name="Group 38"/>
              <p:cNvGrpSpPr>
                <a:grpSpLocks/>
              </p:cNvGrpSpPr>
              <p:nvPr/>
            </p:nvGrpSpPr>
            <p:grpSpPr bwMode="auto">
              <a:xfrm>
                <a:off x="2444" y="1209"/>
                <a:ext cx="1222" cy="403"/>
                <a:chOff x="2444" y="1209"/>
                <a:chExt cx="1222" cy="403"/>
              </a:xfrm>
            </p:grpSpPr>
            <p:sp>
              <p:nvSpPr>
                <p:cNvPr id="66623" name="Rectangle 39"/>
                <p:cNvSpPr>
                  <a:spLocks noChangeArrowheads="1"/>
                </p:cNvSpPr>
                <p:nvPr/>
              </p:nvSpPr>
              <p:spPr bwMode="auto">
                <a:xfrm>
                  <a:off x="2487" y="1209"/>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绿色</a:t>
                  </a:r>
                  <a:r>
                    <a:rPr kumimoji="1" lang="en-US" altLang="zh-CN" sz="2200" dirty="0">
                      <a:latin typeface="宋体" pitchFamily="2" charset="-122"/>
                      <a:cs typeface="Times New Roman" pitchFamily="18" charset="0"/>
                    </a:rPr>
                    <a:t>/</a:t>
                  </a:r>
                  <a:r>
                    <a:rPr kumimoji="1" lang="zh-CN" altLang="en-US" sz="2200" dirty="0">
                      <a:latin typeface="宋体" pitchFamily="2" charset="-122"/>
                    </a:rPr>
                    <a:t>白色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24" name="Rectangle 40"/>
                <p:cNvSpPr>
                  <a:spLocks noChangeArrowheads="1"/>
                </p:cNvSpPr>
                <p:nvPr/>
              </p:nvSpPr>
              <p:spPr bwMode="auto">
                <a:xfrm>
                  <a:off x="2444" y="1209"/>
                  <a:ext cx="1222" cy="403"/>
                </a:xfrm>
                <a:prstGeom prst="rect">
                  <a:avLst/>
                </a:prstGeom>
                <a:noFill/>
                <a:ln w="7">
                  <a:solidFill>
                    <a:srgbClr val="A0A0A0"/>
                  </a:solidFill>
                  <a:miter lim="800000"/>
                  <a:headEnd/>
                  <a:tailEnd/>
                </a:ln>
              </p:spPr>
              <p:txBody>
                <a:bodyPr/>
                <a:lstStyle/>
                <a:p>
                  <a:endParaRPr lang="zh-CN" altLang="en-US"/>
                </a:p>
              </p:txBody>
            </p:sp>
          </p:grpSp>
          <p:grpSp>
            <p:nvGrpSpPr>
              <p:cNvPr id="66578" name="Group 41"/>
              <p:cNvGrpSpPr>
                <a:grpSpLocks/>
              </p:cNvGrpSpPr>
              <p:nvPr/>
            </p:nvGrpSpPr>
            <p:grpSpPr bwMode="auto">
              <a:xfrm>
                <a:off x="0" y="1612"/>
                <a:ext cx="1222" cy="403"/>
                <a:chOff x="0" y="1612"/>
                <a:chExt cx="1222" cy="403"/>
              </a:xfrm>
            </p:grpSpPr>
            <p:sp>
              <p:nvSpPr>
                <p:cNvPr id="66621" name="Rectangle 42"/>
                <p:cNvSpPr>
                  <a:spLocks noChangeArrowheads="1"/>
                </p:cNvSpPr>
                <p:nvPr/>
              </p:nvSpPr>
              <p:spPr bwMode="auto">
                <a:xfrm>
                  <a:off x="43" y="1612"/>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4</a:t>
                  </a:r>
                </a:p>
                <a:p>
                  <a:pPr algn="just" eaLnBrk="0" hangingPunct="0"/>
                  <a:endParaRPr kumimoji="1" lang="en-US" altLang="zh-CN" sz="2200">
                    <a:latin typeface="Times New Roman" pitchFamily="18" charset="0"/>
                  </a:endParaRPr>
                </a:p>
              </p:txBody>
            </p:sp>
            <p:sp>
              <p:nvSpPr>
                <p:cNvPr id="66622" name="Rectangle 43"/>
                <p:cNvSpPr>
                  <a:spLocks noChangeArrowheads="1"/>
                </p:cNvSpPr>
                <p:nvPr/>
              </p:nvSpPr>
              <p:spPr bwMode="auto">
                <a:xfrm>
                  <a:off x="0" y="1612"/>
                  <a:ext cx="1222" cy="403"/>
                </a:xfrm>
                <a:prstGeom prst="rect">
                  <a:avLst/>
                </a:prstGeom>
                <a:noFill/>
                <a:ln w="7">
                  <a:solidFill>
                    <a:srgbClr val="A0A0A0"/>
                  </a:solidFill>
                  <a:miter lim="800000"/>
                  <a:headEnd/>
                  <a:tailEnd/>
                </a:ln>
              </p:spPr>
              <p:txBody>
                <a:bodyPr/>
                <a:lstStyle/>
                <a:p>
                  <a:endParaRPr lang="zh-CN" altLang="en-US"/>
                </a:p>
              </p:txBody>
            </p:sp>
          </p:grpSp>
          <p:grpSp>
            <p:nvGrpSpPr>
              <p:cNvPr id="66579" name="Group 44"/>
              <p:cNvGrpSpPr>
                <a:grpSpLocks/>
              </p:cNvGrpSpPr>
              <p:nvPr/>
            </p:nvGrpSpPr>
            <p:grpSpPr bwMode="auto">
              <a:xfrm>
                <a:off x="1222" y="1612"/>
                <a:ext cx="1222" cy="403"/>
                <a:chOff x="1222" y="1612"/>
                <a:chExt cx="1222" cy="403"/>
              </a:xfrm>
            </p:grpSpPr>
            <p:sp>
              <p:nvSpPr>
                <p:cNvPr id="66619" name="Rectangle 45"/>
                <p:cNvSpPr>
                  <a:spLocks noChangeArrowheads="1"/>
                </p:cNvSpPr>
                <p:nvPr/>
              </p:nvSpPr>
              <p:spPr bwMode="auto">
                <a:xfrm>
                  <a:off x="1265" y="1612"/>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保留</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20" name="Rectangle 46"/>
                <p:cNvSpPr>
                  <a:spLocks noChangeArrowheads="1"/>
                </p:cNvSpPr>
                <p:nvPr/>
              </p:nvSpPr>
              <p:spPr bwMode="auto">
                <a:xfrm>
                  <a:off x="1222" y="1612"/>
                  <a:ext cx="1222" cy="403"/>
                </a:xfrm>
                <a:prstGeom prst="rect">
                  <a:avLst/>
                </a:prstGeom>
                <a:noFill/>
                <a:ln w="7">
                  <a:solidFill>
                    <a:srgbClr val="A0A0A0"/>
                  </a:solidFill>
                  <a:miter lim="800000"/>
                  <a:headEnd/>
                  <a:tailEnd/>
                </a:ln>
              </p:spPr>
              <p:txBody>
                <a:bodyPr/>
                <a:lstStyle/>
                <a:p>
                  <a:endParaRPr lang="zh-CN" altLang="en-US"/>
                </a:p>
              </p:txBody>
            </p:sp>
          </p:grpSp>
          <p:grpSp>
            <p:nvGrpSpPr>
              <p:cNvPr id="66580" name="Group 47"/>
              <p:cNvGrpSpPr>
                <a:grpSpLocks/>
              </p:cNvGrpSpPr>
              <p:nvPr/>
            </p:nvGrpSpPr>
            <p:grpSpPr bwMode="auto">
              <a:xfrm>
                <a:off x="2444" y="1612"/>
                <a:ext cx="1222" cy="403"/>
                <a:chOff x="2444" y="1612"/>
                <a:chExt cx="1222" cy="403"/>
              </a:xfrm>
            </p:grpSpPr>
            <p:sp>
              <p:nvSpPr>
                <p:cNvPr id="66617" name="Rectangle 48"/>
                <p:cNvSpPr>
                  <a:spLocks noChangeArrowheads="1"/>
                </p:cNvSpPr>
                <p:nvPr/>
              </p:nvSpPr>
              <p:spPr bwMode="auto">
                <a:xfrm>
                  <a:off x="2487" y="1612"/>
                  <a:ext cx="1136" cy="403"/>
                </a:xfrm>
                <a:prstGeom prst="rect">
                  <a:avLst/>
                </a:prstGeom>
                <a:noFill/>
                <a:ln w="9525">
                  <a:noFill/>
                  <a:miter lim="800000"/>
                  <a:headEnd/>
                  <a:tailEnd/>
                </a:ln>
              </p:spPr>
              <p:txBody>
                <a:bodyPr/>
                <a:lstStyle/>
                <a:p>
                  <a:pPr algn="just"/>
                  <a:r>
                    <a:rPr kumimoji="1" lang="zh-CN" altLang="en-US" sz="2200" dirty="0">
                      <a:solidFill>
                        <a:srgbClr val="FF0000"/>
                      </a:solidFill>
                      <a:latin typeface="宋体" pitchFamily="2" charset="-122"/>
                    </a:rPr>
                    <a:t>蓝</a:t>
                  </a:r>
                  <a:r>
                    <a:rPr kumimoji="1" lang="zh-CN" altLang="en-US" sz="2200" dirty="0">
                      <a:latin typeface="宋体" pitchFamily="2" charset="-122"/>
                    </a:rPr>
                    <a:t>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18" name="Rectangle 49"/>
                <p:cNvSpPr>
                  <a:spLocks noChangeArrowheads="1"/>
                </p:cNvSpPr>
                <p:nvPr/>
              </p:nvSpPr>
              <p:spPr bwMode="auto">
                <a:xfrm>
                  <a:off x="2444" y="1612"/>
                  <a:ext cx="1222" cy="403"/>
                </a:xfrm>
                <a:prstGeom prst="rect">
                  <a:avLst/>
                </a:prstGeom>
                <a:noFill/>
                <a:ln w="7">
                  <a:solidFill>
                    <a:srgbClr val="A0A0A0"/>
                  </a:solidFill>
                  <a:miter lim="800000"/>
                  <a:headEnd/>
                  <a:tailEnd/>
                </a:ln>
              </p:spPr>
              <p:txBody>
                <a:bodyPr/>
                <a:lstStyle/>
                <a:p>
                  <a:endParaRPr lang="zh-CN" altLang="en-US"/>
                </a:p>
              </p:txBody>
            </p:sp>
          </p:grpSp>
          <p:grpSp>
            <p:nvGrpSpPr>
              <p:cNvPr id="66581" name="Group 50"/>
              <p:cNvGrpSpPr>
                <a:grpSpLocks/>
              </p:cNvGrpSpPr>
              <p:nvPr/>
            </p:nvGrpSpPr>
            <p:grpSpPr bwMode="auto">
              <a:xfrm>
                <a:off x="0" y="2015"/>
                <a:ext cx="1222" cy="403"/>
                <a:chOff x="0" y="2015"/>
                <a:chExt cx="1222" cy="403"/>
              </a:xfrm>
            </p:grpSpPr>
            <p:sp>
              <p:nvSpPr>
                <p:cNvPr id="66615" name="Rectangle 51"/>
                <p:cNvSpPr>
                  <a:spLocks noChangeArrowheads="1"/>
                </p:cNvSpPr>
                <p:nvPr/>
              </p:nvSpPr>
              <p:spPr bwMode="auto">
                <a:xfrm>
                  <a:off x="43" y="2015"/>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5</a:t>
                  </a:r>
                </a:p>
                <a:p>
                  <a:pPr algn="just" eaLnBrk="0" hangingPunct="0"/>
                  <a:endParaRPr kumimoji="1" lang="en-US" altLang="zh-CN" sz="2200">
                    <a:latin typeface="Times New Roman" pitchFamily="18" charset="0"/>
                  </a:endParaRPr>
                </a:p>
              </p:txBody>
            </p:sp>
            <p:sp>
              <p:nvSpPr>
                <p:cNvPr id="66616" name="Rectangle 52"/>
                <p:cNvSpPr>
                  <a:spLocks noChangeArrowheads="1"/>
                </p:cNvSpPr>
                <p:nvPr/>
              </p:nvSpPr>
              <p:spPr bwMode="auto">
                <a:xfrm>
                  <a:off x="0" y="2015"/>
                  <a:ext cx="1222" cy="403"/>
                </a:xfrm>
                <a:prstGeom prst="rect">
                  <a:avLst/>
                </a:prstGeom>
                <a:noFill/>
                <a:ln w="7">
                  <a:solidFill>
                    <a:srgbClr val="A0A0A0"/>
                  </a:solidFill>
                  <a:miter lim="800000"/>
                  <a:headEnd/>
                  <a:tailEnd/>
                </a:ln>
              </p:spPr>
              <p:txBody>
                <a:bodyPr/>
                <a:lstStyle/>
                <a:p>
                  <a:endParaRPr lang="zh-CN" altLang="en-US"/>
                </a:p>
              </p:txBody>
            </p:sp>
          </p:grpSp>
          <p:grpSp>
            <p:nvGrpSpPr>
              <p:cNvPr id="66582" name="Group 53"/>
              <p:cNvGrpSpPr>
                <a:grpSpLocks/>
              </p:cNvGrpSpPr>
              <p:nvPr/>
            </p:nvGrpSpPr>
            <p:grpSpPr bwMode="auto">
              <a:xfrm>
                <a:off x="1222" y="2015"/>
                <a:ext cx="1222" cy="403"/>
                <a:chOff x="1222" y="2015"/>
                <a:chExt cx="1222" cy="403"/>
              </a:xfrm>
            </p:grpSpPr>
            <p:sp>
              <p:nvSpPr>
                <p:cNvPr id="66613" name="Rectangle 54"/>
                <p:cNvSpPr>
                  <a:spLocks noChangeArrowheads="1"/>
                </p:cNvSpPr>
                <p:nvPr/>
              </p:nvSpPr>
              <p:spPr bwMode="auto">
                <a:xfrm>
                  <a:off x="1265" y="2015"/>
                  <a:ext cx="1136" cy="403"/>
                </a:xfrm>
                <a:prstGeom prst="rect">
                  <a:avLst/>
                </a:prstGeom>
                <a:noFill/>
                <a:ln w="9525">
                  <a:noFill/>
                  <a:miter lim="800000"/>
                  <a:headEnd/>
                  <a:tailEnd/>
                </a:ln>
              </p:spPr>
              <p:txBody>
                <a:bodyPr/>
                <a:lstStyle/>
                <a:p>
                  <a:pPr algn="just"/>
                  <a:r>
                    <a:rPr kumimoji="1" lang="zh-CN" altLang="en-US" sz="2200">
                      <a:latin typeface="宋体" pitchFamily="2" charset="-122"/>
                    </a:rPr>
                    <a:t>保留</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614" name="Rectangle 55"/>
                <p:cNvSpPr>
                  <a:spLocks noChangeArrowheads="1"/>
                </p:cNvSpPr>
                <p:nvPr/>
              </p:nvSpPr>
              <p:spPr bwMode="auto">
                <a:xfrm>
                  <a:off x="1222" y="2015"/>
                  <a:ext cx="1222" cy="403"/>
                </a:xfrm>
                <a:prstGeom prst="rect">
                  <a:avLst/>
                </a:prstGeom>
                <a:noFill/>
                <a:ln w="7">
                  <a:solidFill>
                    <a:srgbClr val="A0A0A0"/>
                  </a:solidFill>
                  <a:miter lim="800000"/>
                  <a:headEnd/>
                  <a:tailEnd/>
                </a:ln>
              </p:spPr>
              <p:txBody>
                <a:bodyPr/>
                <a:lstStyle/>
                <a:p>
                  <a:endParaRPr lang="zh-CN" altLang="en-US"/>
                </a:p>
              </p:txBody>
            </p:sp>
          </p:grpSp>
          <p:grpSp>
            <p:nvGrpSpPr>
              <p:cNvPr id="66583" name="Group 56"/>
              <p:cNvGrpSpPr>
                <a:grpSpLocks/>
              </p:cNvGrpSpPr>
              <p:nvPr/>
            </p:nvGrpSpPr>
            <p:grpSpPr bwMode="auto">
              <a:xfrm>
                <a:off x="2444" y="2015"/>
                <a:ext cx="1222" cy="403"/>
                <a:chOff x="2444" y="2015"/>
                <a:chExt cx="1222" cy="403"/>
              </a:xfrm>
            </p:grpSpPr>
            <p:sp>
              <p:nvSpPr>
                <p:cNvPr id="66611" name="Rectangle 57"/>
                <p:cNvSpPr>
                  <a:spLocks noChangeArrowheads="1"/>
                </p:cNvSpPr>
                <p:nvPr/>
              </p:nvSpPr>
              <p:spPr bwMode="auto">
                <a:xfrm>
                  <a:off x="2487" y="2015"/>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蓝色</a:t>
                  </a:r>
                  <a:r>
                    <a:rPr kumimoji="1" lang="en-US" altLang="zh-CN" sz="2200" dirty="0">
                      <a:latin typeface="宋体" pitchFamily="2" charset="-122"/>
                      <a:cs typeface="Times New Roman" pitchFamily="18" charset="0"/>
                    </a:rPr>
                    <a:t>/</a:t>
                  </a:r>
                  <a:r>
                    <a:rPr kumimoji="1" lang="zh-CN" altLang="en-US" sz="2200" dirty="0">
                      <a:latin typeface="宋体" pitchFamily="2" charset="-122"/>
                    </a:rPr>
                    <a:t>白色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12" name="Rectangle 58"/>
                <p:cNvSpPr>
                  <a:spLocks noChangeArrowheads="1"/>
                </p:cNvSpPr>
                <p:nvPr/>
              </p:nvSpPr>
              <p:spPr bwMode="auto">
                <a:xfrm>
                  <a:off x="2444" y="2015"/>
                  <a:ext cx="1222" cy="403"/>
                </a:xfrm>
                <a:prstGeom prst="rect">
                  <a:avLst/>
                </a:prstGeom>
                <a:noFill/>
                <a:ln w="7">
                  <a:solidFill>
                    <a:srgbClr val="A0A0A0"/>
                  </a:solidFill>
                  <a:miter lim="800000"/>
                  <a:headEnd/>
                  <a:tailEnd/>
                </a:ln>
              </p:spPr>
              <p:txBody>
                <a:bodyPr/>
                <a:lstStyle/>
                <a:p>
                  <a:endParaRPr lang="zh-CN" altLang="en-US"/>
                </a:p>
              </p:txBody>
            </p:sp>
          </p:grpSp>
          <p:grpSp>
            <p:nvGrpSpPr>
              <p:cNvPr id="66584" name="Group 59"/>
              <p:cNvGrpSpPr>
                <a:grpSpLocks/>
              </p:cNvGrpSpPr>
              <p:nvPr/>
            </p:nvGrpSpPr>
            <p:grpSpPr bwMode="auto">
              <a:xfrm>
                <a:off x="0" y="2418"/>
                <a:ext cx="1222" cy="403"/>
                <a:chOff x="0" y="2418"/>
                <a:chExt cx="1222" cy="403"/>
              </a:xfrm>
            </p:grpSpPr>
            <p:sp>
              <p:nvSpPr>
                <p:cNvPr id="66609" name="Rectangle 60"/>
                <p:cNvSpPr>
                  <a:spLocks noChangeArrowheads="1"/>
                </p:cNvSpPr>
                <p:nvPr/>
              </p:nvSpPr>
              <p:spPr bwMode="auto">
                <a:xfrm>
                  <a:off x="43" y="2418"/>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6</a:t>
                  </a:r>
                </a:p>
                <a:p>
                  <a:pPr algn="just" eaLnBrk="0" hangingPunct="0"/>
                  <a:endParaRPr kumimoji="1" lang="en-US" altLang="zh-CN" sz="2200">
                    <a:latin typeface="Times New Roman" pitchFamily="18" charset="0"/>
                  </a:endParaRPr>
                </a:p>
              </p:txBody>
            </p:sp>
            <p:sp>
              <p:nvSpPr>
                <p:cNvPr id="66610" name="Rectangle 61"/>
                <p:cNvSpPr>
                  <a:spLocks noChangeArrowheads="1"/>
                </p:cNvSpPr>
                <p:nvPr/>
              </p:nvSpPr>
              <p:spPr bwMode="auto">
                <a:xfrm>
                  <a:off x="0" y="2418"/>
                  <a:ext cx="1222" cy="403"/>
                </a:xfrm>
                <a:prstGeom prst="rect">
                  <a:avLst/>
                </a:prstGeom>
                <a:noFill/>
                <a:ln w="7">
                  <a:solidFill>
                    <a:srgbClr val="A0A0A0"/>
                  </a:solidFill>
                  <a:miter lim="800000"/>
                  <a:headEnd/>
                  <a:tailEnd/>
                </a:ln>
              </p:spPr>
              <p:txBody>
                <a:bodyPr/>
                <a:lstStyle/>
                <a:p>
                  <a:endParaRPr lang="zh-CN" altLang="en-US"/>
                </a:p>
              </p:txBody>
            </p:sp>
          </p:grpSp>
          <p:grpSp>
            <p:nvGrpSpPr>
              <p:cNvPr id="66585" name="Group 62"/>
              <p:cNvGrpSpPr>
                <a:grpSpLocks/>
              </p:cNvGrpSpPr>
              <p:nvPr/>
            </p:nvGrpSpPr>
            <p:grpSpPr bwMode="auto">
              <a:xfrm>
                <a:off x="1222" y="2418"/>
                <a:ext cx="1222" cy="403"/>
                <a:chOff x="1222" y="2418"/>
                <a:chExt cx="1222" cy="403"/>
              </a:xfrm>
            </p:grpSpPr>
            <p:sp>
              <p:nvSpPr>
                <p:cNvPr id="66607" name="Rectangle 63"/>
                <p:cNvSpPr>
                  <a:spLocks noChangeArrowheads="1"/>
                </p:cNvSpPr>
                <p:nvPr/>
              </p:nvSpPr>
              <p:spPr bwMode="auto">
                <a:xfrm>
                  <a:off x="1265" y="2418"/>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接收</a:t>
                  </a:r>
                  <a:r>
                    <a:rPr kumimoji="1" lang="en-US" altLang="zh-CN" sz="2200" dirty="0">
                      <a:latin typeface="宋体" pitchFamily="2" charset="-122"/>
                      <a:cs typeface="Times New Roman" pitchFamily="18" charset="0"/>
                    </a:rPr>
                    <a:t>-</a:t>
                  </a:r>
                </a:p>
                <a:p>
                  <a:pPr algn="just" eaLnBrk="0" hangingPunct="0"/>
                  <a:endParaRPr kumimoji="1" lang="en-US" altLang="zh-CN" sz="2200" dirty="0">
                    <a:latin typeface="Times New Roman" pitchFamily="18" charset="0"/>
                  </a:endParaRPr>
                </a:p>
              </p:txBody>
            </p:sp>
            <p:sp>
              <p:nvSpPr>
                <p:cNvPr id="66608" name="Rectangle 64"/>
                <p:cNvSpPr>
                  <a:spLocks noChangeArrowheads="1"/>
                </p:cNvSpPr>
                <p:nvPr/>
              </p:nvSpPr>
              <p:spPr bwMode="auto">
                <a:xfrm>
                  <a:off x="1222" y="2418"/>
                  <a:ext cx="1222" cy="403"/>
                </a:xfrm>
                <a:prstGeom prst="rect">
                  <a:avLst/>
                </a:prstGeom>
                <a:noFill/>
                <a:ln w="7">
                  <a:solidFill>
                    <a:srgbClr val="A0A0A0"/>
                  </a:solidFill>
                  <a:miter lim="800000"/>
                  <a:headEnd/>
                  <a:tailEnd/>
                </a:ln>
              </p:spPr>
              <p:txBody>
                <a:bodyPr/>
                <a:lstStyle/>
                <a:p>
                  <a:endParaRPr lang="zh-CN" altLang="en-US"/>
                </a:p>
              </p:txBody>
            </p:sp>
          </p:grpSp>
          <p:grpSp>
            <p:nvGrpSpPr>
              <p:cNvPr id="66586" name="Group 65"/>
              <p:cNvGrpSpPr>
                <a:grpSpLocks/>
              </p:cNvGrpSpPr>
              <p:nvPr/>
            </p:nvGrpSpPr>
            <p:grpSpPr bwMode="auto">
              <a:xfrm>
                <a:off x="2444" y="2418"/>
                <a:ext cx="1222" cy="403"/>
                <a:chOff x="2444" y="2418"/>
                <a:chExt cx="1222" cy="403"/>
              </a:xfrm>
            </p:grpSpPr>
            <p:sp>
              <p:nvSpPr>
                <p:cNvPr id="66605" name="Rectangle 66"/>
                <p:cNvSpPr>
                  <a:spLocks noChangeArrowheads="1"/>
                </p:cNvSpPr>
                <p:nvPr/>
              </p:nvSpPr>
              <p:spPr bwMode="auto">
                <a:xfrm>
                  <a:off x="2487" y="2418"/>
                  <a:ext cx="1136" cy="403"/>
                </a:xfrm>
                <a:prstGeom prst="rect">
                  <a:avLst/>
                </a:prstGeom>
                <a:noFill/>
                <a:ln w="9525">
                  <a:noFill/>
                  <a:miter lim="800000"/>
                  <a:headEnd/>
                  <a:tailEnd/>
                </a:ln>
              </p:spPr>
              <p:txBody>
                <a:bodyPr/>
                <a:lstStyle/>
                <a:p>
                  <a:pPr algn="just"/>
                  <a:r>
                    <a:rPr kumimoji="1" lang="zh-CN" altLang="en-US" sz="2200" dirty="0">
                      <a:solidFill>
                        <a:srgbClr val="FF0000"/>
                      </a:solidFill>
                      <a:latin typeface="宋体" pitchFamily="2" charset="-122"/>
                    </a:rPr>
                    <a:t>绿</a:t>
                  </a:r>
                  <a:r>
                    <a:rPr kumimoji="1" lang="zh-CN" altLang="en-US" sz="2200" dirty="0">
                      <a:latin typeface="宋体" pitchFamily="2" charset="-122"/>
                    </a:rPr>
                    <a:t>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606" name="Rectangle 67"/>
                <p:cNvSpPr>
                  <a:spLocks noChangeArrowheads="1"/>
                </p:cNvSpPr>
                <p:nvPr/>
              </p:nvSpPr>
              <p:spPr bwMode="auto">
                <a:xfrm>
                  <a:off x="2444" y="2418"/>
                  <a:ext cx="1222" cy="403"/>
                </a:xfrm>
                <a:prstGeom prst="rect">
                  <a:avLst/>
                </a:prstGeom>
                <a:noFill/>
                <a:ln w="7">
                  <a:solidFill>
                    <a:srgbClr val="A0A0A0"/>
                  </a:solidFill>
                  <a:miter lim="800000"/>
                  <a:headEnd/>
                  <a:tailEnd/>
                </a:ln>
              </p:spPr>
              <p:txBody>
                <a:bodyPr/>
                <a:lstStyle/>
                <a:p>
                  <a:endParaRPr lang="zh-CN" altLang="en-US"/>
                </a:p>
              </p:txBody>
            </p:sp>
          </p:grpSp>
          <p:grpSp>
            <p:nvGrpSpPr>
              <p:cNvPr id="66587" name="Group 68"/>
              <p:cNvGrpSpPr>
                <a:grpSpLocks/>
              </p:cNvGrpSpPr>
              <p:nvPr/>
            </p:nvGrpSpPr>
            <p:grpSpPr bwMode="auto">
              <a:xfrm>
                <a:off x="0" y="2821"/>
                <a:ext cx="1222" cy="403"/>
                <a:chOff x="0" y="2821"/>
                <a:chExt cx="1222" cy="403"/>
              </a:xfrm>
            </p:grpSpPr>
            <p:sp>
              <p:nvSpPr>
                <p:cNvPr id="66603" name="Rectangle 69"/>
                <p:cNvSpPr>
                  <a:spLocks noChangeArrowheads="1"/>
                </p:cNvSpPr>
                <p:nvPr/>
              </p:nvSpPr>
              <p:spPr bwMode="auto">
                <a:xfrm>
                  <a:off x="43" y="2821"/>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7</a:t>
                  </a:r>
                </a:p>
                <a:p>
                  <a:pPr algn="just" eaLnBrk="0" hangingPunct="0"/>
                  <a:endParaRPr kumimoji="1" lang="en-US" altLang="zh-CN" sz="2200">
                    <a:latin typeface="Times New Roman" pitchFamily="18" charset="0"/>
                  </a:endParaRPr>
                </a:p>
              </p:txBody>
            </p:sp>
            <p:sp>
              <p:nvSpPr>
                <p:cNvPr id="66604" name="Rectangle 70"/>
                <p:cNvSpPr>
                  <a:spLocks noChangeArrowheads="1"/>
                </p:cNvSpPr>
                <p:nvPr/>
              </p:nvSpPr>
              <p:spPr bwMode="auto">
                <a:xfrm>
                  <a:off x="0" y="2821"/>
                  <a:ext cx="1222" cy="403"/>
                </a:xfrm>
                <a:prstGeom prst="rect">
                  <a:avLst/>
                </a:prstGeom>
                <a:noFill/>
                <a:ln w="7">
                  <a:solidFill>
                    <a:srgbClr val="A0A0A0"/>
                  </a:solidFill>
                  <a:miter lim="800000"/>
                  <a:headEnd/>
                  <a:tailEnd/>
                </a:ln>
              </p:spPr>
              <p:txBody>
                <a:bodyPr/>
                <a:lstStyle/>
                <a:p>
                  <a:endParaRPr lang="zh-CN" altLang="en-US"/>
                </a:p>
              </p:txBody>
            </p:sp>
          </p:grpSp>
          <p:grpSp>
            <p:nvGrpSpPr>
              <p:cNvPr id="66588" name="Group 71"/>
              <p:cNvGrpSpPr>
                <a:grpSpLocks/>
              </p:cNvGrpSpPr>
              <p:nvPr/>
            </p:nvGrpSpPr>
            <p:grpSpPr bwMode="auto">
              <a:xfrm>
                <a:off x="1222" y="2821"/>
                <a:ext cx="1222" cy="403"/>
                <a:chOff x="1222" y="2821"/>
                <a:chExt cx="1222" cy="403"/>
              </a:xfrm>
            </p:grpSpPr>
            <p:sp>
              <p:nvSpPr>
                <p:cNvPr id="66601" name="Rectangle 72"/>
                <p:cNvSpPr>
                  <a:spLocks noChangeArrowheads="1"/>
                </p:cNvSpPr>
                <p:nvPr/>
              </p:nvSpPr>
              <p:spPr bwMode="auto">
                <a:xfrm>
                  <a:off x="1265" y="2821"/>
                  <a:ext cx="1136" cy="403"/>
                </a:xfrm>
                <a:prstGeom prst="rect">
                  <a:avLst/>
                </a:prstGeom>
                <a:noFill/>
                <a:ln w="9525">
                  <a:noFill/>
                  <a:miter lim="800000"/>
                  <a:headEnd/>
                  <a:tailEnd/>
                </a:ln>
              </p:spPr>
              <p:txBody>
                <a:bodyPr/>
                <a:lstStyle/>
                <a:p>
                  <a:pPr algn="just"/>
                  <a:r>
                    <a:rPr kumimoji="1" lang="zh-CN" altLang="en-US" sz="2200">
                      <a:latin typeface="宋体" pitchFamily="2" charset="-122"/>
                    </a:rPr>
                    <a:t>保留</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602" name="Rectangle 73"/>
                <p:cNvSpPr>
                  <a:spLocks noChangeArrowheads="1"/>
                </p:cNvSpPr>
                <p:nvPr/>
              </p:nvSpPr>
              <p:spPr bwMode="auto">
                <a:xfrm>
                  <a:off x="1222" y="2821"/>
                  <a:ext cx="1222" cy="403"/>
                </a:xfrm>
                <a:prstGeom prst="rect">
                  <a:avLst/>
                </a:prstGeom>
                <a:noFill/>
                <a:ln w="7">
                  <a:solidFill>
                    <a:srgbClr val="A0A0A0"/>
                  </a:solidFill>
                  <a:miter lim="800000"/>
                  <a:headEnd/>
                  <a:tailEnd/>
                </a:ln>
              </p:spPr>
              <p:txBody>
                <a:bodyPr/>
                <a:lstStyle/>
                <a:p>
                  <a:endParaRPr lang="zh-CN" altLang="en-US"/>
                </a:p>
              </p:txBody>
            </p:sp>
          </p:grpSp>
          <p:grpSp>
            <p:nvGrpSpPr>
              <p:cNvPr id="66589" name="Group 74"/>
              <p:cNvGrpSpPr>
                <a:grpSpLocks/>
              </p:cNvGrpSpPr>
              <p:nvPr/>
            </p:nvGrpSpPr>
            <p:grpSpPr bwMode="auto">
              <a:xfrm>
                <a:off x="2444" y="2821"/>
                <a:ext cx="1222" cy="403"/>
                <a:chOff x="2444" y="2821"/>
                <a:chExt cx="1222" cy="403"/>
              </a:xfrm>
            </p:grpSpPr>
            <p:sp>
              <p:nvSpPr>
                <p:cNvPr id="66599" name="Rectangle 75"/>
                <p:cNvSpPr>
                  <a:spLocks noChangeArrowheads="1"/>
                </p:cNvSpPr>
                <p:nvPr/>
              </p:nvSpPr>
              <p:spPr bwMode="auto">
                <a:xfrm>
                  <a:off x="2487" y="2821"/>
                  <a:ext cx="1136" cy="403"/>
                </a:xfrm>
                <a:prstGeom prst="rect">
                  <a:avLst/>
                </a:prstGeom>
                <a:noFill/>
                <a:ln w="9525">
                  <a:noFill/>
                  <a:miter lim="800000"/>
                  <a:headEnd/>
                  <a:tailEnd/>
                </a:ln>
              </p:spPr>
              <p:txBody>
                <a:bodyPr/>
                <a:lstStyle/>
                <a:p>
                  <a:pPr algn="just"/>
                  <a:r>
                    <a:rPr kumimoji="1" lang="zh-CN" altLang="en-US" sz="2200" dirty="0">
                      <a:latin typeface="宋体" pitchFamily="2" charset="-122"/>
                    </a:rPr>
                    <a:t>棕色</a:t>
                  </a:r>
                  <a:r>
                    <a:rPr kumimoji="1" lang="en-US" altLang="zh-CN" sz="2200" dirty="0">
                      <a:latin typeface="宋体" pitchFamily="2" charset="-122"/>
                      <a:cs typeface="Times New Roman" pitchFamily="18" charset="0"/>
                    </a:rPr>
                    <a:t>/</a:t>
                  </a:r>
                  <a:r>
                    <a:rPr kumimoji="1" lang="zh-CN" altLang="en-US" sz="2200" dirty="0">
                      <a:latin typeface="宋体" pitchFamily="2" charset="-122"/>
                    </a:rPr>
                    <a:t>白色</a:t>
                  </a:r>
                  <a:r>
                    <a:rPr kumimoji="1" lang="zh-CN" altLang="en-US" sz="2200" dirty="0">
                      <a:latin typeface="宋体" pitchFamily="2" charset="-122"/>
                      <a:cs typeface="Times New Roman" pitchFamily="18" charset="0"/>
                    </a:rPr>
                    <a:t> </a:t>
                  </a:r>
                </a:p>
                <a:p>
                  <a:pPr algn="just" eaLnBrk="0" hangingPunct="0"/>
                  <a:endParaRPr kumimoji="1" lang="en-US" altLang="zh-CN" sz="2200" dirty="0">
                    <a:latin typeface="Times New Roman" pitchFamily="18" charset="0"/>
                  </a:endParaRPr>
                </a:p>
              </p:txBody>
            </p:sp>
            <p:sp>
              <p:nvSpPr>
                <p:cNvPr id="66600" name="Rectangle 76"/>
                <p:cNvSpPr>
                  <a:spLocks noChangeArrowheads="1"/>
                </p:cNvSpPr>
                <p:nvPr/>
              </p:nvSpPr>
              <p:spPr bwMode="auto">
                <a:xfrm>
                  <a:off x="2444" y="2821"/>
                  <a:ext cx="1222" cy="403"/>
                </a:xfrm>
                <a:prstGeom prst="rect">
                  <a:avLst/>
                </a:prstGeom>
                <a:noFill/>
                <a:ln w="7">
                  <a:solidFill>
                    <a:srgbClr val="A0A0A0"/>
                  </a:solidFill>
                  <a:miter lim="800000"/>
                  <a:headEnd/>
                  <a:tailEnd/>
                </a:ln>
              </p:spPr>
              <p:txBody>
                <a:bodyPr/>
                <a:lstStyle/>
                <a:p>
                  <a:endParaRPr lang="zh-CN" altLang="en-US"/>
                </a:p>
              </p:txBody>
            </p:sp>
          </p:grpSp>
          <p:grpSp>
            <p:nvGrpSpPr>
              <p:cNvPr id="66590" name="Group 77"/>
              <p:cNvGrpSpPr>
                <a:grpSpLocks/>
              </p:cNvGrpSpPr>
              <p:nvPr/>
            </p:nvGrpSpPr>
            <p:grpSpPr bwMode="auto">
              <a:xfrm>
                <a:off x="0" y="3224"/>
                <a:ext cx="1222" cy="403"/>
                <a:chOff x="0" y="3224"/>
                <a:chExt cx="1222" cy="403"/>
              </a:xfrm>
            </p:grpSpPr>
            <p:sp>
              <p:nvSpPr>
                <p:cNvPr id="66597" name="Rectangle 78"/>
                <p:cNvSpPr>
                  <a:spLocks noChangeArrowheads="1"/>
                </p:cNvSpPr>
                <p:nvPr/>
              </p:nvSpPr>
              <p:spPr bwMode="auto">
                <a:xfrm>
                  <a:off x="43" y="3224"/>
                  <a:ext cx="1136" cy="403"/>
                </a:xfrm>
                <a:prstGeom prst="rect">
                  <a:avLst/>
                </a:prstGeom>
                <a:noFill/>
                <a:ln w="9525">
                  <a:noFill/>
                  <a:miter lim="800000"/>
                  <a:headEnd/>
                  <a:tailEnd/>
                </a:ln>
              </p:spPr>
              <p:txBody>
                <a:bodyPr/>
                <a:lstStyle/>
                <a:p>
                  <a:pPr algn="just"/>
                  <a:r>
                    <a:rPr kumimoji="1" lang="en-US" altLang="zh-CN" sz="2200">
                      <a:latin typeface="宋体" pitchFamily="2" charset="-122"/>
                      <a:cs typeface="Times New Roman" pitchFamily="18" charset="0"/>
                    </a:rPr>
                    <a:t>8</a:t>
                  </a:r>
                </a:p>
                <a:p>
                  <a:pPr algn="just" eaLnBrk="0" hangingPunct="0"/>
                  <a:endParaRPr kumimoji="1" lang="en-US" altLang="zh-CN" sz="2200">
                    <a:latin typeface="Times New Roman" pitchFamily="18" charset="0"/>
                  </a:endParaRPr>
                </a:p>
              </p:txBody>
            </p:sp>
            <p:sp>
              <p:nvSpPr>
                <p:cNvPr id="66598" name="Rectangle 79"/>
                <p:cNvSpPr>
                  <a:spLocks noChangeArrowheads="1"/>
                </p:cNvSpPr>
                <p:nvPr/>
              </p:nvSpPr>
              <p:spPr bwMode="auto">
                <a:xfrm>
                  <a:off x="0" y="3224"/>
                  <a:ext cx="1222" cy="403"/>
                </a:xfrm>
                <a:prstGeom prst="rect">
                  <a:avLst/>
                </a:prstGeom>
                <a:noFill/>
                <a:ln w="7">
                  <a:solidFill>
                    <a:srgbClr val="A0A0A0"/>
                  </a:solidFill>
                  <a:miter lim="800000"/>
                  <a:headEnd/>
                  <a:tailEnd/>
                </a:ln>
              </p:spPr>
              <p:txBody>
                <a:bodyPr/>
                <a:lstStyle/>
                <a:p>
                  <a:endParaRPr lang="zh-CN" altLang="en-US"/>
                </a:p>
              </p:txBody>
            </p:sp>
          </p:grpSp>
          <p:grpSp>
            <p:nvGrpSpPr>
              <p:cNvPr id="66591" name="Group 80"/>
              <p:cNvGrpSpPr>
                <a:grpSpLocks/>
              </p:cNvGrpSpPr>
              <p:nvPr/>
            </p:nvGrpSpPr>
            <p:grpSpPr bwMode="auto">
              <a:xfrm>
                <a:off x="1222" y="3224"/>
                <a:ext cx="1222" cy="403"/>
                <a:chOff x="1222" y="3224"/>
                <a:chExt cx="1222" cy="403"/>
              </a:xfrm>
            </p:grpSpPr>
            <p:sp>
              <p:nvSpPr>
                <p:cNvPr id="66595" name="Rectangle 81"/>
                <p:cNvSpPr>
                  <a:spLocks noChangeArrowheads="1"/>
                </p:cNvSpPr>
                <p:nvPr/>
              </p:nvSpPr>
              <p:spPr bwMode="auto">
                <a:xfrm>
                  <a:off x="1265" y="3224"/>
                  <a:ext cx="1136" cy="403"/>
                </a:xfrm>
                <a:prstGeom prst="rect">
                  <a:avLst/>
                </a:prstGeom>
                <a:noFill/>
                <a:ln w="9525">
                  <a:noFill/>
                  <a:miter lim="800000"/>
                  <a:headEnd/>
                  <a:tailEnd/>
                </a:ln>
              </p:spPr>
              <p:txBody>
                <a:bodyPr/>
                <a:lstStyle/>
                <a:p>
                  <a:pPr algn="just"/>
                  <a:r>
                    <a:rPr kumimoji="1" lang="zh-CN" altLang="en-US" sz="2200">
                      <a:latin typeface="宋体" pitchFamily="2" charset="-122"/>
                    </a:rPr>
                    <a:t>保留</a:t>
                  </a:r>
                  <a:endParaRPr kumimoji="1" lang="zh-CN" altLang="en-US" sz="2200">
                    <a:latin typeface="宋体" pitchFamily="2" charset="-122"/>
                    <a:cs typeface="Times New Roman" pitchFamily="18" charset="0"/>
                  </a:endParaRPr>
                </a:p>
                <a:p>
                  <a:pPr algn="just" eaLnBrk="0" hangingPunct="0"/>
                  <a:endParaRPr kumimoji="1" lang="en-US" altLang="zh-CN" sz="2200">
                    <a:latin typeface="Times New Roman" pitchFamily="18" charset="0"/>
                  </a:endParaRPr>
                </a:p>
              </p:txBody>
            </p:sp>
            <p:sp>
              <p:nvSpPr>
                <p:cNvPr id="66596" name="Rectangle 82"/>
                <p:cNvSpPr>
                  <a:spLocks noChangeArrowheads="1"/>
                </p:cNvSpPr>
                <p:nvPr/>
              </p:nvSpPr>
              <p:spPr bwMode="auto">
                <a:xfrm>
                  <a:off x="1222" y="3224"/>
                  <a:ext cx="1222" cy="403"/>
                </a:xfrm>
                <a:prstGeom prst="rect">
                  <a:avLst/>
                </a:prstGeom>
                <a:noFill/>
                <a:ln w="7">
                  <a:solidFill>
                    <a:srgbClr val="A0A0A0"/>
                  </a:solidFill>
                  <a:miter lim="800000"/>
                  <a:headEnd/>
                  <a:tailEnd/>
                </a:ln>
              </p:spPr>
              <p:txBody>
                <a:bodyPr/>
                <a:lstStyle/>
                <a:p>
                  <a:endParaRPr lang="zh-CN" altLang="en-US"/>
                </a:p>
              </p:txBody>
            </p:sp>
          </p:grpSp>
          <p:grpSp>
            <p:nvGrpSpPr>
              <p:cNvPr id="66592" name="Group 83"/>
              <p:cNvGrpSpPr>
                <a:grpSpLocks/>
              </p:cNvGrpSpPr>
              <p:nvPr/>
            </p:nvGrpSpPr>
            <p:grpSpPr bwMode="auto">
              <a:xfrm>
                <a:off x="2444" y="3224"/>
                <a:ext cx="1222" cy="403"/>
                <a:chOff x="2444" y="3224"/>
                <a:chExt cx="1222" cy="403"/>
              </a:xfrm>
            </p:grpSpPr>
            <p:sp>
              <p:nvSpPr>
                <p:cNvPr id="66593" name="Rectangle 84"/>
                <p:cNvSpPr>
                  <a:spLocks noChangeArrowheads="1"/>
                </p:cNvSpPr>
                <p:nvPr/>
              </p:nvSpPr>
              <p:spPr bwMode="auto">
                <a:xfrm>
                  <a:off x="2487" y="3224"/>
                  <a:ext cx="1136" cy="403"/>
                </a:xfrm>
                <a:prstGeom prst="rect">
                  <a:avLst/>
                </a:prstGeom>
                <a:noFill/>
                <a:ln w="9525">
                  <a:noFill/>
                  <a:miter lim="800000"/>
                  <a:headEnd/>
                  <a:tailEnd/>
                </a:ln>
              </p:spPr>
              <p:txBody>
                <a:bodyPr/>
                <a:lstStyle/>
                <a:p>
                  <a:pPr algn="just"/>
                  <a:r>
                    <a:rPr kumimoji="1" lang="zh-CN" altLang="en-US" sz="2200" dirty="0">
                      <a:solidFill>
                        <a:srgbClr val="FF0000"/>
                      </a:solidFill>
                      <a:latin typeface="宋体" pitchFamily="2" charset="-122"/>
                    </a:rPr>
                    <a:t>棕</a:t>
                  </a:r>
                  <a:r>
                    <a:rPr kumimoji="1" lang="zh-CN" altLang="en-US" sz="2200" dirty="0">
                      <a:latin typeface="宋体" pitchFamily="2" charset="-122"/>
                    </a:rPr>
                    <a:t>色</a:t>
                  </a:r>
                  <a:endParaRPr kumimoji="1" lang="zh-CN" altLang="en-US" sz="2200" dirty="0">
                    <a:latin typeface="宋体" pitchFamily="2" charset="-122"/>
                    <a:cs typeface="Times New Roman" pitchFamily="18" charset="0"/>
                  </a:endParaRPr>
                </a:p>
                <a:p>
                  <a:pPr algn="just" eaLnBrk="0" hangingPunct="0"/>
                  <a:endParaRPr kumimoji="1" lang="en-US" altLang="zh-CN" sz="2200" dirty="0">
                    <a:latin typeface="Times New Roman" pitchFamily="18" charset="0"/>
                  </a:endParaRPr>
                </a:p>
              </p:txBody>
            </p:sp>
            <p:sp>
              <p:nvSpPr>
                <p:cNvPr id="66594" name="Rectangle 85"/>
                <p:cNvSpPr>
                  <a:spLocks noChangeArrowheads="1"/>
                </p:cNvSpPr>
                <p:nvPr/>
              </p:nvSpPr>
              <p:spPr bwMode="auto">
                <a:xfrm>
                  <a:off x="2444" y="3224"/>
                  <a:ext cx="1222" cy="403"/>
                </a:xfrm>
                <a:prstGeom prst="rect">
                  <a:avLst/>
                </a:prstGeom>
                <a:noFill/>
                <a:ln w="7">
                  <a:solidFill>
                    <a:srgbClr val="A0A0A0"/>
                  </a:solidFill>
                  <a:miter lim="800000"/>
                  <a:headEnd/>
                  <a:tailEnd/>
                </a:ln>
              </p:spPr>
              <p:txBody>
                <a:bodyPr/>
                <a:lstStyle/>
                <a:p>
                  <a:endParaRPr lang="zh-CN" altLang="en-US"/>
                </a:p>
              </p:txBody>
            </p:sp>
          </p:grpSp>
        </p:grpSp>
        <p:sp>
          <p:nvSpPr>
            <p:cNvPr id="66565" name="Rectangle 86"/>
            <p:cNvSpPr>
              <a:spLocks noChangeArrowheads="1"/>
            </p:cNvSpPr>
            <p:nvPr/>
          </p:nvSpPr>
          <p:spPr bwMode="auto">
            <a:xfrm>
              <a:off x="-3" y="-3"/>
              <a:ext cx="3672" cy="3633"/>
            </a:xfrm>
            <a:prstGeom prst="rect">
              <a:avLst/>
            </a:prstGeom>
            <a:noFill/>
            <a:ln w="9525">
              <a:solidFill>
                <a:srgbClr val="A0A0A0"/>
              </a:solidFill>
              <a:miter lim="800000"/>
              <a:headEnd/>
              <a:tailEnd/>
            </a:ln>
          </p:spPr>
          <p:txBody>
            <a:bodyPr/>
            <a:lstStyle/>
            <a:p>
              <a:endParaRPr lang="zh-CN" altLang="en-US"/>
            </a:p>
          </p:txBody>
        </p:sp>
      </p:gr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themeOverride>
</file>

<file path=docProps/app.xml><?xml version="1.0" encoding="utf-8"?>
<Properties xmlns="http://schemas.openxmlformats.org/officeDocument/2006/extended-properties" xmlns:vt="http://schemas.openxmlformats.org/officeDocument/2006/docPropsVTypes">
  <Template/>
  <TotalTime>13634</TotalTime>
  <Words>13426</Words>
  <Application>Microsoft Office PowerPoint</Application>
  <PresentationFormat>全屏显示(4:3)</PresentationFormat>
  <Paragraphs>2821</Paragraphs>
  <Slides>236</Slides>
  <Notes>197</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236</vt:i4>
      </vt:variant>
    </vt:vector>
  </HeadingPairs>
  <TitlesOfParts>
    <vt:vector size="240" baseType="lpstr">
      <vt:lpstr>Blends</vt:lpstr>
      <vt:lpstr>Equation</vt:lpstr>
      <vt:lpstr>演示文稿</vt:lpstr>
      <vt:lpstr>公式</vt:lpstr>
      <vt:lpstr>第 2 章  物理层</vt:lpstr>
      <vt:lpstr>第 2 章 物理层</vt:lpstr>
      <vt:lpstr>Figure Physical layer</vt:lpstr>
      <vt:lpstr>物理层的基本概念</vt:lpstr>
      <vt:lpstr>2.1 物理层的基本概念</vt:lpstr>
      <vt:lpstr>第2章 物理层</vt:lpstr>
      <vt:lpstr>数据通信系统的模型 </vt:lpstr>
      <vt:lpstr>数据通信系统的模型 </vt:lpstr>
      <vt:lpstr>几个术语</vt:lpstr>
      <vt:lpstr>几个术语</vt:lpstr>
      <vt:lpstr>模拟的和数字的数据、信号 </vt:lpstr>
      <vt:lpstr>Comparison of analog and digital signals</vt:lpstr>
      <vt:lpstr>Two signals with the same phase and frequency,  but different amplitudes</vt:lpstr>
      <vt:lpstr>Two signals with the same amplitude and phase,  but different frequencies</vt:lpstr>
      <vt:lpstr>Three sine waves with the same amplitude  and frequency, but different phases</vt:lpstr>
      <vt:lpstr>Wavelength </vt:lpstr>
      <vt:lpstr>The time-domain and frequency-domain  plots of a sine wave</vt:lpstr>
      <vt:lpstr>Composite digitals</vt:lpstr>
      <vt:lpstr>Composite digitals</vt:lpstr>
      <vt:lpstr>幻灯片 20</vt:lpstr>
      <vt:lpstr>Simulating a digital signal with first three harmonics (谐波)</vt:lpstr>
      <vt:lpstr>Fourier transformation</vt:lpstr>
      <vt:lpstr>Fourier transformation</vt:lpstr>
      <vt:lpstr>Fourier transformation</vt:lpstr>
      <vt:lpstr>Fourier analysis </vt:lpstr>
      <vt:lpstr>Fourier analysis </vt:lpstr>
      <vt:lpstr>Fourier analysis </vt:lpstr>
      <vt:lpstr>Fourier analysis </vt:lpstr>
      <vt:lpstr>Fourier analysis </vt:lpstr>
      <vt:lpstr>Fourier analysis </vt:lpstr>
      <vt:lpstr>Fourier analysis </vt:lpstr>
      <vt:lpstr>Fourier analysis </vt:lpstr>
      <vt:lpstr>幻灯片 33</vt:lpstr>
      <vt:lpstr>Examples</vt:lpstr>
      <vt:lpstr>Composite digitals</vt:lpstr>
      <vt:lpstr>Composite digitals</vt:lpstr>
      <vt:lpstr>A composite periodic signal</vt:lpstr>
      <vt:lpstr>A composite periodic signal</vt:lpstr>
      <vt:lpstr>The time domain and frequency domain  of three sine waves</vt:lpstr>
      <vt:lpstr>A nonperiodic composite digitals</vt:lpstr>
      <vt:lpstr>A nonperiodic composite digitals</vt:lpstr>
      <vt:lpstr>The time and frequency domains of a nonperiodic signal</vt:lpstr>
      <vt:lpstr>Bandwidth</vt:lpstr>
      <vt:lpstr>The bandwidth of periodic and  nonperiodic composite signals</vt:lpstr>
      <vt:lpstr>cutoff frequency and effective bandwidth</vt:lpstr>
      <vt:lpstr>第2章 物理层</vt:lpstr>
      <vt:lpstr>有关信号的几个基本概念</vt:lpstr>
      <vt:lpstr>有关信号的几个基本概念</vt:lpstr>
      <vt:lpstr>基带(baseband)信号和带通(bandpass)信号</vt:lpstr>
      <vt:lpstr>baseband信号和passband信号</vt:lpstr>
      <vt:lpstr>几种最基本的调制方法 </vt:lpstr>
      <vt:lpstr>几种最基本的调制方法 </vt:lpstr>
      <vt:lpstr>基带(baseband)信号和宽带(broadband)信号</vt:lpstr>
      <vt:lpstr>(1) 常用编码方式</vt:lpstr>
      <vt:lpstr>(1) 常用编码方式</vt:lpstr>
      <vt:lpstr>(1) 常用编码方式</vt:lpstr>
      <vt:lpstr>(1) 常用编码方式</vt:lpstr>
      <vt:lpstr>(1) 常用编码方式</vt:lpstr>
      <vt:lpstr>(1) 常用编码方式</vt:lpstr>
      <vt:lpstr>(1) 常用编码方式</vt:lpstr>
      <vt:lpstr>(1) 常用编码方式</vt:lpstr>
      <vt:lpstr>(2) 基本的带通调制方法</vt:lpstr>
      <vt:lpstr>(2) 基本的带通调制方法</vt:lpstr>
      <vt:lpstr>A Conceptual View of Binary ASK</vt:lpstr>
      <vt:lpstr>正交振幅调制 QAM (Quadrature Amplitude Modulation) </vt:lpstr>
      <vt:lpstr>第2章 物理层</vt:lpstr>
      <vt:lpstr>信道的极限容量</vt:lpstr>
      <vt:lpstr>数字信号通过实际的信道 </vt:lpstr>
      <vt:lpstr>What is meant by Distortion?</vt:lpstr>
      <vt:lpstr>What is meant by Noise?</vt:lpstr>
      <vt:lpstr>信道的极限容量</vt:lpstr>
      <vt:lpstr>(2) 信噪比 </vt:lpstr>
      <vt:lpstr>Decibel</vt:lpstr>
      <vt:lpstr>Two cases of SNR: a high SNR and a low SNR</vt:lpstr>
      <vt:lpstr>奈氏准则 </vt:lpstr>
      <vt:lpstr>奈氏(Nyquist)准则  —— 理想低通信道</vt:lpstr>
      <vt:lpstr>另一种形式的奈氏准则 —— 理想带通矩形特性信道</vt:lpstr>
      <vt:lpstr>要强调以下两点 </vt:lpstr>
      <vt:lpstr>Signal element (码元) versus data element (比特)</vt:lpstr>
      <vt:lpstr>要注意 </vt:lpstr>
      <vt:lpstr>信道的极限信息传输速率率</vt:lpstr>
      <vt:lpstr>香农公式表明 </vt:lpstr>
      <vt:lpstr>请注意</vt:lpstr>
      <vt:lpstr>码元及所携带比特的信息量</vt:lpstr>
      <vt:lpstr>Example</vt:lpstr>
      <vt:lpstr>Example</vt:lpstr>
      <vt:lpstr>Example </vt:lpstr>
      <vt:lpstr>Example 0.40</vt:lpstr>
      <vt:lpstr>奈氏准则和香农公式在数据通信系统中的作用范围</vt:lpstr>
      <vt:lpstr>第2章 物理层</vt:lpstr>
      <vt:lpstr>物理层下面的传输媒体</vt:lpstr>
      <vt:lpstr>物理层下面的传输媒体</vt:lpstr>
      <vt:lpstr>第2章 物理层</vt:lpstr>
      <vt:lpstr>导引型传输媒体</vt:lpstr>
      <vt:lpstr>导引型传输媒体</vt:lpstr>
      <vt:lpstr>双绞线标准</vt:lpstr>
      <vt:lpstr>双绞线示意图</vt:lpstr>
      <vt:lpstr>RJ-45连接器及电线色谱排列图</vt:lpstr>
      <vt:lpstr>双绞线中电线的功能分配表</vt:lpstr>
      <vt:lpstr>近端串扰</vt:lpstr>
      <vt:lpstr>常用的绞合线的类别、带宽和典型应用</vt:lpstr>
      <vt:lpstr>2. 导引型传输媒体</vt:lpstr>
      <vt:lpstr>2. 同轴电缆</vt:lpstr>
      <vt:lpstr>3. 导引型传输媒体</vt:lpstr>
      <vt:lpstr>3. 光线在光纤中的折射 </vt:lpstr>
      <vt:lpstr>当一条光线照射到两种介质相接的边界时， 入射光线分成两束：反射光线和折射光线 (如图所示)。</vt:lpstr>
      <vt:lpstr>光纤的工作原理</vt:lpstr>
      <vt:lpstr>多模光纤与单模光纤</vt:lpstr>
      <vt:lpstr>多模光纤与单模光纤</vt:lpstr>
      <vt:lpstr>光纤通信中使用的光波的波段</vt:lpstr>
      <vt:lpstr>光缆的结构大致可分为缆芯(Cable Core)和保护层(Sheath) 两大部分，下图为四芯光缆剖面的示意图。</vt:lpstr>
      <vt:lpstr>光纤连网</vt:lpstr>
      <vt:lpstr>光纤连网</vt:lpstr>
      <vt:lpstr>光纤的优点</vt:lpstr>
      <vt:lpstr>第2章 物理层</vt:lpstr>
      <vt:lpstr>非导引型传输媒体 </vt:lpstr>
      <vt:lpstr>无线传输可使用的频段很广</vt:lpstr>
      <vt:lpstr>AM and FM band allocation</vt:lpstr>
      <vt:lpstr>无线传输可使用的频段很广</vt:lpstr>
      <vt:lpstr>短波通信(即高频通信)主要依靠 电离层(ionosphere)的反射</vt:lpstr>
      <vt:lpstr>短波通信(即高频通信)主要依靠电离层ionosphere的反射</vt:lpstr>
      <vt:lpstr>地面微波接力通信</vt:lpstr>
      <vt:lpstr>地面微波接力的优点</vt:lpstr>
      <vt:lpstr>地面微波接力的缺点</vt:lpstr>
      <vt:lpstr>卫星通信 </vt:lpstr>
      <vt:lpstr>地球同步卫星</vt:lpstr>
      <vt:lpstr>GPS卫星星座</vt:lpstr>
      <vt:lpstr>VSAT卫星通信 </vt:lpstr>
      <vt:lpstr>VSAT卫星通信 </vt:lpstr>
      <vt:lpstr>无线局域网使用的ISM频段</vt:lpstr>
      <vt:lpstr>第2章 物理层</vt:lpstr>
      <vt:lpstr>频分复用、时分复用和统计时分复用 </vt:lpstr>
      <vt:lpstr>频分复用 FDM (Frequency Division Multiplexing) </vt:lpstr>
      <vt:lpstr>时分复用TDM (Time Division Multiplexing)</vt:lpstr>
      <vt:lpstr>时分复用 </vt:lpstr>
      <vt:lpstr>时分复用 </vt:lpstr>
      <vt:lpstr>时分复用 </vt:lpstr>
      <vt:lpstr>时分复用 </vt:lpstr>
      <vt:lpstr>时分复用可能会造成线路资源的浪费</vt:lpstr>
      <vt:lpstr>统计时分复用STDM (Statistic TDM)  </vt:lpstr>
      <vt:lpstr>注意</vt:lpstr>
      <vt:lpstr>第2章 物理层</vt:lpstr>
      <vt:lpstr>波分复用 WDM (Wavelength Division Multiplexing)</vt:lpstr>
      <vt:lpstr>波分复用 WDM</vt:lpstr>
      <vt:lpstr>波分复用WDM</vt:lpstr>
      <vt:lpstr>第2章 物理层</vt:lpstr>
      <vt:lpstr>码分复用CDM (Code Division Multiplexing)</vt:lpstr>
      <vt:lpstr>码分复用CDM</vt:lpstr>
      <vt:lpstr>码片序列(chip sequence)</vt:lpstr>
      <vt:lpstr>码分复用CDM </vt:lpstr>
      <vt:lpstr>CDM的重要特点</vt:lpstr>
      <vt:lpstr>码片序列的正交关系</vt:lpstr>
      <vt:lpstr>码片序列的正交关系举例 </vt:lpstr>
      <vt:lpstr>正交关系的另一个重要特性</vt:lpstr>
      <vt:lpstr>CDM的工作原理</vt:lpstr>
      <vt:lpstr>Code Chip Sequence Generation</vt:lpstr>
      <vt:lpstr>What is meant by channel (信道或通道)?</vt:lpstr>
      <vt:lpstr>第2章 物理层</vt:lpstr>
      <vt:lpstr>2.5 数字传输系统</vt:lpstr>
      <vt:lpstr>早期电话网中FDM的模拟传输方式</vt:lpstr>
      <vt:lpstr>数字传输系统 </vt:lpstr>
      <vt:lpstr>目前长途干线大都采用PCM  (Pulse Code Modulation)的数字传输方式</vt:lpstr>
      <vt:lpstr>1. 脉码调制 PCM 体制</vt:lpstr>
      <vt:lpstr>1. 脉码调制 PCM 体制</vt:lpstr>
      <vt:lpstr>Nyquist Sampling Rate</vt:lpstr>
      <vt:lpstr>Three different sampling methods for PCM</vt:lpstr>
      <vt:lpstr>Sampling of a clock with only one hand</vt:lpstr>
      <vt:lpstr>数字传输系统</vt:lpstr>
      <vt:lpstr>T1 —北美的24路PCM</vt:lpstr>
      <vt:lpstr>T-1 frame structure</vt:lpstr>
      <vt:lpstr>E1 — 欧洲的30路PCM</vt:lpstr>
      <vt:lpstr>数字传输系统</vt:lpstr>
      <vt:lpstr>T1 digital hierarchy (数字分级体系)</vt:lpstr>
      <vt:lpstr>当需要有更高的数据率时，可以采用复用的方法。</vt:lpstr>
      <vt:lpstr>数字传输系统</vt:lpstr>
      <vt:lpstr>2. 同步光纤网 SONET和同步数字系列SDH</vt:lpstr>
      <vt:lpstr>An STS-1 and an STS-n frame</vt:lpstr>
      <vt:lpstr>STS-1 frame overheads</vt:lpstr>
      <vt:lpstr>STS-1 Frame Overheads</vt:lpstr>
      <vt:lpstr>Frame, Byte, and Bit Transmission</vt:lpstr>
      <vt:lpstr>幻灯片 181</vt:lpstr>
      <vt:lpstr>STS-1 frames in transmission</vt:lpstr>
      <vt:lpstr>Example</vt:lpstr>
      <vt:lpstr>Example</vt:lpstr>
      <vt:lpstr>幻灯片 185</vt:lpstr>
      <vt:lpstr>Example</vt:lpstr>
      <vt:lpstr>幻灯片 187</vt:lpstr>
      <vt:lpstr>同步数字系列 SDH </vt:lpstr>
      <vt:lpstr>SONET rates</vt:lpstr>
      <vt:lpstr>SONET的OC级/STS级与SDH的STM级的对应关系 </vt:lpstr>
      <vt:lpstr>SONET/SDH 标准的意义</vt:lpstr>
      <vt:lpstr>2. SONET 和 SDH</vt:lpstr>
      <vt:lpstr>A simple network using SONET equipment</vt:lpstr>
      <vt:lpstr>SONET</vt:lpstr>
      <vt:lpstr>SONET的体系结构</vt:lpstr>
      <vt:lpstr>Device-layer relationship in SONET</vt:lpstr>
      <vt:lpstr>SONET 标准</vt:lpstr>
      <vt:lpstr>SONET 标准</vt:lpstr>
      <vt:lpstr>SONET 标准</vt:lpstr>
      <vt:lpstr>字节交替 (Byte Interleaving)</vt:lpstr>
      <vt:lpstr>An STS-3 frame</vt:lpstr>
      <vt:lpstr>Dropping and adding STS-1 frames in  an Add/Drop Multiplexer(分插复用器)</vt:lpstr>
      <vt:lpstr>A combination of rings in a SONET network (SONET网络中环的组合)</vt:lpstr>
      <vt:lpstr>第2章 物理层</vt:lpstr>
      <vt:lpstr>2.6 宽带接入技术</vt:lpstr>
      <vt:lpstr>2.6 宽带接入技术</vt:lpstr>
      <vt:lpstr>ADSL技术</vt:lpstr>
      <vt:lpstr>ADSL技术</vt:lpstr>
      <vt:lpstr>xDSL 的几种类型 </vt:lpstr>
      <vt:lpstr>ADSL的极限传输距离</vt:lpstr>
      <vt:lpstr>ADSL 的特点</vt:lpstr>
      <vt:lpstr>通过ADSL连接Internet</vt:lpstr>
      <vt:lpstr>DMT 技术</vt:lpstr>
      <vt:lpstr>Discrete Multi-Tone Technique</vt:lpstr>
      <vt:lpstr>Bandwidth division in ADSL</vt:lpstr>
      <vt:lpstr>ADSL的数据率</vt:lpstr>
      <vt:lpstr>ADSL的组成 </vt:lpstr>
      <vt:lpstr>第二代 ADSL: ADSL2 (G.992.3 和 G.992.4) 和 ADSL2+ (G.992.5)</vt:lpstr>
      <vt:lpstr>第二代 ADSL: ADSL2 (G.992.3 和 G.992.4)和ADSL2+ (G.992.5)</vt:lpstr>
      <vt:lpstr>第2章 物理层</vt:lpstr>
      <vt:lpstr>光纤同轴混合网HFC (Hybrid Fiber Coax)</vt:lpstr>
      <vt:lpstr>Hybrid Fiber-Coaxial (HFC) network</vt:lpstr>
      <vt:lpstr>(1) HFC网的主干线路采用光纤</vt:lpstr>
      <vt:lpstr>(2) HFC 网采用结点体系结构 </vt:lpstr>
      <vt:lpstr>Hybrid fiber-coaxial (HFC) networks</vt:lpstr>
      <vt:lpstr>(3) HFC 网具有双向传输功能，扩展了传输频带</vt:lpstr>
      <vt:lpstr>Cable Network Architecture: Overview</vt:lpstr>
      <vt:lpstr>Cable Network Architecture: Overview</vt:lpstr>
      <vt:lpstr>Cable Network Architecture: Overview</vt:lpstr>
      <vt:lpstr>Cable Network Architecture: Overview</vt:lpstr>
      <vt:lpstr>(4) 每个家庭要安装一个用户接口盒</vt:lpstr>
      <vt:lpstr>电缆调制解调器 (cable modem)</vt:lpstr>
      <vt:lpstr>第2章 物理层</vt:lpstr>
      <vt:lpstr>FTTx 技术</vt:lpstr>
      <vt:lpstr>幻灯片 235</vt:lpstr>
      <vt:lpstr>第 2 章  物理层</vt:lpstr>
    </vt:vector>
  </TitlesOfParts>
  <Company>NICE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Think</cp:lastModifiedBy>
  <cp:revision>803</cp:revision>
  <dcterms:created xsi:type="dcterms:W3CDTF">2004-03-02T12:35:10Z</dcterms:created>
  <dcterms:modified xsi:type="dcterms:W3CDTF">2019-09-16T07:22:12Z</dcterms:modified>
</cp:coreProperties>
</file>